
<file path=[Content_Types].xml><?xml version="1.0" encoding="utf-8"?>
<Types xmlns="http://schemas.openxmlformats.org/package/2006/content-types">
  <Default Extension="jpeg" ContentType="image/jpeg"/>
  <Default Extension="vml" ContentType="application/vnd.openxmlformats-officedocument.vmlDrawing"/>
  <Default Extension="bin" ContentType="application/vnd.openxmlformats-officedocument.oleObject"/>
  <Default Extension="png" ContentType="image/png"/>
  <Default Extension="emf" ContentType="image/x-emf"/>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handoutMasters/handoutMaster1.xml" ContentType="application/vnd.openxmlformats-officedocument.presentationml.handoutMaster+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slides/slide182.xml" ContentType="application/vnd.openxmlformats-officedocument.presentationml.slide+xml"/>
  <Override PartName="/ppt/slides/slide183.xml" ContentType="application/vnd.openxmlformats-officedocument.presentationml.slide+xml"/>
  <Override PartName="/ppt/slides/slide184.xml" ContentType="application/vnd.openxmlformats-officedocument.presentationml.slide+xml"/>
  <Override PartName="/ppt/slides/slide185.xml" ContentType="application/vnd.openxmlformats-officedocument.presentationml.slide+xml"/>
  <Override PartName="/ppt/slides/slide186.xml" ContentType="application/vnd.openxmlformats-officedocument.presentationml.slide+xml"/>
  <Override PartName="/ppt/slides/slide187.xml" ContentType="application/vnd.openxmlformats-officedocument.presentationml.slide+xml"/>
  <Override PartName="/ppt/slides/slide188.xml" ContentType="application/vnd.openxmlformats-officedocument.presentationml.slide+xml"/>
  <Override PartName="/ppt/slides/slide189.xml" ContentType="application/vnd.openxmlformats-officedocument.presentationml.slide+xml"/>
  <Override PartName="/ppt/slides/slide19.xml" ContentType="application/vnd.openxmlformats-officedocument.presentationml.slide+xml"/>
  <Override PartName="/ppt/slides/slide190.xml" ContentType="application/vnd.openxmlformats-officedocument.presentationml.slide+xml"/>
  <Override PartName="/ppt/slides/slide191.xml" ContentType="application/vnd.openxmlformats-officedocument.presentationml.slide+xml"/>
  <Override PartName="/ppt/slides/slide192.xml" ContentType="application/vnd.openxmlformats-officedocument.presentationml.slide+xml"/>
  <Override PartName="/ppt/slides/slide193.xml" ContentType="application/vnd.openxmlformats-officedocument.presentationml.slide+xml"/>
  <Override PartName="/ppt/slides/slide194.xml" ContentType="application/vnd.openxmlformats-officedocument.presentationml.slide+xml"/>
  <Override PartName="/ppt/slides/slide195.xml" ContentType="application/vnd.openxmlformats-officedocument.presentationml.slide+xml"/>
  <Override PartName="/ppt/slides/slide196.xml" ContentType="application/vnd.openxmlformats-officedocument.presentationml.slide+xml"/>
  <Override PartName="/ppt/slides/slide197.xml" ContentType="application/vnd.openxmlformats-officedocument.presentationml.slide+xml"/>
  <Override PartName="/ppt/slides/slide198.xml" ContentType="application/vnd.openxmlformats-officedocument.presentationml.slide+xml"/>
  <Override PartName="/ppt/slides/slide19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00.xml" ContentType="application/vnd.openxmlformats-officedocument.presentationml.slide+xml"/>
  <Override PartName="/ppt/slides/slide201.xml" ContentType="application/vnd.openxmlformats-officedocument.presentationml.slide+xml"/>
  <Override PartName="/ppt/slides/slide202.xml" ContentType="application/vnd.openxmlformats-officedocument.presentationml.slide+xml"/>
  <Override PartName="/ppt/slides/slide203.xml" ContentType="application/vnd.openxmlformats-officedocument.presentationml.slide+xml"/>
  <Override PartName="/ppt/slides/slide204.xml" ContentType="application/vnd.openxmlformats-officedocument.presentationml.slide+xml"/>
  <Override PartName="/ppt/slides/slide205.xml" ContentType="application/vnd.openxmlformats-officedocument.presentationml.slide+xml"/>
  <Override PartName="/ppt/slides/slide206.xml" ContentType="application/vnd.openxmlformats-officedocument.presentationml.slide+xml"/>
  <Override PartName="/ppt/slides/slide207.xml" ContentType="application/vnd.openxmlformats-officedocument.presentationml.slide+xml"/>
  <Override PartName="/ppt/slides/slide208.xml" ContentType="application/vnd.openxmlformats-officedocument.presentationml.slide+xml"/>
  <Override PartName="/ppt/slides/slide209.xml" ContentType="application/vnd.openxmlformats-officedocument.presentationml.slide+xml"/>
  <Override PartName="/ppt/slides/slide21.xml" ContentType="application/vnd.openxmlformats-officedocument.presentationml.slide+xml"/>
  <Override PartName="/ppt/slides/slide210.xml" ContentType="application/vnd.openxmlformats-officedocument.presentationml.slide+xml"/>
  <Override PartName="/ppt/slides/slide211.xml" ContentType="application/vnd.openxmlformats-officedocument.presentationml.slide+xml"/>
  <Override PartName="/ppt/slides/slide212.xml" ContentType="application/vnd.openxmlformats-officedocument.presentationml.slide+xml"/>
  <Override PartName="/ppt/slides/slide213.xml" ContentType="application/vnd.openxmlformats-officedocument.presentationml.slide+xml"/>
  <Override PartName="/ppt/slides/slide214.xml" ContentType="application/vnd.openxmlformats-officedocument.presentationml.slide+xml"/>
  <Override PartName="/ppt/slides/slide215.xml" ContentType="application/vnd.openxmlformats-officedocument.presentationml.slide+xml"/>
  <Override PartName="/ppt/slides/slide216.xml" ContentType="application/vnd.openxmlformats-officedocument.presentationml.slide+xml"/>
  <Override PartName="/ppt/slides/slide217.xml" ContentType="application/vnd.openxmlformats-officedocument.presentationml.slide+xml"/>
  <Override PartName="/ppt/slides/slide218.xml" ContentType="application/vnd.openxmlformats-officedocument.presentationml.slide+xml"/>
  <Override PartName="/ppt/slides/slide219.xml" ContentType="application/vnd.openxmlformats-officedocument.presentationml.slide+xml"/>
  <Override PartName="/ppt/slides/slide22.xml" ContentType="application/vnd.openxmlformats-officedocument.presentationml.slide+xml"/>
  <Override PartName="/ppt/slides/slide220.xml" ContentType="application/vnd.openxmlformats-officedocument.presentationml.slide+xml"/>
  <Override PartName="/ppt/slides/slide221.xml" ContentType="application/vnd.openxmlformats-officedocument.presentationml.slide+xml"/>
  <Override PartName="/ppt/slides/slide222.xml" ContentType="application/vnd.openxmlformats-officedocument.presentationml.slide+xml"/>
  <Override PartName="/ppt/slides/slide223.xml" ContentType="application/vnd.openxmlformats-officedocument.presentationml.slide+xml"/>
  <Override PartName="/ppt/slides/slide224.xml" ContentType="application/vnd.openxmlformats-officedocument.presentationml.slide+xml"/>
  <Override PartName="/ppt/slides/slide225.xml" ContentType="application/vnd.openxmlformats-officedocument.presentationml.slide+xml"/>
  <Override PartName="/ppt/slides/slide226.xml" ContentType="application/vnd.openxmlformats-officedocument.presentationml.slide+xml"/>
  <Override PartName="/ppt/slides/slide227.xml" ContentType="application/vnd.openxmlformats-officedocument.presentationml.slide+xml"/>
  <Override PartName="/ppt/slides/slide228.xml" ContentType="application/vnd.openxmlformats-officedocument.presentationml.slide+xml"/>
  <Override PartName="/ppt/slides/slide229.xml" ContentType="application/vnd.openxmlformats-officedocument.presentationml.slide+xml"/>
  <Override PartName="/ppt/slides/slide23.xml" ContentType="application/vnd.openxmlformats-officedocument.presentationml.slide+xml"/>
  <Override PartName="/ppt/slides/slide230.xml" ContentType="application/vnd.openxmlformats-officedocument.presentationml.slide+xml"/>
  <Override PartName="/ppt/slides/slide231.xml" ContentType="application/vnd.openxmlformats-officedocument.presentationml.slide+xml"/>
  <Override PartName="/ppt/slides/slide232.xml" ContentType="application/vnd.openxmlformats-officedocument.presentationml.slide+xml"/>
  <Override PartName="/ppt/slides/slide233.xml" ContentType="application/vnd.openxmlformats-officedocument.presentationml.slide+xml"/>
  <Override PartName="/ppt/slides/slide234.xml" ContentType="application/vnd.openxmlformats-officedocument.presentationml.slide+xml"/>
  <Override PartName="/ppt/slides/slide235.xml" ContentType="application/vnd.openxmlformats-officedocument.presentationml.slide+xml"/>
  <Override PartName="/ppt/slides/slide236.xml" ContentType="application/vnd.openxmlformats-officedocument.presentationml.slide+xml"/>
  <Override PartName="/ppt/slides/slide237.xml" ContentType="application/vnd.openxmlformats-officedocument.presentationml.slide+xml"/>
  <Override PartName="/ppt/slides/slide238.xml" ContentType="application/vnd.openxmlformats-officedocument.presentationml.slide+xml"/>
  <Override PartName="/ppt/slides/slide239.xml" ContentType="application/vnd.openxmlformats-officedocument.presentationml.slide+xml"/>
  <Override PartName="/ppt/slides/slide24.xml" ContentType="application/vnd.openxmlformats-officedocument.presentationml.slide+xml"/>
  <Override PartName="/ppt/slides/slide240.xml" ContentType="application/vnd.openxmlformats-officedocument.presentationml.slide+xml"/>
  <Override PartName="/ppt/slides/slide241.xml" ContentType="application/vnd.openxmlformats-officedocument.presentationml.slide+xml"/>
  <Override PartName="/ppt/slides/slide242.xml" ContentType="application/vnd.openxmlformats-officedocument.presentationml.slide+xml"/>
  <Override PartName="/ppt/slides/slide243.xml" ContentType="application/vnd.openxmlformats-officedocument.presentationml.slide+xml"/>
  <Override PartName="/ppt/slides/slide244.xml" ContentType="application/vnd.openxmlformats-officedocument.presentationml.slide+xml"/>
  <Override PartName="/ppt/slides/slide245.xml" ContentType="application/vnd.openxmlformats-officedocument.presentationml.slide+xml"/>
  <Override PartName="/ppt/slides/slide246.xml" ContentType="application/vnd.openxmlformats-officedocument.presentationml.slide+xml"/>
  <Override PartName="/ppt/slides/slide247.xml" ContentType="application/vnd.openxmlformats-officedocument.presentationml.slide+xml"/>
  <Override PartName="/ppt/slides/slide248.xml" ContentType="application/vnd.openxmlformats-officedocument.presentationml.slide+xml"/>
  <Override PartName="/ppt/slides/slide249.xml" ContentType="application/vnd.openxmlformats-officedocument.presentationml.slide+xml"/>
  <Override PartName="/ppt/slides/slide25.xml" ContentType="application/vnd.openxmlformats-officedocument.presentationml.slide+xml"/>
  <Override PartName="/ppt/slides/slide250.xml" ContentType="application/vnd.openxmlformats-officedocument.presentationml.slide+xml"/>
  <Override PartName="/ppt/slides/slide251.xml" ContentType="application/vnd.openxmlformats-officedocument.presentationml.slide+xml"/>
  <Override PartName="/ppt/slides/slide252.xml" ContentType="application/vnd.openxmlformats-officedocument.presentationml.slide+xml"/>
  <Override PartName="/ppt/slides/slide253.xml" ContentType="application/vnd.openxmlformats-officedocument.presentationml.slide+xml"/>
  <Override PartName="/ppt/slides/slide254.xml" ContentType="application/vnd.openxmlformats-officedocument.presentationml.slide+xml"/>
  <Override PartName="/ppt/slides/slide255.xml" ContentType="application/vnd.openxmlformats-officedocument.presentationml.slide+xml"/>
  <Override PartName="/ppt/slides/slide256.xml" ContentType="application/vnd.openxmlformats-officedocument.presentationml.slide+xml"/>
  <Override PartName="/ppt/slides/slide257.xml" ContentType="application/vnd.openxmlformats-officedocument.presentationml.slide+xml"/>
  <Override PartName="/ppt/slides/slide258.xml" ContentType="application/vnd.openxmlformats-officedocument.presentationml.slide+xml"/>
  <Override PartName="/ppt/slides/slide259.xml" ContentType="application/vnd.openxmlformats-officedocument.presentationml.slide+xml"/>
  <Override PartName="/ppt/slides/slide26.xml" ContentType="application/vnd.openxmlformats-officedocument.presentationml.slide+xml"/>
  <Override PartName="/ppt/slides/slide260.xml" ContentType="application/vnd.openxmlformats-officedocument.presentationml.slide+xml"/>
  <Override PartName="/ppt/slides/slide261.xml" ContentType="application/vnd.openxmlformats-officedocument.presentationml.slide+xml"/>
  <Override PartName="/ppt/slides/slide262.xml" ContentType="application/vnd.openxmlformats-officedocument.presentationml.slide+xml"/>
  <Override PartName="/ppt/slides/slide263.xml" ContentType="application/vnd.openxmlformats-officedocument.presentationml.slide+xml"/>
  <Override PartName="/ppt/slides/slide264.xml" ContentType="application/vnd.openxmlformats-officedocument.presentationml.slide+xml"/>
  <Override PartName="/ppt/slides/slide265.xml" ContentType="application/vnd.openxmlformats-officedocument.presentationml.slide+xml"/>
  <Override PartName="/ppt/slides/slide266.xml" ContentType="application/vnd.openxmlformats-officedocument.presentationml.slide+xml"/>
  <Override PartName="/ppt/slides/slide267.xml" ContentType="application/vnd.openxmlformats-officedocument.presentationml.slide+xml"/>
  <Override PartName="/ppt/slides/slide268.xml" ContentType="application/vnd.openxmlformats-officedocument.presentationml.slide+xml"/>
  <Override PartName="/ppt/slides/slide269.xml" ContentType="application/vnd.openxmlformats-officedocument.presentationml.slide+xml"/>
  <Override PartName="/ppt/slides/slide27.xml" ContentType="application/vnd.openxmlformats-officedocument.presentationml.slide+xml"/>
  <Override PartName="/ppt/slides/slide270.xml" ContentType="application/vnd.openxmlformats-officedocument.presentationml.slide+xml"/>
  <Override PartName="/ppt/slides/slide271.xml" ContentType="application/vnd.openxmlformats-officedocument.presentationml.slide+xml"/>
  <Override PartName="/ppt/slides/slide272.xml" ContentType="application/vnd.openxmlformats-officedocument.presentationml.slide+xml"/>
  <Override PartName="/ppt/slides/slide273.xml" ContentType="application/vnd.openxmlformats-officedocument.presentationml.slide+xml"/>
  <Override PartName="/ppt/slides/slide274.xml" ContentType="application/vnd.openxmlformats-officedocument.presentationml.slide+xml"/>
  <Override PartName="/ppt/slides/slide275.xml" ContentType="application/vnd.openxmlformats-officedocument.presentationml.slide+xml"/>
  <Override PartName="/ppt/slides/slide276.xml" ContentType="application/vnd.openxmlformats-officedocument.presentationml.slide+xml"/>
  <Override PartName="/ppt/slides/slide277.xml" ContentType="application/vnd.openxmlformats-officedocument.presentationml.slide+xml"/>
  <Override PartName="/ppt/slides/slide278.xml" ContentType="application/vnd.openxmlformats-officedocument.presentationml.slide+xml"/>
  <Override PartName="/ppt/slides/slide279.xml" ContentType="application/vnd.openxmlformats-officedocument.presentationml.slide+xml"/>
  <Override PartName="/ppt/slides/slide28.xml" ContentType="application/vnd.openxmlformats-officedocument.presentationml.slide+xml"/>
  <Override PartName="/ppt/slides/slide280.xml" ContentType="application/vnd.openxmlformats-officedocument.presentationml.slide+xml"/>
  <Override PartName="/ppt/slides/slide281.xml" ContentType="application/vnd.openxmlformats-officedocument.presentationml.slide+xml"/>
  <Override PartName="/ppt/slides/slide282.xml" ContentType="application/vnd.openxmlformats-officedocument.presentationml.slide+xml"/>
  <Override PartName="/ppt/slides/slide283.xml" ContentType="application/vnd.openxmlformats-officedocument.presentationml.slide+xml"/>
  <Override PartName="/ppt/slides/slide284.xml" ContentType="application/vnd.openxmlformats-officedocument.presentationml.slide+xml"/>
  <Override PartName="/ppt/slides/slide285.xml" ContentType="application/vnd.openxmlformats-officedocument.presentationml.slide+xml"/>
  <Override PartName="/ppt/slides/slide286.xml" ContentType="application/vnd.openxmlformats-officedocument.presentationml.slide+xml"/>
  <Override PartName="/ppt/slides/slide287.xml" ContentType="application/vnd.openxmlformats-officedocument.presentationml.slide+xml"/>
  <Override PartName="/ppt/slides/slide288.xml" ContentType="application/vnd.openxmlformats-officedocument.presentationml.slide+xml"/>
  <Override PartName="/ppt/slides/slide289.xml" ContentType="application/vnd.openxmlformats-officedocument.presentationml.slide+xml"/>
  <Override PartName="/ppt/slides/slide29.xml" ContentType="application/vnd.openxmlformats-officedocument.presentationml.slide+xml"/>
  <Override PartName="/ppt/slides/slide290.xml" ContentType="application/vnd.openxmlformats-officedocument.presentationml.slide+xml"/>
  <Override PartName="/ppt/slides/slide291.xml" ContentType="application/vnd.openxmlformats-officedocument.presentationml.slide+xml"/>
  <Override PartName="/ppt/slides/slide292.xml" ContentType="application/vnd.openxmlformats-officedocument.presentationml.slide+xml"/>
  <Override PartName="/ppt/slides/slide293.xml" ContentType="application/vnd.openxmlformats-officedocument.presentationml.slide+xml"/>
  <Override PartName="/ppt/slides/slide294.xml" ContentType="application/vnd.openxmlformats-officedocument.presentationml.slide+xml"/>
  <Override PartName="/ppt/slides/slide295.xml" ContentType="application/vnd.openxmlformats-officedocument.presentationml.slide+xml"/>
  <Override PartName="/ppt/slides/slide296.xml" ContentType="application/vnd.openxmlformats-officedocument.presentationml.slide+xml"/>
  <Override PartName="/ppt/slides/slide297.xml" ContentType="application/vnd.openxmlformats-officedocument.presentationml.slide+xml"/>
  <Override PartName="/ppt/slides/slide298.xml" ContentType="application/vnd.openxmlformats-officedocument.presentationml.slide+xml"/>
  <Override PartName="/ppt/slides/slide29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00.xml" ContentType="application/vnd.openxmlformats-officedocument.presentationml.slide+xml"/>
  <Override PartName="/ppt/slides/slide301.xml" ContentType="application/vnd.openxmlformats-officedocument.presentationml.slide+xml"/>
  <Override PartName="/ppt/slides/slide302.xml" ContentType="application/vnd.openxmlformats-officedocument.presentationml.slide+xml"/>
  <Override PartName="/ppt/slides/slide303.xml" ContentType="application/vnd.openxmlformats-officedocument.presentationml.slide+xml"/>
  <Override PartName="/ppt/slides/slide304.xml" ContentType="application/vnd.openxmlformats-officedocument.presentationml.slide+xml"/>
  <Override PartName="/ppt/slides/slide305.xml" ContentType="application/vnd.openxmlformats-officedocument.presentationml.slide+xml"/>
  <Override PartName="/ppt/slides/slide306.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4"/>
  </p:notesMasterIdLst>
  <p:handoutMasterIdLst>
    <p:handoutMasterId r:id="rId310"/>
  </p:handoutMasterIdLst>
  <p:sldIdLst>
    <p:sldId id="791" r:id="rId3"/>
    <p:sldId id="790" r:id="rId5"/>
    <p:sldId id="744" r:id="rId6"/>
    <p:sldId id="833" r:id="rId7"/>
    <p:sldId id="745" r:id="rId8"/>
    <p:sldId id="835" r:id="rId9"/>
    <p:sldId id="836" r:id="rId10"/>
    <p:sldId id="837" r:id="rId11"/>
    <p:sldId id="1155" r:id="rId12"/>
    <p:sldId id="1156" r:id="rId13"/>
    <p:sldId id="1157" r:id="rId14"/>
    <p:sldId id="1158" r:id="rId15"/>
    <p:sldId id="838" r:id="rId16"/>
    <p:sldId id="839" r:id="rId17"/>
    <p:sldId id="840" r:id="rId18"/>
    <p:sldId id="2525" r:id="rId19"/>
    <p:sldId id="753" r:id="rId20"/>
    <p:sldId id="880" r:id="rId21"/>
    <p:sldId id="881" r:id="rId22"/>
    <p:sldId id="747" r:id="rId23"/>
    <p:sldId id="841" r:id="rId24"/>
    <p:sldId id="2857" r:id="rId25"/>
    <p:sldId id="748" r:id="rId26"/>
    <p:sldId id="920" r:id="rId27"/>
    <p:sldId id="921" r:id="rId28"/>
    <p:sldId id="2859" r:id="rId29"/>
    <p:sldId id="922" r:id="rId30"/>
    <p:sldId id="923" r:id="rId31"/>
    <p:sldId id="925" r:id="rId32"/>
    <p:sldId id="926" r:id="rId33"/>
    <p:sldId id="3812" r:id="rId34"/>
    <p:sldId id="963" r:id="rId35"/>
    <p:sldId id="3810" r:id="rId36"/>
    <p:sldId id="1000" r:id="rId37"/>
    <p:sldId id="3809" r:id="rId38"/>
    <p:sldId id="1037" r:id="rId39"/>
    <p:sldId id="1038" r:id="rId40"/>
    <p:sldId id="746" r:id="rId41"/>
    <p:sldId id="1330" r:id="rId42"/>
    <p:sldId id="3185" r:id="rId43"/>
    <p:sldId id="3186" r:id="rId44"/>
    <p:sldId id="3187" r:id="rId45"/>
    <p:sldId id="1331" r:id="rId46"/>
    <p:sldId id="1332" r:id="rId47"/>
    <p:sldId id="1049" r:id="rId48"/>
    <p:sldId id="1051" r:id="rId49"/>
    <p:sldId id="1052" r:id="rId50"/>
    <p:sldId id="1050" r:id="rId51"/>
    <p:sldId id="1053" r:id="rId52"/>
    <p:sldId id="3813" r:id="rId53"/>
    <p:sldId id="3501" r:id="rId54"/>
    <p:sldId id="3502" r:id="rId55"/>
    <p:sldId id="1097" r:id="rId56"/>
    <p:sldId id="1099" r:id="rId57"/>
    <p:sldId id="1100" r:id="rId58"/>
    <p:sldId id="1102" r:id="rId59"/>
    <p:sldId id="1103" r:id="rId60"/>
    <p:sldId id="1104" r:id="rId61"/>
    <p:sldId id="1105" r:id="rId62"/>
    <p:sldId id="1101" r:id="rId63"/>
    <p:sldId id="1108" r:id="rId64"/>
    <p:sldId id="1107" r:id="rId65"/>
    <p:sldId id="1110" r:id="rId66"/>
    <p:sldId id="1109" r:id="rId67"/>
    <p:sldId id="1111" r:id="rId68"/>
    <p:sldId id="1112" r:id="rId69"/>
    <p:sldId id="1113" r:id="rId70"/>
    <p:sldId id="1114" r:id="rId71"/>
    <p:sldId id="1241" r:id="rId72"/>
    <p:sldId id="1242" r:id="rId73"/>
    <p:sldId id="1243" r:id="rId74"/>
    <p:sldId id="1244" r:id="rId75"/>
    <p:sldId id="1239" r:id="rId76"/>
    <p:sldId id="1240" r:id="rId77"/>
    <p:sldId id="2241" r:id="rId78"/>
    <p:sldId id="1286" r:id="rId79"/>
    <p:sldId id="1287" r:id="rId80"/>
    <p:sldId id="1288" r:id="rId81"/>
    <p:sldId id="1289" r:id="rId82"/>
    <p:sldId id="1290" r:id="rId83"/>
    <p:sldId id="1404" r:id="rId84"/>
    <p:sldId id="1406" r:id="rId85"/>
    <p:sldId id="1405" r:id="rId86"/>
    <p:sldId id="1039" r:id="rId87"/>
    <p:sldId id="1442" r:id="rId88"/>
    <p:sldId id="1509" r:id="rId89"/>
    <p:sldId id="1443" r:id="rId90"/>
    <p:sldId id="1476" r:id="rId91"/>
    <p:sldId id="1532" r:id="rId92"/>
    <p:sldId id="4140" r:id="rId93"/>
    <p:sldId id="1534" r:id="rId94"/>
    <p:sldId id="1535" r:id="rId95"/>
    <p:sldId id="1536" r:id="rId96"/>
    <p:sldId id="1537" r:id="rId97"/>
    <p:sldId id="1538" r:id="rId98"/>
    <p:sldId id="1539" r:id="rId99"/>
    <p:sldId id="1540" r:id="rId100"/>
    <p:sldId id="1541" r:id="rId101"/>
    <p:sldId id="1542" r:id="rId102"/>
    <p:sldId id="1543" r:id="rId103"/>
    <p:sldId id="1544" r:id="rId104"/>
    <p:sldId id="1545" r:id="rId105"/>
    <p:sldId id="1546" r:id="rId106"/>
    <p:sldId id="1547" r:id="rId107"/>
    <p:sldId id="1548" r:id="rId108"/>
    <p:sldId id="1549" r:id="rId109"/>
    <p:sldId id="1550" r:id="rId110"/>
    <p:sldId id="1551" r:id="rId111"/>
    <p:sldId id="1552" r:id="rId112"/>
    <p:sldId id="1553" r:id="rId113"/>
    <p:sldId id="1554" r:id="rId114"/>
    <p:sldId id="1555" r:id="rId115"/>
    <p:sldId id="1556" r:id="rId116"/>
    <p:sldId id="1557" r:id="rId117"/>
    <p:sldId id="1558" r:id="rId118"/>
    <p:sldId id="1998" r:id="rId119"/>
    <p:sldId id="1512" r:id="rId120"/>
    <p:sldId id="1513" r:id="rId121"/>
    <p:sldId id="1559" r:id="rId122"/>
    <p:sldId id="4639" r:id="rId123"/>
    <p:sldId id="1560" r:id="rId124"/>
    <p:sldId id="1561" r:id="rId125"/>
    <p:sldId id="1562" r:id="rId126"/>
    <p:sldId id="1563" r:id="rId127"/>
    <p:sldId id="1564" r:id="rId128"/>
    <p:sldId id="1566" r:id="rId129"/>
    <p:sldId id="1565" r:id="rId130"/>
    <p:sldId id="1567" r:id="rId131"/>
    <p:sldId id="1568" r:id="rId132"/>
    <p:sldId id="1569" r:id="rId133"/>
    <p:sldId id="4409" r:id="rId134"/>
    <p:sldId id="1570" r:id="rId135"/>
    <p:sldId id="1572" r:id="rId136"/>
    <p:sldId id="1573" r:id="rId137"/>
    <p:sldId id="1574" r:id="rId138"/>
    <p:sldId id="1575" r:id="rId139"/>
    <p:sldId id="1675" r:id="rId140"/>
    <p:sldId id="1576" r:id="rId141"/>
    <p:sldId id="1577" r:id="rId142"/>
    <p:sldId id="1578" r:id="rId143"/>
    <p:sldId id="1579" r:id="rId144"/>
    <p:sldId id="1580" r:id="rId145"/>
    <p:sldId id="1516" r:id="rId146"/>
    <p:sldId id="4880" r:id="rId147"/>
    <p:sldId id="1517" r:id="rId148"/>
    <p:sldId id="1518" r:id="rId149"/>
    <p:sldId id="1519" r:id="rId150"/>
    <p:sldId id="1520" r:id="rId151"/>
    <p:sldId id="4881" r:id="rId152"/>
    <p:sldId id="4882" r:id="rId153"/>
    <p:sldId id="1521" r:id="rId154"/>
    <p:sldId id="1581" r:id="rId155"/>
    <p:sldId id="1582" r:id="rId156"/>
    <p:sldId id="1585" r:id="rId157"/>
    <p:sldId id="1597" r:id="rId158"/>
    <p:sldId id="1599" r:id="rId159"/>
    <p:sldId id="1813" r:id="rId160"/>
    <p:sldId id="1815" r:id="rId161"/>
    <p:sldId id="1816" r:id="rId162"/>
    <p:sldId id="1818" r:id="rId163"/>
    <p:sldId id="1817" r:id="rId164"/>
    <p:sldId id="1819" r:id="rId165"/>
    <p:sldId id="1820" r:id="rId166"/>
    <p:sldId id="1821" r:id="rId167"/>
    <p:sldId id="1822" r:id="rId168"/>
    <p:sldId id="1823" r:id="rId169"/>
    <p:sldId id="1600" r:id="rId170"/>
    <p:sldId id="1624" r:id="rId171"/>
    <p:sldId id="1625" r:id="rId172"/>
    <p:sldId id="1626" r:id="rId173"/>
    <p:sldId id="1627" r:id="rId174"/>
    <p:sldId id="1628" r:id="rId175"/>
    <p:sldId id="1629" r:id="rId176"/>
    <p:sldId id="1630" r:id="rId177"/>
    <p:sldId id="1631" r:id="rId178"/>
    <p:sldId id="1632" r:id="rId179"/>
    <p:sldId id="1633" r:id="rId180"/>
    <p:sldId id="1634" r:id="rId181"/>
    <p:sldId id="1635" r:id="rId182"/>
    <p:sldId id="1755" r:id="rId183"/>
    <p:sldId id="1756" r:id="rId184"/>
    <p:sldId id="1511" r:id="rId185"/>
    <p:sldId id="1522" r:id="rId186"/>
    <p:sldId id="1523" r:id="rId187"/>
    <p:sldId id="1524" r:id="rId188"/>
    <p:sldId id="1525" r:id="rId189"/>
    <p:sldId id="1526" r:id="rId190"/>
    <p:sldId id="1757" r:id="rId191"/>
    <p:sldId id="1527" r:id="rId192"/>
    <p:sldId id="1528" r:id="rId193"/>
    <p:sldId id="1529" r:id="rId194"/>
    <p:sldId id="1531" r:id="rId195"/>
    <p:sldId id="1811" r:id="rId196"/>
    <p:sldId id="1754" r:id="rId197"/>
    <p:sldId id="1590" r:id="rId198"/>
    <p:sldId id="1591" r:id="rId199"/>
    <p:sldId id="1530" r:id="rId200"/>
    <p:sldId id="1584" r:id="rId201"/>
    <p:sldId id="1583" r:id="rId202"/>
    <p:sldId id="1586" r:id="rId203"/>
    <p:sldId id="1587" r:id="rId204"/>
    <p:sldId id="1588" r:id="rId205"/>
    <p:sldId id="1589" r:id="rId206"/>
    <p:sldId id="1812" r:id="rId207"/>
    <p:sldId id="5244" r:id="rId208"/>
    <p:sldId id="1593" r:id="rId209"/>
    <p:sldId id="1824" r:id="rId210"/>
    <p:sldId id="1825" r:id="rId211"/>
    <p:sldId id="1826" r:id="rId212"/>
    <p:sldId id="1827" r:id="rId213"/>
    <p:sldId id="1828" r:id="rId214"/>
    <p:sldId id="1830" r:id="rId215"/>
    <p:sldId id="1829" r:id="rId216"/>
    <p:sldId id="1594" r:id="rId217"/>
    <p:sldId id="1831" r:id="rId218"/>
    <p:sldId id="1592" r:id="rId219"/>
    <p:sldId id="1832" r:id="rId220"/>
    <p:sldId id="1595" r:id="rId221"/>
    <p:sldId id="1596" r:id="rId222"/>
    <p:sldId id="5099" r:id="rId223"/>
    <p:sldId id="1678" r:id="rId224"/>
    <p:sldId id="1514" r:id="rId225"/>
    <p:sldId id="1679" r:id="rId226"/>
    <p:sldId id="5245" r:id="rId227"/>
    <p:sldId id="5246" r:id="rId228"/>
    <p:sldId id="5247" r:id="rId229"/>
    <p:sldId id="1681" r:id="rId230"/>
    <p:sldId id="1833" r:id="rId231"/>
    <p:sldId id="1682" r:id="rId232"/>
    <p:sldId id="1834" r:id="rId233"/>
    <p:sldId id="1683" r:id="rId234"/>
    <p:sldId id="1837" r:id="rId235"/>
    <p:sldId id="5248" r:id="rId236"/>
    <p:sldId id="1836" r:id="rId237"/>
    <p:sldId id="1685" r:id="rId238"/>
    <p:sldId id="1838" r:id="rId239"/>
    <p:sldId id="1686" r:id="rId240"/>
    <p:sldId id="1840" r:id="rId241"/>
    <p:sldId id="1841" r:id="rId242"/>
    <p:sldId id="1687" r:id="rId243"/>
    <p:sldId id="1688" r:id="rId244"/>
    <p:sldId id="1689" r:id="rId245"/>
    <p:sldId id="1690" r:id="rId246"/>
    <p:sldId id="1839" r:id="rId247"/>
    <p:sldId id="1677" r:id="rId248"/>
    <p:sldId id="1883" r:id="rId249"/>
    <p:sldId id="1884" r:id="rId250"/>
    <p:sldId id="1885" r:id="rId251"/>
    <p:sldId id="1886" r:id="rId252"/>
    <p:sldId id="1887" r:id="rId253"/>
    <p:sldId id="1888" r:id="rId254"/>
    <p:sldId id="1889" r:id="rId255"/>
    <p:sldId id="1890" r:id="rId256"/>
    <p:sldId id="1891" r:id="rId257"/>
    <p:sldId id="1892" r:id="rId258"/>
    <p:sldId id="1894" r:id="rId259"/>
    <p:sldId id="1895" r:id="rId260"/>
    <p:sldId id="1896" r:id="rId261"/>
    <p:sldId id="1897" r:id="rId262"/>
    <p:sldId id="1898" r:id="rId263"/>
    <p:sldId id="1899" r:id="rId264"/>
    <p:sldId id="1900" r:id="rId265"/>
    <p:sldId id="1901" r:id="rId266"/>
    <p:sldId id="1903" r:id="rId267"/>
    <p:sldId id="1904" r:id="rId268"/>
    <p:sldId id="1905" r:id="rId269"/>
    <p:sldId id="1906" r:id="rId270"/>
    <p:sldId id="1907" r:id="rId271"/>
    <p:sldId id="1909" r:id="rId272"/>
    <p:sldId id="1910" r:id="rId273"/>
    <p:sldId id="1893" r:id="rId274"/>
    <p:sldId id="1911" r:id="rId275"/>
    <p:sldId id="1912" r:id="rId276"/>
    <p:sldId id="1914" r:id="rId277"/>
    <p:sldId id="1915" r:id="rId278"/>
    <p:sldId id="1916" r:id="rId279"/>
    <p:sldId id="1917" r:id="rId280"/>
    <p:sldId id="1918" r:id="rId281"/>
    <p:sldId id="1919" r:id="rId282"/>
    <p:sldId id="1920" r:id="rId283"/>
    <p:sldId id="1922" r:id="rId284"/>
    <p:sldId id="1921" r:id="rId285"/>
    <p:sldId id="1923" r:id="rId286"/>
    <p:sldId id="1924" r:id="rId287"/>
    <p:sldId id="1925" r:id="rId288"/>
    <p:sldId id="1926" r:id="rId289"/>
    <p:sldId id="1927" r:id="rId290"/>
    <p:sldId id="1928" r:id="rId291"/>
    <p:sldId id="1929" r:id="rId292"/>
    <p:sldId id="1930" r:id="rId293"/>
    <p:sldId id="1932" r:id="rId294"/>
    <p:sldId id="1933" r:id="rId295"/>
    <p:sldId id="1934" r:id="rId296"/>
    <p:sldId id="1935" r:id="rId297"/>
    <p:sldId id="1936" r:id="rId298"/>
    <p:sldId id="1937" r:id="rId299"/>
    <p:sldId id="1938" r:id="rId300"/>
    <p:sldId id="1939" r:id="rId301"/>
    <p:sldId id="1940" r:id="rId302"/>
    <p:sldId id="1941" r:id="rId303"/>
    <p:sldId id="1942" r:id="rId304"/>
    <p:sldId id="1943" r:id="rId305"/>
    <p:sldId id="5397" r:id="rId306"/>
    <p:sldId id="1944" r:id="rId307"/>
    <p:sldId id="1945" r:id="rId308"/>
    <p:sldId id="1997" r:id="rId309"/>
  </p:sldIdLst>
  <p:sldSz cx="9144000" cy="5143500" type="screen16x9"/>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80808"/>
    <a:srgbClr val="0000CC"/>
    <a:srgbClr val="88BB1E"/>
    <a:srgbClr val="3EA4A9"/>
    <a:srgbClr val="D60093"/>
    <a:srgbClr val="FF0000"/>
    <a:srgbClr val="FF3300"/>
    <a:srgbClr val="00FF00"/>
    <a:srgbClr val="0070D5"/>
    <a:srgbClr val="7AA91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2905" autoAdjust="0"/>
    <p:restoredTop sz="91579" autoAdjust="0"/>
  </p:normalViewPr>
  <p:slideViewPr>
    <p:cSldViewPr>
      <p:cViewPr>
        <p:scale>
          <a:sx n="89" d="100"/>
          <a:sy n="89" d="100"/>
        </p:scale>
        <p:origin x="-870" y="-78"/>
      </p:cViewPr>
      <p:guideLst>
        <p:guide orient="horz" pos="1448"/>
        <p:guide pos="2837"/>
      </p:guideLst>
    </p:cSldViewPr>
  </p:slideViewPr>
  <p:outlineViewPr>
    <p:cViewPr>
      <p:scale>
        <a:sx n="33" d="100"/>
        <a:sy n="33" d="100"/>
      </p:scale>
      <p:origin x="0" y="0"/>
    </p:cViewPr>
  </p:outlineViewPr>
  <p:notesTextViewPr>
    <p:cViewPr>
      <p:scale>
        <a:sx n="25" d="100"/>
        <a:sy n="25"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99" Type="http://schemas.openxmlformats.org/officeDocument/2006/relationships/slide" Target="slides/slide96.xml"/><Relationship Id="rId98" Type="http://schemas.openxmlformats.org/officeDocument/2006/relationships/slide" Target="slides/slide95.xml"/><Relationship Id="rId97" Type="http://schemas.openxmlformats.org/officeDocument/2006/relationships/slide" Target="slides/slide94.xml"/><Relationship Id="rId96" Type="http://schemas.openxmlformats.org/officeDocument/2006/relationships/slide" Target="slides/slide93.xml"/><Relationship Id="rId95" Type="http://schemas.openxmlformats.org/officeDocument/2006/relationships/slide" Target="slides/slide92.xml"/><Relationship Id="rId94" Type="http://schemas.openxmlformats.org/officeDocument/2006/relationships/slide" Target="slides/slide91.xml"/><Relationship Id="rId93" Type="http://schemas.openxmlformats.org/officeDocument/2006/relationships/slide" Target="slides/slide90.xml"/><Relationship Id="rId92" Type="http://schemas.openxmlformats.org/officeDocument/2006/relationships/slide" Target="slides/slide89.xml"/><Relationship Id="rId91" Type="http://schemas.openxmlformats.org/officeDocument/2006/relationships/slide" Target="slides/slide88.xml"/><Relationship Id="rId90" Type="http://schemas.openxmlformats.org/officeDocument/2006/relationships/slide" Target="slides/slide87.xml"/><Relationship Id="rId9" Type="http://schemas.openxmlformats.org/officeDocument/2006/relationships/slide" Target="slides/slide6.xml"/><Relationship Id="rId89" Type="http://schemas.openxmlformats.org/officeDocument/2006/relationships/slide" Target="slides/slide86.xml"/><Relationship Id="rId88" Type="http://schemas.openxmlformats.org/officeDocument/2006/relationships/slide" Target="slides/slide85.xml"/><Relationship Id="rId87" Type="http://schemas.openxmlformats.org/officeDocument/2006/relationships/slide" Target="slides/slide84.xml"/><Relationship Id="rId86" Type="http://schemas.openxmlformats.org/officeDocument/2006/relationships/slide" Target="slides/slide83.xml"/><Relationship Id="rId85" Type="http://schemas.openxmlformats.org/officeDocument/2006/relationships/slide" Target="slides/slide82.xml"/><Relationship Id="rId84" Type="http://schemas.openxmlformats.org/officeDocument/2006/relationships/slide" Target="slides/slide81.xml"/><Relationship Id="rId83" Type="http://schemas.openxmlformats.org/officeDocument/2006/relationships/slide" Target="slides/slide80.xml"/><Relationship Id="rId82" Type="http://schemas.openxmlformats.org/officeDocument/2006/relationships/slide" Target="slides/slide79.xml"/><Relationship Id="rId81" Type="http://schemas.openxmlformats.org/officeDocument/2006/relationships/slide" Target="slides/slide78.xml"/><Relationship Id="rId80" Type="http://schemas.openxmlformats.org/officeDocument/2006/relationships/slide" Target="slides/slide77.xml"/><Relationship Id="rId8" Type="http://schemas.openxmlformats.org/officeDocument/2006/relationships/slide" Target="slides/slide5.xml"/><Relationship Id="rId79" Type="http://schemas.openxmlformats.org/officeDocument/2006/relationships/slide" Target="slides/slide76.xml"/><Relationship Id="rId78" Type="http://schemas.openxmlformats.org/officeDocument/2006/relationships/slide" Target="slides/slide75.xml"/><Relationship Id="rId77" Type="http://schemas.openxmlformats.org/officeDocument/2006/relationships/slide" Target="slides/slide74.xml"/><Relationship Id="rId76" Type="http://schemas.openxmlformats.org/officeDocument/2006/relationships/slide" Target="slides/slide73.xml"/><Relationship Id="rId75" Type="http://schemas.openxmlformats.org/officeDocument/2006/relationships/slide" Target="slides/slide72.xml"/><Relationship Id="rId74" Type="http://schemas.openxmlformats.org/officeDocument/2006/relationships/slide" Target="slides/slide71.xml"/><Relationship Id="rId73" Type="http://schemas.openxmlformats.org/officeDocument/2006/relationships/slide" Target="slides/slide70.xml"/><Relationship Id="rId72" Type="http://schemas.openxmlformats.org/officeDocument/2006/relationships/slide" Target="slides/slide69.xml"/><Relationship Id="rId71" Type="http://schemas.openxmlformats.org/officeDocument/2006/relationships/slide" Target="slides/slide68.xml"/><Relationship Id="rId70" Type="http://schemas.openxmlformats.org/officeDocument/2006/relationships/slide" Target="slides/slide67.xml"/><Relationship Id="rId7" Type="http://schemas.openxmlformats.org/officeDocument/2006/relationships/slide" Target="slides/slide4.xml"/><Relationship Id="rId69" Type="http://schemas.openxmlformats.org/officeDocument/2006/relationships/slide" Target="slides/slide66.xml"/><Relationship Id="rId68" Type="http://schemas.openxmlformats.org/officeDocument/2006/relationships/slide" Target="slides/slide65.xml"/><Relationship Id="rId67" Type="http://schemas.openxmlformats.org/officeDocument/2006/relationships/slide" Target="slides/slide64.xml"/><Relationship Id="rId66" Type="http://schemas.openxmlformats.org/officeDocument/2006/relationships/slide" Target="slides/slide63.xml"/><Relationship Id="rId65" Type="http://schemas.openxmlformats.org/officeDocument/2006/relationships/slide" Target="slides/slide62.xml"/><Relationship Id="rId64" Type="http://schemas.openxmlformats.org/officeDocument/2006/relationships/slide" Target="slides/slide61.xml"/><Relationship Id="rId63" Type="http://schemas.openxmlformats.org/officeDocument/2006/relationships/slide" Target="slides/slide60.xml"/><Relationship Id="rId62" Type="http://schemas.openxmlformats.org/officeDocument/2006/relationships/slide" Target="slides/slide59.xml"/><Relationship Id="rId61" Type="http://schemas.openxmlformats.org/officeDocument/2006/relationships/slide" Target="slides/slide58.xml"/><Relationship Id="rId60" Type="http://schemas.openxmlformats.org/officeDocument/2006/relationships/slide" Target="slides/slide57.xml"/><Relationship Id="rId6" Type="http://schemas.openxmlformats.org/officeDocument/2006/relationships/slide" Target="slides/slide3.xml"/><Relationship Id="rId59" Type="http://schemas.openxmlformats.org/officeDocument/2006/relationships/slide" Target="slides/slide56.xml"/><Relationship Id="rId58" Type="http://schemas.openxmlformats.org/officeDocument/2006/relationships/slide" Target="slides/slide55.xml"/><Relationship Id="rId57" Type="http://schemas.openxmlformats.org/officeDocument/2006/relationships/slide" Target="slides/slide54.xml"/><Relationship Id="rId56" Type="http://schemas.openxmlformats.org/officeDocument/2006/relationships/slide" Target="slides/slide53.xml"/><Relationship Id="rId55" Type="http://schemas.openxmlformats.org/officeDocument/2006/relationships/slide" Target="slides/slide52.xml"/><Relationship Id="rId54" Type="http://schemas.openxmlformats.org/officeDocument/2006/relationships/slide" Target="slides/slide51.xml"/><Relationship Id="rId53" Type="http://schemas.openxmlformats.org/officeDocument/2006/relationships/slide" Target="slides/slide50.xml"/><Relationship Id="rId52" Type="http://schemas.openxmlformats.org/officeDocument/2006/relationships/slide" Target="slides/slide49.xml"/><Relationship Id="rId51" Type="http://schemas.openxmlformats.org/officeDocument/2006/relationships/slide" Target="slides/slide48.xml"/><Relationship Id="rId50" Type="http://schemas.openxmlformats.org/officeDocument/2006/relationships/slide" Target="slides/slide47.xml"/><Relationship Id="rId5" Type="http://schemas.openxmlformats.org/officeDocument/2006/relationships/slide" Target="slides/slide2.xml"/><Relationship Id="rId49" Type="http://schemas.openxmlformats.org/officeDocument/2006/relationships/slide" Target="slides/slide46.xml"/><Relationship Id="rId48" Type="http://schemas.openxmlformats.org/officeDocument/2006/relationships/slide" Target="slides/slide45.xml"/><Relationship Id="rId47" Type="http://schemas.openxmlformats.org/officeDocument/2006/relationships/slide" Target="slides/slide44.xml"/><Relationship Id="rId46" Type="http://schemas.openxmlformats.org/officeDocument/2006/relationships/slide" Target="slides/slide43.xml"/><Relationship Id="rId45" Type="http://schemas.openxmlformats.org/officeDocument/2006/relationships/slide" Target="slides/slide42.xml"/><Relationship Id="rId44" Type="http://schemas.openxmlformats.org/officeDocument/2006/relationships/slide" Target="slides/slide41.xml"/><Relationship Id="rId43" Type="http://schemas.openxmlformats.org/officeDocument/2006/relationships/slide" Target="slides/slide40.xml"/><Relationship Id="rId42" Type="http://schemas.openxmlformats.org/officeDocument/2006/relationships/slide" Target="slides/slide39.xml"/><Relationship Id="rId41" Type="http://schemas.openxmlformats.org/officeDocument/2006/relationships/slide" Target="slides/slide38.xml"/><Relationship Id="rId40" Type="http://schemas.openxmlformats.org/officeDocument/2006/relationships/slide" Target="slides/slide37.xml"/><Relationship Id="rId4" Type="http://schemas.openxmlformats.org/officeDocument/2006/relationships/notesMaster" Target="notesMasters/notesMaster1.xml"/><Relationship Id="rId39" Type="http://schemas.openxmlformats.org/officeDocument/2006/relationships/slide" Target="slides/slide36.xml"/><Relationship Id="rId38" Type="http://schemas.openxmlformats.org/officeDocument/2006/relationships/slide" Target="slides/slide35.xml"/><Relationship Id="rId37" Type="http://schemas.openxmlformats.org/officeDocument/2006/relationships/slide" Target="slides/slide34.xml"/><Relationship Id="rId36" Type="http://schemas.openxmlformats.org/officeDocument/2006/relationships/slide" Target="slides/slide33.xml"/><Relationship Id="rId35" Type="http://schemas.openxmlformats.org/officeDocument/2006/relationships/slide" Target="slides/slide32.xml"/><Relationship Id="rId34" Type="http://schemas.openxmlformats.org/officeDocument/2006/relationships/slide" Target="slides/slide31.xml"/><Relationship Id="rId33" Type="http://schemas.openxmlformats.org/officeDocument/2006/relationships/slide" Target="slides/slide30.xml"/><Relationship Id="rId32" Type="http://schemas.openxmlformats.org/officeDocument/2006/relationships/slide" Target="slides/slide29.xml"/><Relationship Id="rId313" Type="http://schemas.openxmlformats.org/officeDocument/2006/relationships/tableStyles" Target="tableStyles.xml"/><Relationship Id="rId312" Type="http://schemas.openxmlformats.org/officeDocument/2006/relationships/viewProps" Target="viewProps.xml"/><Relationship Id="rId311" Type="http://schemas.openxmlformats.org/officeDocument/2006/relationships/presProps" Target="presProps.xml"/><Relationship Id="rId310" Type="http://schemas.openxmlformats.org/officeDocument/2006/relationships/handoutMaster" Target="handoutMasters/handoutMaster1.xml"/><Relationship Id="rId31" Type="http://schemas.openxmlformats.org/officeDocument/2006/relationships/slide" Target="slides/slide28.xml"/><Relationship Id="rId309" Type="http://schemas.openxmlformats.org/officeDocument/2006/relationships/slide" Target="slides/slide306.xml"/><Relationship Id="rId308" Type="http://schemas.openxmlformats.org/officeDocument/2006/relationships/slide" Target="slides/slide305.xml"/><Relationship Id="rId307" Type="http://schemas.openxmlformats.org/officeDocument/2006/relationships/slide" Target="slides/slide304.xml"/><Relationship Id="rId306" Type="http://schemas.openxmlformats.org/officeDocument/2006/relationships/slide" Target="slides/slide303.xml"/><Relationship Id="rId305" Type="http://schemas.openxmlformats.org/officeDocument/2006/relationships/slide" Target="slides/slide302.xml"/><Relationship Id="rId304" Type="http://schemas.openxmlformats.org/officeDocument/2006/relationships/slide" Target="slides/slide301.xml"/><Relationship Id="rId303" Type="http://schemas.openxmlformats.org/officeDocument/2006/relationships/slide" Target="slides/slide300.xml"/><Relationship Id="rId302" Type="http://schemas.openxmlformats.org/officeDocument/2006/relationships/slide" Target="slides/slide299.xml"/><Relationship Id="rId301" Type="http://schemas.openxmlformats.org/officeDocument/2006/relationships/slide" Target="slides/slide298.xml"/><Relationship Id="rId300" Type="http://schemas.openxmlformats.org/officeDocument/2006/relationships/slide" Target="slides/slide297.xml"/><Relationship Id="rId30" Type="http://schemas.openxmlformats.org/officeDocument/2006/relationships/slide" Target="slides/slide27.xml"/><Relationship Id="rId3" Type="http://schemas.openxmlformats.org/officeDocument/2006/relationships/slide" Target="slides/slide1.xml"/><Relationship Id="rId299" Type="http://schemas.openxmlformats.org/officeDocument/2006/relationships/slide" Target="slides/slide296.xml"/><Relationship Id="rId298" Type="http://schemas.openxmlformats.org/officeDocument/2006/relationships/slide" Target="slides/slide295.xml"/><Relationship Id="rId297" Type="http://schemas.openxmlformats.org/officeDocument/2006/relationships/slide" Target="slides/slide294.xml"/><Relationship Id="rId296" Type="http://schemas.openxmlformats.org/officeDocument/2006/relationships/slide" Target="slides/slide293.xml"/><Relationship Id="rId295" Type="http://schemas.openxmlformats.org/officeDocument/2006/relationships/slide" Target="slides/slide292.xml"/><Relationship Id="rId294" Type="http://schemas.openxmlformats.org/officeDocument/2006/relationships/slide" Target="slides/slide291.xml"/><Relationship Id="rId293" Type="http://schemas.openxmlformats.org/officeDocument/2006/relationships/slide" Target="slides/slide290.xml"/><Relationship Id="rId292" Type="http://schemas.openxmlformats.org/officeDocument/2006/relationships/slide" Target="slides/slide289.xml"/><Relationship Id="rId291" Type="http://schemas.openxmlformats.org/officeDocument/2006/relationships/slide" Target="slides/slide288.xml"/><Relationship Id="rId290" Type="http://schemas.openxmlformats.org/officeDocument/2006/relationships/slide" Target="slides/slide287.xml"/><Relationship Id="rId29" Type="http://schemas.openxmlformats.org/officeDocument/2006/relationships/slide" Target="slides/slide26.xml"/><Relationship Id="rId289" Type="http://schemas.openxmlformats.org/officeDocument/2006/relationships/slide" Target="slides/slide286.xml"/><Relationship Id="rId288" Type="http://schemas.openxmlformats.org/officeDocument/2006/relationships/slide" Target="slides/slide285.xml"/><Relationship Id="rId287" Type="http://schemas.openxmlformats.org/officeDocument/2006/relationships/slide" Target="slides/slide284.xml"/><Relationship Id="rId286" Type="http://schemas.openxmlformats.org/officeDocument/2006/relationships/slide" Target="slides/slide283.xml"/><Relationship Id="rId285" Type="http://schemas.openxmlformats.org/officeDocument/2006/relationships/slide" Target="slides/slide282.xml"/><Relationship Id="rId284" Type="http://schemas.openxmlformats.org/officeDocument/2006/relationships/slide" Target="slides/slide281.xml"/><Relationship Id="rId283" Type="http://schemas.openxmlformats.org/officeDocument/2006/relationships/slide" Target="slides/slide280.xml"/><Relationship Id="rId282" Type="http://schemas.openxmlformats.org/officeDocument/2006/relationships/slide" Target="slides/slide279.xml"/><Relationship Id="rId281" Type="http://schemas.openxmlformats.org/officeDocument/2006/relationships/slide" Target="slides/slide278.xml"/><Relationship Id="rId280" Type="http://schemas.openxmlformats.org/officeDocument/2006/relationships/slide" Target="slides/slide277.xml"/><Relationship Id="rId28" Type="http://schemas.openxmlformats.org/officeDocument/2006/relationships/slide" Target="slides/slide25.xml"/><Relationship Id="rId279" Type="http://schemas.openxmlformats.org/officeDocument/2006/relationships/slide" Target="slides/slide276.xml"/><Relationship Id="rId278" Type="http://schemas.openxmlformats.org/officeDocument/2006/relationships/slide" Target="slides/slide275.xml"/><Relationship Id="rId277" Type="http://schemas.openxmlformats.org/officeDocument/2006/relationships/slide" Target="slides/slide274.xml"/><Relationship Id="rId276" Type="http://schemas.openxmlformats.org/officeDocument/2006/relationships/slide" Target="slides/slide273.xml"/><Relationship Id="rId275" Type="http://schemas.openxmlformats.org/officeDocument/2006/relationships/slide" Target="slides/slide272.xml"/><Relationship Id="rId274" Type="http://schemas.openxmlformats.org/officeDocument/2006/relationships/slide" Target="slides/slide271.xml"/><Relationship Id="rId273" Type="http://schemas.openxmlformats.org/officeDocument/2006/relationships/slide" Target="slides/slide270.xml"/><Relationship Id="rId272" Type="http://schemas.openxmlformats.org/officeDocument/2006/relationships/slide" Target="slides/slide269.xml"/><Relationship Id="rId271" Type="http://schemas.openxmlformats.org/officeDocument/2006/relationships/slide" Target="slides/slide268.xml"/><Relationship Id="rId270" Type="http://schemas.openxmlformats.org/officeDocument/2006/relationships/slide" Target="slides/slide267.xml"/><Relationship Id="rId27" Type="http://schemas.openxmlformats.org/officeDocument/2006/relationships/slide" Target="slides/slide24.xml"/><Relationship Id="rId269" Type="http://schemas.openxmlformats.org/officeDocument/2006/relationships/slide" Target="slides/slide266.xml"/><Relationship Id="rId268" Type="http://schemas.openxmlformats.org/officeDocument/2006/relationships/slide" Target="slides/slide265.xml"/><Relationship Id="rId267" Type="http://schemas.openxmlformats.org/officeDocument/2006/relationships/slide" Target="slides/slide264.xml"/><Relationship Id="rId266" Type="http://schemas.openxmlformats.org/officeDocument/2006/relationships/slide" Target="slides/slide263.xml"/><Relationship Id="rId265" Type="http://schemas.openxmlformats.org/officeDocument/2006/relationships/slide" Target="slides/slide262.xml"/><Relationship Id="rId264" Type="http://schemas.openxmlformats.org/officeDocument/2006/relationships/slide" Target="slides/slide261.xml"/><Relationship Id="rId263" Type="http://schemas.openxmlformats.org/officeDocument/2006/relationships/slide" Target="slides/slide260.xml"/><Relationship Id="rId262" Type="http://schemas.openxmlformats.org/officeDocument/2006/relationships/slide" Target="slides/slide259.xml"/><Relationship Id="rId261" Type="http://schemas.openxmlformats.org/officeDocument/2006/relationships/slide" Target="slides/slide258.xml"/><Relationship Id="rId260" Type="http://schemas.openxmlformats.org/officeDocument/2006/relationships/slide" Target="slides/slide257.xml"/><Relationship Id="rId26" Type="http://schemas.openxmlformats.org/officeDocument/2006/relationships/slide" Target="slides/slide23.xml"/><Relationship Id="rId259" Type="http://schemas.openxmlformats.org/officeDocument/2006/relationships/slide" Target="slides/slide256.xml"/><Relationship Id="rId258" Type="http://schemas.openxmlformats.org/officeDocument/2006/relationships/slide" Target="slides/slide255.xml"/><Relationship Id="rId257" Type="http://schemas.openxmlformats.org/officeDocument/2006/relationships/slide" Target="slides/slide254.xml"/><Relationship Id="rId256" Type="http://schemas.openxmlformats.org/officeDocument/2006/relationships/slide" Target="slides/slide253.xml"/><Relationship Id="rId255" Type="http://schemas.openxmlformats.org/officeDocument/2006/relationships/slide" Target="slides/slide252.xml"/><Relationship Id="rId254" Type="http://schemas.openxmlformats.org/officeDocument/2006/relationships/slide" Target="slides/slide251.xml"/><Relationship Id="rId253" Type="http://schemas.openxmlformats.org/officeDocument/2006/relationships/slide" Target="slides/slide250.xml"/><Relationship Id="rId252" Type="http://schemas.openxmlformats.org/officeDocument/2006/relationships/slide" Target="slides/slide249.xml"/><Relationship Id="rId251" Type="http://schemas.openxmlformats.org/officeDocument/2006/relationships/slide" Target="slides/slide248.xml"/><Relationship Id="rId250" Type="http://schemas.openxmlformats.org/officeDocument/2006/relationships/slide" Target="slides/slide247.xml"/><Relationship Id="rId25" Type="http://schemas.openxmlformats.org/officeDocument/2006/relationships/slide" Target="slides/slide22.xml"/><Relationship Id="rId249" Type="http://schemas.openxmlformats.org/officeDocument/2006/relationships/slide" Target="slides/slide246.xml"/><Relationship Id="rId248" Type="http://schemas.openxmlformats.org/officeDocument/2006/relationships/slide" Target="slides/slide245.xml"/><Relationship Id="rId247" Type="http://schemas.openxmlformats.org/officeDocument/2006/relationships/slide" Target="slides/slide244.xml"/><Relationship Id="rId246" Type="http://schemas.openxmlformats.org/officeDocument/2006/relationships/slide" Target="slides/slide243.xml"/><Relationship Id="rId245" Type="http://schemas.openxmlformats.org/officeDocument/2006/relationships/slide" Target="slides/slide242.xml"/><Relationship Id="rId244" Type="http://schemas.openxmlformats.org/officeDocument/2006/relationships/slide" Target="slides/slide241.xml"/><Relationship Id="rId243" Type="http://schemas.openxmlformats.org/officeDocument/2006/relationships/slide" Target="slides/slide240.xml"/><Relationship Id="rId242" Type="http://schemas.openxmlformats.org/officeDocument/2006/relationships/slide" Target="slides/slide239.xml"/><Relationship Id="rId241" Type="http://schemas.openxmlformats.org/officeDocument/2006/relationships/slide" Target="slides/slide238.xml"/><Relationship Id="rId240" Type="http://schemas.openxmlformats.org/officeDocument/2006/relationships/slide" Target="slides/slide237.xml"/><Relationship Id="rId24" Type="http://schemas.openxmlformats.org/officeDocument/2006/relationships/slide" Target="slides/slide21.xml"/><Relationship Id="rId239" Type="http://schemas.openxmlformats.org/officeDocument/2006/relationships/slide" Target="slides/slide236.xml"/><Relationship Id="rId238" Type="http://schemas.openxmlformats.org/officeDocument/2006/relationships/slide" Target="slides/slide235.xml"/><Relationship Id="rId237" Type="http://schemas.openxmlformats.org/officeDocument/2006/relationships/slide" Target="slides/slide234.xml"/><Relationship Id="rId236" Type="http://schemas.openxmlformats.org/officeDocument/2006/relationships/slide" Target="slides/slide233.xml"/><Relationship Id="rId235" Type="http://schemas.openxmlformats.org/officeDocument/2006/relationships/slide" Target="slides/slide232.xml"/><Relationship Id="rId234" Type="http://schemas.openxmlformats.org/officeDocument/2006/relationships/slide" Target="slides/slide231.xml"/><Relationship Id="rId233" Type="http://schemas.openxmlformats.org/officeDocument/2006/relationships/slide" Target="slides/slide230.xml"/><Relationship Id="rId232" Type="http://schemas.openxmlformats.org/officeDocument/2006/relationships/slide" Target="slides/slide229.xml"/><Relationship Id="rId231" Type="http://schemas.openxmlformats.org/officeDocument/2006/relationships/slide" Target="slides/slide228.xml"/><Relationship Id="rId230" Type="http://schemas.openxmlformats.org/officeDocument/2006/relationships/slide" Target="slides/slide227.xml"/><Relationship Id="rId23" Type="http://schemas.openxmlformats.org/officeDocument/2006/relationships/slide" Target="slides/slide20.xml"/><Relationship Id="rId229" Type="http://schemas.openxmlformats.org/officeDocument/2006/relationships/slide" Target="slides/slide226.xml"/><Relationship Id="rId228" Type="http://schemas.openxmlformats.org/officeDocument/2006/relationships/slide" Target="slides/slide225.xml"/><Relationship Id="rId227" Type="http://schemas.openxmlformats.org/officeDocument/2006/relationships/slide" Target="slides/slide224.xml"/><Relationship Id="rId226" Type="http://schemas.openxmlformats.org/officeDocument/2006/relationships/slide" Target="slides/slide223.xml"/><Relationship Id="rId225" Type="http://schemas.openxmlformats.org/officeDocument/2006/relationships/slide" Target="slides/slide222.xml"/><Relationship Id="rId224" Type="http://schemas.openxmlformats.org/officeDocument/2006/relationships/slide" Target="slides/slide221.xml"/><Relationship Id="rId223" Type="http://schemas.openxmlformats.org/officeDocument/2006/relationships/slide" Target="slides/slide220.xml"/><Relationship Id="rId222" Type="http://schemas.openxmlformats.org/officeDocument/2006/relationships/slide" Target="slides/slide219.xml"/><Relationship Id="rId221" Type="http://schemas.openxmlformats.org/officeDocument/2006/relationships/slide" Target="slides/slide218.xml"/><Relationship Id="rId220" Type="http://schemas.openxmlformats.org/officeDocument/2006/relationships/slide" Target="slides/slide217.xml"/><Relationship Id="rId22" Type="http://schemas.openxmlformats.org/officeDocument/2006/relationships/slide" Target="slides/slide19.xml"/><Relationship Id="rId219" Type="http://schemas.openxmlformats.org/officeDocument/2006/relationships/slide" Target="slides/slide216.xml"/><Relationship Id="rId218" Type="http://schemas.openxmlformats.org/officeDocument/2006/relationships/slide" Target="slides/slide215.xml"/><Relationship Id="rId217" Type="http://schemas.openxmlformats.org/officeDocument/2006/relationships/slide" Target="slides/slide214.xml"/><Relationship Id="rId216" Type="http://schemas.openxmlformats.org/officeDocument/2006/relationships/slide" Target="slides/slide213.xml"/><Relationship Id="rId215" Type="http://schemas.openxmlformats.org/officeDocument/2006/relationships/slide" Target="slides/slide212.xml"/><Relationship Id="rId214" Type="http://schemas.openxmlformats.org/officeDocument/2006/relationships/slide" Target="slides/slide211.xml"/><Relationship Id="rId213" Type="http://schemas.openxmlformats.org/officeDocument/2006/relationships/slide" Target="slides/slide210.xml"/><Relationship Id="rId212" Type="http://schemas.openxmlformats.org/officeDocument/2006/relationships/slide" Target="slides/slide209.xml"/><Relationship Id="rId211" Type="http://schemas.openxmlformats.org/officeDocument/2006/relationships/slide" Target="slides/slide208.xml"/><Relationship Id="rId210" Type="http://schemas.openxmlformats.org/officeDocument/2006/relationships/slide" Target="slides/slide207.xml"/><Relationship Id="rId21" Type="http://schemas.openxmlformats.org/officeDocument/2006/relationships/slide" Target="slides/slide18.xml"/><Relationship Id="rId209" Type="http://schemas.openxmlformats.org/officeDocument/2006/relationships/slide" Target="slides/slide206.xml"/><Relationship Id="rId208" Type="http://schemas.openxmlformats.org/officeDocument/2006/relationships/slide" Target="slides/slide205.xml"/><Relationship Id="rId207" Type="http://schemas.openxmlformats.org/officeDocument/2006/relationships/slide" Target="slides/slide204.xml"/><Relationship Id="rId206" Type="http://schemas.openxmlformats.org/officeDocument/2006/relationships/slide" Target="slides/slide203.xml"/><Relationship Id="rId205" Type="http://schemas.openxmlformats.org/officeDocument/2006/relationships/slide" Target="slides/slide202.xml"/><Relationship Id="rId204" Type="http://schemas.openxmlformats.org/officeDocument/2006/relationships/slide" Target="slides/slide201.xml"/><Relationship Id="rId203" Type="http://schemas.openxmlformats.org/officeDocument/2006/relationships/slide" Target="slides/slide200.xml"/><Relationship Id="rId202" Type="http://schemas.openxmlformats.org/officeDocument/2006/relationships/slide" Target="slides/slide199.xml"/><Relationship Id="rId201" Type="http://schemas.openxmlformats.org/officeDocument/2006/relationships/slide" Target="slides/slide198.xml"/><Relationship Id="rId200" Type="http://schemas.openxmlformats.org/officeDocument/2006/relationships/slide" Target="slides/slide197.xml"/><Relationship Id="rId20" Type="http://schemas.openxmlformats.org/officeDocument/2006/relationships/slide" Target="slides/slide17.xml"/><Relationship Id="rId2" Type="http://schemas.openxmlformats.org/officeDocument/2006/relationships/theme" Target="theme/theme1.xml"/><Relationship Id="rId199" Type="http://schemas.openxmlformats.org/officeDocument/2006/relationships/slide" Target="slides/slide196.xml"/><Relationship Id="rId198" Type="http://schemas.openxmlformats.org/officeDocument/2006/relationships/slide" Target="slides/slide195.xml"/><Relationship Id="rId197" Type="http://schemas.openxmlformats.org/officeDocument/2006/relationships/slide" Target="slides/slide194.xml"/><Relationship Id="rId196" Type="http://schemas.openxmlformats.org/officeDocument/2006/relationships/slide" Target="slides/slide193.xml"/><Relationship Id="rId195" Type="http://schemas.openxmlformats.org/officeDocument/2006/relationships/slide" Target="slides/slide192.xml"/><Relationship Id="rId194" Type="http://schemas.openxmlformats.org/officeDocument/2006/relationships/slide" Target="slides/slide191.xml"/><Relationship Id="rId193" Type="http://schemas.openxmlformats.org/officeDocument/2006/relationships/slide" Target="slides/slide190.xml"/><Relationship Id="rId192" Type="http://schemas.openxmlformats.org/officeDocument/2006/relationships/slide" Target="slides/slide189.xml"/><Relationship Id="rId191" Type="http://schemas.openxmlformats.org/officeDocument/2006/relationships/slide" Target="slides/slide188.xml"/><Relationship Id="rId190" Type="http://schemas.openxmlformats.org/officeDocument/2006/relationships/slide" Target="slides/slide187.xml"/><Relationship Id="rId19" Type="http://schemas.openxmlformats.org/officeDocument/2006/relationships/slide" Target="slides/slide16.xml"/><Relationship Id="rId189" Type="http://schemas.openxmlformats.org/officeDocument/2006/relationships/slide" Target="slides/slide186.xml"/><Relationship Id="rId188" Type="http://schemas.openxmlformats.org/officeDocument/2006/relationships/slide" Target="slides/slide185.xml"/><Relationship Id="rId187" Type="http://schemas.openxmlformats.org/officeDocument/2006/relationships/slide" Target="slides/slide184.xml"/><Relationship Id="rId186" Type="http://schemas.openxmlformats.org/officeDocument/2006/relationships/slide" Target="slides/slide183.xml"/><Relationship Id="rId185" Type="http://schemas.openxmlformats.org/officeDocument/2006/relationships/slide" Target="slides/slide182.xml"/><Relationship Id="rId184" Type="http://schemas.openxmlformats.org/officeDocument/2006/relationships/slide" Target="slides/slide181.xml"/><Relationship Id="rId183" Type="http://schemas.openxmlformats.org/officeDocument/2006/relationships/slide" Target="slides/slide180.xml"/><Relationship Id="rId182" Type="http://schemas.openxmlformats.org/officeDocument/2006/relationships/slide" Target="slides/slide179.xml"/><Relationship Id="rId181" Type="http://schemas.openxmlformats.org/officeDocument/2006/relationships/slide" Target="slides/slide178.xml"/><Relationship Id="rId180" Type="http://schemas.openxmlformats.org/officeDocument/2006/relationships/slide" Target="slides/slide177.xml"/><Relationship Id="rId18" Type="http://schemas.openxmlformats.org/officeDocument/2006/relationships/slide" Target="slides/slide15.xml"/><Relationship Id="rId179" Type="http://schemas.openxmlformats.org/officeDocument/2006/relationships/slide" Target="slides/slide176.xml"/><Relationship Id="rId178" Type="http://schemas.openxmlformats.org/officeDocument/2006/relationships/slide" Target="slides/slide175.xml"/><Relationship Id="rId177" Type="http://schemas.openxmlformats.org/officeDocument/2006/relationships/slide" Target="slides/slide174.xml"/><Relationship Id="rId176" Type="http://schemas.openxmlformats.org/officeDocument/2006/relationships/slide" Target="slides/slide173.xml"/><Relationship Id="rId175" Type="http://schemas.openxmlformats.org/officeDocument/2006/relationships/slide" Target="slides/slide172.xml"/><Relationship Id="rId174" Type="http://schemas.openxmlformats.org/officeDocument/2006/relationships/slide" Target="slides/slide171.xml"/><Relationship Id="rId173" Type="http://schemas.openxmlformats.org/officeDocument/2006/relationships/slide" Target="slides/slide170.xml"/><Relationship Id="rId172" Type="http://schemas.openxmlformats.org/officeDocument/2006/relationships/slide" Target="slides/slide169.xml"/><Relationship Id="rId171" Type="http://schemas.openxmlformats.org/officeDocument/2006/relationships/slide" Target="slides/slide168.xml"/><Relationship Id="rId170" Type="http://schemas.openxmlformats.org/officeDocument/2006/relationships/slide" Target="slides/slide167.xml"/><Relationship Id="rId17" Type="http://schemas.openxmlformats.org/officeDocument/2006/relationships/slide" Target="slides/slide14.xml"/><Relationship Id="rId169" Type="http://schemas.openxmlformats.org/officeDocument/2006/relationships/slide" Target="slides/slide166.xml"/><Relationship Id="rId168" Type="http://schemas.openxmlformats.org/officeDocument/2006/relationships/slide" Target="slides/slide165.xml"/><Relationship Id="rId167" Type="http://schemas.openxmlformats.org/officeDocument/2006/relationships/slide" Target="slides/slide164.xml"/><Relationship Id="rId166" Type="http://schemas.openxmlformats.org/officeDocument/2006/relationships/slide" Target="slides/slide163.xml"/><Relationship Id="rId165" Type="http://schemas.openxmlformats.org/officeDocument/2006/relationships/slide" Target="slides/slide162.xml"/><Relationship Id="rId164" Type="http://schemas.openxmlformats.org/officeDocument/2006/relationships/slide" Target="slides/slide161.xml"/><Relationship Id="rId163" Type="http://schemas.openxmlformats.org/officeDocument/2006/relationships/slide" Target="slides/slide160.xml"/><Relationship Id="rId162" Type="http://schemas.openxmlformats.org/officeDocument/2006/relationships/slide" Target="slides/slide159.xml"/><Relationship Id="rId161" Type="http://schemas.openxmlformats.org/officeDocument/2006/relationships/slide" Target="slides/slide158.xml"/><Relationship Id="rId160" Type="http://schemas.openxmlformats.org/officeDocument/2006/relationships/slide" Target="slides/slide157.xml"/><Relationship Id="rId16" Type="http://schemas.openxmlformats.org/officeDocument/2006/relationships/slide" Target="slides/slide13.xml"/><Relationship Id="rId159" Type="http://schemas.openxmlformats.org/officeDocument/2006/relationships/slide" Target="slides/slide156.xml"/><Relationship Id="rId158" Type="http://schemas.openxmlformats.org/officeDocument/2006/relationships/slide" Target="slides/slide155.xml"/><Relationship Id="rId157" Type="http://schemas.openxmlformats.org/officeDocument/2006/relationships/slide" Target="slides/slide154.xml"/><Relationship Id="rId156" Type="http://schemas.openxmlformats.org/officeDocument/2006/relationships/slide" Target="slides/slide153.xml"/><Relationship Id="rId155" Type="http://schemas.openxmlformats.org/officeDocument/2006/relationships/slide" Target="slides/slide152.xml"/><Relationship Id="rId154" Type="http://schemas.openxmlformats.org/officeDocument/2006/relationships/slide" Target="slides/slide151.xml"/><Relationship Id="rId153" Type="http://schemas.openxmlformats.org/officeDocument/2006/relationships/slide" Target="slides/slide150.xml"/><Relationship Id="rId152" Type="http://schemas.openxmlformats.org/officeDocument/2006/relationships/slide" Target="slides/slide149.xml"/><Relationship Id="rId151" Type="http://schemas.openxmlformats.org/officeDocument/2006/relationships/slide" Target="slides/slide148.xml"/><Relationship Id="rId150" Type="http://schemas.openxmlformats.org/officeDocument/2006/relationships/slide" Target="slides/slide147.xml"/><Relationship Id="rId15" Type="http://schemas.openxmlformats.org/officeDocument/2006/relationships/slide" Target="slides/slide12.xml"/><Relationship Id="rId149" Type="http://schemas.openxmlformats.org/officeDocument/2006/relationships/slide" Target="slides/slide146.xml"/><Relationship Id="rId148" Type="http://schemas.openxmlformats.org/officeDocument/2006/relationships/slide" Target="slides/slide145.xml"/><Relationship Id="rId147" Type="http://schemas.openxmlformats.org/officeDocument/2006/relationships/slide" Target="slides/slide144.xml"/><Relationship Id="rId146" Type="http://schemas.openxmlformats.org/officeDocument/2006/relationships/slide" Target="slides/slide143.xml"/><Relationship Id="rId145" Type="http://schemas.openxmlformats.org/officeDocument/2006/relationships/slide" Target="slides/slide142.xml"/><Relationship Id="rId144" Type="http://schemas.openxmlformats.org/officeDocument/2006/relationships/slide" Target="slides/slide141.xml"/><Relationship Id="rId143" Type="http://schemas.openxmlformats.org/officeDocument/2006/relationships/slide" Target="slides/slide140.xml"/><Relationship Id="rId142" Type="http://schemas.openxmlformats.org/officeDocument/2006/relationships/slide" Target="slides/slide139.xml"/><Relationship Id="rId141" Type="http://schemas.openxmlformats.org/officeDocument/2006/relationships/slide" Target="slides/slide138.xml"/><Relationship Id="rId140" Type="http://schemas.openxmlformats.org/officeDocument/2006/relationships/slide" Target="slides/slide137.xml"/><Relationship Id="rId14" Type="http://schemas.openxmlformats.org/officeDocument/2006/relationships/slide" Target="slides/slide11.xml"/><Relationship Id="rId139" Type="http://schemas.openxmlformats.org/officeDocument/2006/relationships/slide" Target="slides/slide136.xml"/><Relationship Id="rId138" Type="http://schemas.openxmlformats.org/officeDocument/2006/relationships/slide" Target="slides/slide135.xml"/><Relationship Id="rId137" Type="http://schemas.openxmlformats.org/officeDocument/2006/relationships/slide" Target="slides/slide134.xml"/><Relationship Id="rId136" Type="http://schemas.openxmlformats.org/officeDocument/2006/relationships/slide" Target="slides/slide133.xml"/><Relationship Id="rId135" Type="http://schemas.openxmlformats.org/officeDocument/2006/relationships/slide" Target="slides/slide132.xml"/><Relationship Id="rId134" Type="http://schemas.openxmlformats.org/officeDocument/2006/relationships/slide" Target="slides/slide131.xml"/><Relationship Id="rId133" Type="http://schemas.openxmlformats.org/officeDocument/2006/relationships/slide" Target="slides/slide130.xml"/><Relationship Id="rId132" Type="http://schemas.openxmlformats.org/officeDocument/2006/relationships/slide" Target="slides/slide129.xml"/><Relationship Id="rId131" Type="http://schemas.openxmlformats.org/officeDocument/2006/relationships/slide" Target="slides/slide128.xml"/><Relationship Id="rId130" Type="http://schemas.openxmlformats.org/officeDocument/2006/relationships/slide" Target="slides/slide127.xml"/><Relationship Id="rId13" Type="http://schemas.openxmlformats.org/officeDocument/2006/relationships/slide" Target="slides/slide10.xml"/><Relationship Id="rId129" Type="http://schemas.openxmlformats.org/officeDocument/2006/relationships/slide" Target="slides/slide126.xml"/><Relationship Id="rId128" Type="http://schemas.openxmlformats.org/officeDocument/2006/relationships/slide" Target="slides/slide125.xml"/><Relationship Id="rId127" Type="http://schemas.openxmlformats.org/officeDocument/2006/relationships/slide" Target="slides/slide124.xml"/><Relationship Id="rId126" Type="http://schemas.openxmlformats.org/officeDocument/2006/relationships/slide" Target="slides/slide123.xml"/><Relationship Id="rId125" Type="http://schemas.openxmlformats.org/officeDocument/2006/relationships/slide" Target="slides/slide122.xml"/><Relationship Id="rId124" Type="http://schemas.openxmlformats.org/officeDocument/2006/relationships/slide" Target="slides/slide121.xml"/><Relationship Id="rId123" Type="http://schemas.openxmlformats.org/officeDocument/2006/relationships/slide" Target="slides/slide120.xml"/><Relationship Id="rId122" Type="http://schemas.openxmlformats.org/officeDocument/2006/relationships/slide" Target="slides/slide119.xml"/><Relationship Id="rId121" Type="http://schemas.openxmlformats.org/officeDocument/2006/relationships/slide" Target="slides/slide118.xml"/><Relationship Id="rId120" Type="http://schemas.openxmlformats.org/officeDocument/2006/relationships/slide" Target="slides/slide117.xml"/><Relationship Id="rId12" Type="http://schemas.openxmlformats.org/officeDocument/2006/relationships/slide" Target="slides/slide9.xml"/><Relationship Id="rId119" Type="http://schemas.openxmlformats.org/officeDocument/2006/relationships/slide" Target="slides/slide116.xml"/><Relationship Id="rId118" Type="http://schemas.openxmlformats.org/officeDocument/2006/relationships/slide" Target="slides/slide115.xml"/><Relationship Id="rId117" Type="http://schemas.openxmlformats.org/officeDocument/2006/relationships/slide" Target="slides/slide114.xml"/><Relationship Id="rId116" Type="http://schemas.openxmlformats.org/officeDocument/2006/relationships/slide" Target="slides/slide113.xml"/><Relationship Id="rId115" Type="http://schemas.openxmlformats.org/officeDocument/2006/relationships/slide" Target="slides/slide112.xml"/><Relationship Id="rId114" Type="http://schemas.openxmlformats.org/officeDocument/2006/relationships/slide" Target="slides/slide111.xml"/><Relationship Id="rId113" Type="http://schemas.openxmlformats.org/officeDocument/2006/relationships/slide" Target="slides/slide110.xml"/><Relationship Id="rId112" Type="http://schemas.openxmlformats.org/officeDocument/2006/relationships/slide" Target="slides/slide109.xml"/><Relationship Id="rId111" Type="http://schemas.openxmlformats.org/officeDocument/2006/relationships/slide" Target="slides/slide108.xml"/><Relationship Id="rId110" Type="http://schemas.openxmlformats.org/officeDocument/2006/relationships/slide" Target="slides/slide107.xml"/><Relationship Id="rId11" Type="http://schemas.openxmlformats.org/officeDocument/2006/relationships/slide" Target="slides/slide8.xml"/><Relationship Id="rId109" Type="http://schemas.openxmlformats.org/officeDocument/2006/relationships/slide" Target="slides/slide106.xml"/><Relationship Id="rId108" Type="http://schemas.openxmlformats.org/officeDocument/2006/relationships/slide" Target="slides/slide105.xml"/><Relationship Id="rId107" Type="http://schemas.openxmlformats.org/officeDocument/2006/relationships/slide" Target="slides/slide104.xml"/><Relationship Id="rId106" Type="http://schemas.openxmlformats.org/officeDocument/2006/relationships/slide" Target="slides/slide103.xml"/><Relationship Id="rId105" Type="http://schemas.openxmlformats.org/officeDocument/2006/relationships/slide" Target="slides/slide102.xml"/><Relationship Id="rId104" Type="http://schemas.openxmlformats.org/officeDocument/2006/relationships/slide" Target="slides/slide101.xml"/><Relationship Id="rId103" Type="http://schemas.openxmlformats.org/officeDocument/2006/relationships/slide" Target="slides/slide100.xml"/><Relationship Id="rId102" Type="http://schemas.openxmlformats.org/officeDocument/2006/relationships/slide" Target="slides/slide99.xml"/><Relationship Id="rId101" Type="http://schemas.openxmlformats.org/officeDocument/2006/relationships/slide" Target="slides/slide98.xml"/><Relationship Id="rId100" Type="http://schemas.openxmlformats.org/officeDocument/2006/relationships/slide" Target="slides/slide97.xml"/><Relationship Id="rId10" Type="http://schemas.openxmlformats.org/officeDocument/2006/relationships/slide" Target="slides/slide7.xml"/><Relationship Id="rId1" Type="http://schemas.openxmlformats.org/officeDocument/2006/relationships/slideMaster" Target="slideMasters/slideMaster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39.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40.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F9B84EA-7D68-4D60-9CB1-D50884785D1C}" type="datetimeFigureOut">
              <a:rPr lang="zh-CN" altLang="en-US" smtClean="0"/>
            </a:fld>
            <a:endParaRPr lang="zh-CN" altLang="en-US"/>
          </a:p>
        </p:txBody>
      </p:sp>
      <p:sp>
        <p:nvSpPr>
          <p:cNvPr id="4" name="页脚占位符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D4E0FC9-F1F8-4FAE-9988-3BA365CFD46F}" type="slidenum">
              <a:rPr lang="zh-CN" altLang="en-US" smtClean="0"/>
            </a:fld>
            <a:endParaRPr lang="zh-CN"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FD96D07-341D-4D88-BBFE-B431BFA04196}"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B2A0F9D-3357-4A94-85C8-3B842B870DC6}"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_rels/notesSlide1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2.xml"/></Relationships>
</file>

<file path=ppt/notesSlides/_rels/notesSlide1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3.xml"/></Relationships>
</file>

<file path=ppt/notesSlides/_rels/notesSlide1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4.xml"/></Relationships>
</file>

<file path=ppt/notesSlides/_rels/notesSlide1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5.xml"/></Relationships>
</file>

<file path=ppt/notesSlides/_rels/notesSlide1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7.xml"/></Relationships>
</file>

<file path=ppt/notesSlides/_rels/notesSlide1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9.xml"/></Relationships>
</file>

<file path=ppt/notesSlides/_rels/notesSlide1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0.xml"/></Relationships>
</file>

<file path=ppt/notesSlides/_rels/notesSlide1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1.xml"/></Relationships>
</file>

<file path=ppt/notesSlides/_rels/notesSlide1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3.xml"/></Relationships>
</file>

<file path=ppt/notesSlides/_rels/notesSlide2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4.xml"/></Relationships>
</file>

<file path=ppt/notesSlides/_rels/notesSlide2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5.xml"/></Relationships>
</file>

<file path=ppt/notesSlides/_rels/notesSlide2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7.xml"/></Relationships>
</file>

<file path=ppt/notesSlides/_rels/notesSlide2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8.xml"/></Relationships>
</file>

<file path=ppt/notesSlides/_rels/notesSlide2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9.xml"/></Relationships>
</file>

<file path=ppt/notesSlides/_rels/notesSlide2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0.xml"/></Relationships>
</file>

<file path=ppt/notesSlides/_rels/notesSlide2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1.xml"/></Relationships>
</file>

<file path=ppt/notesSlides/_rels/notesSlide2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2.xml"/></Relationships>
</file>

<file path=ppt/notesSlides/_rels/notesSlide2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4.xml"/></Relationships>
</file>

<file path=ppt/notesSlides/_rels/notesSlide2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6.xml"/></Relationships>
</file>

<file path=ppt/notesSlides/_rels/notesSlide3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7.xml"/></Relationships>
</file>

<file path=ppt/notesSlides/_rels/notesSlide3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8.xml"/></Relationships>
</file>

<file path=ppt/notesSlides/_rels/notesSlide3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9.xml"/></Relationships>
</file>

<file path=ppt/notesSlides/_rels/notesSlide3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3.xml"/></Relationships>
</file>

<file path=ppt/notesSlides/_rels/notesSlide3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4.xml"/></Relationships>
</file>

<file path=ppt/notesSlides/_rels/notesSlide3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5.xml"/></Relationships>
</file>

<file path=ppt/notesSlides/_rels/notesSlide3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6.xml"/></Relationships>
</file>

<file path=ppt/notesSlides/_rels/notesSlide3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7.xml"/></Relationships>
</file>

<file path=ppt/notesSlides/_rels/notesSlide3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8.xml"/></Relationships>
</file>

<file path=ppt/notesSlides/_rels/notesSlide3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9.xml"/></Relationships>
</file>

<file path=ppt/notesSlides/_rels/notesSlide4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3.xml"/></Relationships>
</file>

<file path=ppt/notesSlides/_rels/notesSlide4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5.xml"/></Relationships>
</file>

<file path=ppt/notesSlides/_rels/notesSlide4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6.xml"/></Relationships>
</file>

<file path=ppt/notesSlides/_rels/notesSlide4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20.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AB2A0F9D-3357-4A94-85C8-3B842B870DC6}" type="slidenum">
              <a:rPr lang="zh-CN" altLang="en-US" smtClean="0">
                <a:solidFill>
                  <a:prstClr val="black"/>
                </a:solidFill>
              </a:rPr>
            </a:fld>
            <a:endParaRPr lang="zh-CN" altLang="en-US">
              <a:solidFill>
                <a:prstClr val="black"/>
              </a:solidFill>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AB2A0F9D-3357-4A94-85C8-3B842B870DC6}" type="slidenum">
              <a:rPr lang="zh-CN" altLang="en-US" smtClean="0">
                <a:solidFill>
                  <a:prstClr val="black"/>
                </a:solidFill>
              </a:rPr>
            </a:fld>
            <a:endParaRPr lang="zh-CN" altLang="en-US">
              <a:solidFill>
                <a:prstClr val="black"/>
              </a:solidFill>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AB2A0F9D-3357-4A94-85C8-3B842B870DC6}" type="slidenum">
              <a:rPr lang="zh-CN" altLang="en-US" smtClean="0">
                <a:solidFill>
                  <a:prstClr val="black"/>
                </a:solidFill>
              </a:rPr>
            </a:fld>
            <a:endParaRPr lang="zh-CN" altLang="en-US">
              <a:solidFill>
                <a:prstClr val="black"/>
              </a:solidFill>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AB2A0F9D-3357-4A94-85C8-3B842B870DC6}" type="slidenum">
              <a:rPr lang="zh-CN" altLang="en-US" smtClean="0">
                <a:solidFill>
                  <a:prstClr val="black"/>
                </a:solidFill>
              </a:rPr>
            </a:fld>
            <a:endParaRPr lang="zh-CN" altLang="en-US">
              <a:solidFill>
                <a:prstClr val="black"/>
              </a:solidFil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AB2A0F9D-3357-4A94-85C8-3B842B870DC6}" type="slidenum">
              <a:rPr lang="zh-CN" altLang="en-US" smtClean="0">
                <a:solidFill>
                  <a:prstClr val="black"/>
                </a:solidFill>
              </a:rPr>
            </a:fld>
            <a:endParaRPr lang="zh-CN" altLang="en-US">
              <a:solidFill>
                <a:prstClr val="black"/>
              </a:solidFil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AB2A0F9D-3357-4A94-85C8-3B842B870DC6}" type="slidenum">
              <a:rPr lang="zh-CN" altLang="en-US" smtClean="0">
                <a:solidFill>
                  <a:prstClr val="black"/>
                </a:solidFill>
              </a:rPr>
            </a:fld>
            <a:endParaRPr lang="zh-CN" altLang="en-US">
              <a:solidFill>
                <a:prstClr val="black"/>
              </a:solidFil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AB2A0F9D-3357-4A94-85C8-3B842B870DC6}" type="slidenum">
              <a:rPr lang="zh-CN" altLang="en-US" smtClean="0">
                <a:solidFill>
                  <a:prstClr val="black"/>
                </a:solidFill>
              </a:rPr>
            </a:fld>
            <a:endParaRPr lang="zh-CN" altLang="en-US">
              <a:solidFill>
                <a:prstClr val="black"/>
              </a:solidFill>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AB2A0F9D-3357-4A94-85C8-3B842B870DC6}" type="slidenum">
              <a:rPr lang="zh-CN" altLang="en-US" smtClean="0">
                <a:solidFill>
                  <a:prstClr val="black"/>
                </a:solidFill>
              </a:rPr>
            </a:fld>
            <a:endParaRPr lang="zh-CN" altLang="en-US">
              <a:solidFill>
                <a:prstClr val="black"/>
              </a:solidFill>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AB2A0F9D-3357-4A94-85C8-3B842B870DC6}" type="slidenum">
              <a:rPr lang="zh-CN" altLang="en-US" smtClean="0">
                <a:solidFill>
                  <a:prstClr val="black"/>
                </a:solidFill>
              </a:rPr>
            </a:fld>
            <a:endParaRPr lang="zh-CN" altLang="en-US">
              <a:solidFill>
                <a:prstClr val="black"/>
              </a:solidFill>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AB2A0F9D-3357-4A94-85C8-3B842B870DC6}" type="slidenum">
              <a:rPr lang="zh-CN" altLang="en-US" smtClean="0">
                <a:solidFill>
                  <a:prstClr val="black"/>
                </a:solidFill>
              </a:rPr>
            </a:fld>
            <a:endParaRPr lang="zh-CN" altLang="en-US">
              <a:solidFill>
                <a:prstClr val="black"/>
              </a:solidFill>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AB2A0F9D-3357-4A94-85C8-3B842B870DC6}" type="slidenum">
              <a:rPr lang="zh-CN" altLang="en-US" smtClean="0">
                <a:solidFill>
                  <a:prstClr val="black"/>
                </a:solidFill>
              </a:rPr>
            </a:fld>
            <a:endParaRPr lang="zh-CN" altLang="en-US">
              <a:solidFill>
                <a:prstClr val="black"/>
              </a:solidFill>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AB2A0F9D-3357-4A94-85C8-3B842B870DC6}" type="slidenum">
              <a:rPr lang="zh-CN" altLang="en-US" smtClean="0">
                <a:solidFill>
                  <a:prstClr val="black"/>
                </a:solidFill>
              </a:rPr>
            </a:fld>
            <a:endParaRPr lang="zh-CN" altLang="en-US">
              <a:solidFill>
                <a:prstClr val="black"/>
              </a:solidFill>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AB2A0F9D-3357-4A94-85C8-3B842B870DC6}" type="slidenum">
              <a:rPr lang="zh-CN" altLang="en-US" smtClean="0">
                <a:solidFill>
                  <a:prstClr val="black"/>
                </a:solidFill>
              </a:rPr>
            </a:fld>
            <a:endParaRPr lang="zh-CN" altLang="en-US">
              <a:solidFill>
                <a:prstClr val="black"/>
              </a:solidFill>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AB2A0F9D-3357-4A94-85C8-3B842B870DC6}" type="slidenum">
              <a:rPr lang="zh-CN" altLang="en-US" smtClean="0">
                <a:solidFill>
                  <a:prstClr val="black"/>
                </a:solidFill>
              </a:rPr>
            </a:fld>
            <a:endParaRPr lang="zh-CN" altLang="en-US">
              <a:solidFill>
                <a:prstClr val="black"/>
              </a:solidFill>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AB2A0F9D-3357-4A94-85C8-3B842B870DC6}" type="slidenum">
              <a:rPr lang="zh-CN" altLang="en-US" smtClean="0">
                <a:solidFill>
                  <a:prstClr val="black"/>
                </a:solidFill>
              </a:rPr>
            </a:fld>
            <a:endParaRPr lang="zh-CN" altLang="en-US">
              <a:solidFill>
                <a:prstClr val="black"/>
              </a:solidFill>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AB2A0F9D-3357-4A94-85C8-3B842B870DC6}" type="slidenum">
              <a:rPr lang="zh-CN" altLang="en-US" smtClean="0">
                <a:solidFill>
                  <a:prstClr val="black"/>
                </a:solidFill>
              </a:rPr>
            </a:fld>
            <a:endParaRPr lang="zh-CN" altLang="en-US">
              <a:solidFill>
                <a:prstClr val="black"/>
              </a:solidFill>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AB2A0F9D-3357-4A94-85C8-3B842B870DC6}" type="slidenum">
              <a:rPr lang="zh-CN" altLang="en-US" smtClean="0">
                <a:solidFill>
                  <a:prstClr val="black"/>
                </a:solidFill>
              </a:rPr>
            </a:fld>
            <a:endParaRPr lang="zh-CN" altLang="en-US">
              <a:solidFill>
                <a:prstClr val="black"/>
              </a:solidFill>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AB2A0F9D-3357-4A94-85C8-3B842B870DC6}" type="slidenum">
              <a:rPr lang="zh-CN" altLang="en-US" smtClean="0">
                <a:solidFill>
                  <a:prstClr val="black"/>
                </a:solidFill>
              </a:rPr>
            </a:fld>
            <a:endParaRPr lang="zh-CN" altLang="en-US">
              <a:solidFill>
                <a:prstClr val="black"/>
              </a:solidFill>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AB2A0F9D-3357-4A94-85C8-3B842B870DC6}" type="slidenum">
              <a:rPr lang="zh-CN" altLang="en-US" smtClean="0">
                <a:solidFill>
                  <a:prstClr val="black"/>
                </a:solidFill>
              </a:rPr>
            </a:fld>
            <a:endParaRPr lang="zh-CN" altLang="en-US">
              <a:solidFill>
                <a:prstClr val="black"/>
              </a:solidFill>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AB2A0F9D-3357-4A94-85C8-3B842B870DC6}" type="slidenum">
              <a:rPr lang="zh-CN" altLang="en-US" smtClean="0">
                <a:solidFill>
                  <a:prstClr val="black"/>
                </a:solidFill>
              </a:rPr>
            </a:fld>
            <a:endParaRPr lang="zh-CN" altLang="en-US">
              <a:solidFill>
                <a:prstClr val="black"/>
              </a:solidFill>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AB2A0F9D-3357-4A94-85C8-3B842B870DC6}" type="slidenum">
              <a:rPr lang="zh-CN" altLang="en-US" smtClean="0">
                <a:solidFill>
                  <a:prstClr val="black"/>
                </a:solidFill>
              </a:rPr>
            </a:fld>
            <a:endParaRPr lang="zh-CN" altLang="en-US">
              <a:solidFill>
                <a:prstClr val="black"/>
              </a:solidFill>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AB2A0F9D-3357-4A94-85C8-3B842B870DC6}" type="slidenum">
              <a:rPr lang="zh-CN" altLang="en-US" smtClean="0">
                <a:solidFill>
                  <a:prstClr val="black"/>
                </a:solidFill>
              </a:rPr>
            </a:fld>
            <a:endParaRPr lang="zh-CN" altLang="en-US">
              <a:solidFill>
                <a:prstClr val="black"/>
              </a:solidFill>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AB2A0F9D-3357-4A94-85C8-3B842B870DC6}" type="slidenum">
              <a:rPr lang="zh-CN" altLang="en-US" smtClean="0">
                <a:solidFill>
                  <a:prstClr val="black"/>
                </a:solidFill>
              </a:rPr>
            </a:fld>
            <a:endParaRPr lang="zh-CN" altLang="en-US">
              <a:solidFill>
                <a:prstClr val="black"/>
              </a:solidFill>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AB2A0F9D-3357-4A94-85C8-3B842B870DC6}" type="slidenum">
              <a:rPr lang="zh-CN" altLang="en-US" smtClean="0">
                <a:solidFill>
                  <a:prstClr val="black"/>
                </a:solidFill>
              </a:rPr>
            </a:fld>
            <a:endParaRPr lang="zh-CN" altLang="en-US">
              <a:solidFill>
                <a:prstClr val="black"/>
              </a:solidFill>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AB2A0F9D-3357-4A94-85C8-3B842B870DC6}" type="slidenum">
              <a:rPr lang="zh-CN" altLang="en-US" smtClean="0">
                <a:solidFill>
                  <a:prstClr val="black"/>
                </a:solidFill>
              </a:rPr>
            </a:fld>
            <a:endParaRPr lang="zh-CN" altLang="en-US">
              <a:solidFill>
                <a:prstClr val="black"/>
              </a:solidFill>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AB2A0F9D-3357-4A94-85C8-3B842B870DC6}" type="slidenum">
              <a:rPr lang="zh-CN" altLang="en-US" smtClean="0">
                <a:solidFill>
                  <a:prstClr val="black"/>
                </a:solidFill>
              </a:rPr>
            </a:fld>
            <a:endParaRPr lang="zh-CN" altLang="en-US">
              <a:solidFill>
                <a:prstClr val="black"/>
              </a:solidFill>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AB2A0F9D-3357-4A94-85C8-3B842B870DC6}" type="slidenum">
              <a:rPr lang="zh-CN" altLang="en-US" smtClean="0">
                <a:solidFill>
                  <a:prstClr val="black"/>
                </a:solidFill>
              </a:rPr>
            </a:fld>
            <a:endParaRPr lang="zh-CN" altLang="en-US">
              <a:solidFill>
                <a:prstClr val="black"/>
              </a:solidFill>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AB2A0F9D-3357-4A94-85C8-3B842B870DC6}" type="slidenum">
              <a:rPr lang="zh-CN" altLang="en-US" smtClean="0">
                <a:solidFill>
                  <a:prstClr val="black"/>
                </a:solidFill>
              </a:rPr>
            </a:fld>
            <a:endParaRPr lang="zh-CN" altLang="en-US">
              <a:solidFill>
                <a:prstClr val="black"/>
              </a:solidFill>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AB2A0F9D-3357-4A94-85C8-3B842B870DC6}" type="slidenum">
              <a:rPr lang="zh-CN" altLang="en-US" smtClean="0">
                <a:solidFill>
                  <a:prstClr val="black"/>
                </a:solidFill>
              </a:rPr>
            </a:fld>
            <a:endParaRPr lang="zh-CN" altLang="en-US">
              <a:solidFill>
                <a:prstClr val="black"/>
              </a:solidFill>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AB2A0F9D-3357-4A94-85C8-3B842B870DC6}" type="slidenum">
              <a:rPr lang="zh-CN" altLang="en-US" smtClean="0">
                <a:solidFill>
                  <a:prstClr val="black"/>
                </a:solidFill>
              </a:rPr>
            </a:fld>
            <a:endParaRPr lang="zh-CN" altLang="en-US">
              <a:solidFill>
                <a:prstClr val="black"/>
              </a:solidFill>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AB2A0F9D-3357-4A94-85C8-3B842B870DC6}" type="slidenum">
              <a:rPr lang="zh-CN" altLang="en-US" smtClean="0">
                <a:solidFill>
                  <a:prstClr val="black"/>
                </a:solidFill>
              </a:rPr>
            </a:fld>
            <a:endParaRPr lang="zh-CN" altLang="en-US">
              <a:solidFill>
                <a:prstClr val="black"/>
              </a:solidFill>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AB2A0F9D-3357-4A94-85C8-3B842B870DC6}" type="slidenum">
              <a:rPr lang="zh-CN" altLang="en-US" smtClean="0">
                <a:solidFill>
                  <a:prstClr val="black"/>
                </a:solidFill>
              </a:rPr>
            </a:fld>
            <a:endParaRPr lang="zh-CN" altLang="en-US">
              <a:solidFill>
                <a:prstClr val="black"/>
              </a:solidFill>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AB2A0F9D-3357-4A94-85C8-3B842B870DC6}" type="slidenum">
              <a:rPr lang="zh-CN" altLang="en-US" smtClean="0">
                <a:solidFill>
                  <a:prstClr val="black"/>
                </a:solidFill>
              </a:rPr>
            </a:fld>
            <a:endParaRPr lang="zh-CN" altLang="en-US">
              <a:solidFill>
                <a:prstClr val="black"/>
              </a:solidFill>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AB2A0F9D-3357-4A94-85C8-3B842B870DC6}" type="slidenum">
              <a:rPr lang="zh-CN" altLang="en-US" smtClean="0">
                <a:solidFill>
                  <a:prstClr val="black"/>
                </a:solidFill>
              </a:rPr>
            </a:fld>
            <a:endParaRPr lang="zh-CN" altLang="en-US">
              <a:solidFill>
                <a:prstClr val="black"/>
              </a:solidFill>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AB2A0F9D-3357-4A94-85C8-3B842B870DC6}" type="slidenum">
              <a:rPr lang="zh-CN" altLang="en-US" smtClean="0">
                <a:solidFill>
                  <a:prstClr val="black"/>
                </a:solidFill>
              </a:rPr>
            </a:fld>
            <a:endParaRPr lang="zh-CN" altLang="en-US">
              <a:solidFill>
                <a:prstClr val="black"/>
              </a:solidFill>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AB2A0F9D-3357-4A94-85C8-3B842B870DC6}" type="slidenum">
              <a:rPr lang="zh-CN" altLang="en-US" smtClean="0">
                <a:solidFill>
                  <a:prstClr val="black"/>
                </a:solidFill>
              </a:rPr>
            </a:fld>
            <a:endParaRPr lang="zh-CN" altLang="en-US">
              <a:solidFill>
                <a:prstClr val="black"/>
              </a:solidFill>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AB2A0F9D-3357-4A94-85C8-3B842B870DC6}" type="slidenum">
              <a:rPr lang="zh-CN" altLang="en-US" smtClean="0">
                <a:solidFill>
                  <a:prstClr val="black"/>
                </a:solidFill>
              </a:rPr>
            </a:fld>
            <a:endParaRPr lang="zh-CN" altLang="en-US">
              <a:solidFill>
                <a:prstClr val="black"/>
              </a:solidFill>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AB2A0F9D-3357-4A94-85C8-3B842B870DC6}" type="slidenum">
              <a:rPr lang="zh-CN" altLang="en-US" smtClean="0">
                <a:solidFill>
                  <a:prstClr val="black"/>
                </a:solidFill>
              </a:rPr>
            </a:fld>
            <a:endParaRPr lang="zh-CN" altLang="en-US">
              <a:solidFill>
                <a:prstClr val="black"/>
              </a:solidFill>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AB2A0F9D-3357-4A94-85C8-3B842B870DC6}" type="slidenum">
              <a:rPr lang="zh-CN" altLang="en-US" smtClean="0">
                <a:solidFill>
                  <a:prstClr val="black"/>
                </a:solidFill>
              </a:rPr>
            </a:fld>
            <a:endParaRPr lang="zh-CN" altLang="en-US">
              <a:solidFill>
                <a:prstClr val="black"/>
              </a:solidFill>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AB2A0F9D-3357-4A94-85C8-3B842B870DC6}" type="slidenum">
              <a:rPr lang="zh-CN" altLang="en-US" smtClean="0">
                <a:solidFill>
                  <a:prstClr val="black"/>
                </a:solidFill>
              </a:rPr>
            </a:fld>
            <a:endParaRPr lang="zh-CN" altLang="en-US">
              <a:solidFill>
                <a:prstClr val="black"/>
              </a:solidFill>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AB2A0F9D-3357-4A94-85C8-3B842B870DC6}" type="slidenum">
              <a:rPr lang="zh-CN" altLang="en-US" smtClean="0">
                <a:solidFill>
                  <a:prstClr val="black"/>
                </a:solidFill>
              </a:rPr>
            </a:fld>
            <a:endParaRPr lang="zh-CN" altLang="en-US">
              <a:solidFill>
                <a:prstClr val="black"/>
              </a:solidFill>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AB2A0F9D-3357-4A94-85C8-3B842B870DC6}" type="slidenum">
              <a:rPr lang="zh-CN" altLang="en-US" smtClean="0">
                <a:solidFill>
                  <a:prstClr val="black"/>
                </a:solidFill>
              </a:rPr>
            </a:fld>
            <a:endParaRPr lang="zh-CN" altLang="en-US">
              <a:solidFill>
                <a:prstClr val="black"/>
              </a:solidFill>
            </a:endParaRPr>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AB2A0F9D-3357-4A94-85C8-3B842B870DC6}" type="slidenum">
              <a:rPr lang="zh-CN" altLang="en-US" smtClean="0">
                <a:solidFill>
                  <a:prstClr val="black"/>
                </a:solidFill>
              </a:rPr>
            </a:fld>
            <a:endParaRPr lang="zh-CN" altLang="en-US">
              <a:solidFill>
                <a:prstClr val="black"/>
              </a:solidFill>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标题幻灯片">
    <p:spTree>
      <p:nvGrpSpPr>
        <p:cNvPr id="1" name=""/>
        <p:cNvGrpSpPr/>
        <p:nvPr/>
      </p:nvGrpSpPr>
      <p:grpSpPr>
        <a:xfrm>
          <a:off x="0" y="0"/>
          <a:ext cx="0" cy="0"/>
          <a:chOff x="0" y="0"/>
          <a:chExt cx="0" cy="0"/>
        </a:xfrm>
      </p:grpSpPr>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a:xfrm>
            <a:off x="457200" y="205978"/>
            <a:ext cx="8229600" cy="857250"/>
          </a:xfrm>
          <a:prstGeom prst="rect">
            <a:avLst/>
          </a:prstGeom>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a:xfrm>
            <a:off x="457200" y="1200151"/>
            <a:ext cx="8229600" cy="3394472"/>
          </a:xfrm>
          <a:prstGeom prst="rect">
            <a:avLst/>
          </a:prstGeo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a:xfrm>
            <a:off x="457200" y="4767263"/>
            <a:ext cx="2133600" cy="273844"/>
          </a:xfrm>
          <a:prstGeom prst="rect">
            <a:avLst/>
          </a:prstGeom>
        </p:spPr>
        <p:txBody>
          <a:bodyPr/>
          <a:lstStyle/>
          <a:p>
            <a:fld id="{B44CCEC7-3A54-47D1-BB25-17A0FDA63797}" type="datetimeFigureOut">
              <a:rPr lang="zh-CN" altLang="en-US" smtClean="0"/>
            </a:fld>
            <a:endParaRPr lang="zh-CN" altLang="en-US"/>
          </a:p>
        </p:txBody>
      </p:sp>
      <p:sp>
        <p:nvSpPr>
          <p:cNvPr id="5" name="页脚占位符 4"/>
          <p:cNvSpPr>
            <a:spLocks noGrp="1"/>
          </p:cNvSpPr>
          <p:nvPr>
            <p:ph type="ftr" sz="quarter" idx="11"/>
          </p:nvPr>
        </p:nvSpPr>
        <p:spPr>
          <a:xfrm>
            <a:off x="3124200" y="4767263"/>
            <a:ext cx="2895600" cy="273844"/>
          </a:xfrm>
          <a:prstGeom prst="rect">
            <a:avLst/>
          </a:prstGeom>
        </p:spPr>
        <p:txBody>
          <a:bodyPr/>
          <a:lstStyle/>
          <a:p>
            <a:endParaRPr lang="zh-CN" altLang="en-US"/>
          </a:p>
        </p:txBody>
      </p:sp>
      <p:sp>
        <p:nvSpPr>
          <p:cNvPr id="6" name="灯片编号占位符 5"/>
          <p:cNvSpPr>
            <a:spLocks noGrp="1"/>
          </p:cNvSpPr>
          <p:nvPr>
            <p:ph type="sldNum" sz="quarter" idx="12"/>
          </p:nvPr>
        </p:nvSpPr>
        <p:spPr>
          <a:xfrm>
            <a:off x="6553200" y="4767263"/>
            <a:ext cx="2133600" cy="273844"/>
          </a:xfrm>
          <a:prstGeom prst="rect">
            <a:avLst/>
          </a:prstGeom>
        </p:spPr>
        <p:txBody>
          <a:bodyPr/>
          <a:lstStyle/>
          <a:p>
            <a:fld id="{65495661-81B6-46E9-A91E-889569155CC2}"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722313" y="3305176"/>
            <a:ext cx="7772400" cy="1021556"/>
          </a:xfrm>
          <a:prstGeom prst="rect">
            <a:avLst/>
          </a:prstGeom>
        </p:spPr>
        <p:txBody>
          <a:bodyPr anchor="t"/>
          <a:lstStyle>
            <a:lvl1pPr algn="l">
              <a:defRPr sz="4000" b="1" cap="all"/>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722313" y="2180035"/>
            <a:ext cx="7772400" cy="1125140"/>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nvPr>
        </p:nvSpPr>
        <p:spPr>
          <a:xfrm>
            <a:off x="457200" y="4767263"/>
            <a:ext cx="2133600" cy="273844"/>
          </a:xfrm>
          <a:prstGeom prst="rect">
            <a:avLst/>
          </a:prstGeom>
        </p:spPr>
        <p:txBody>
          <a:bodyPr/>
          <a:lstStyle/>
          <a:p>
            <a:fld id="{B44CCEC7-3A54-47D1-BB25-17A0FDA63797}" type="datetimeFigureOut">
              <a:rPr lang="zh-CN" altLang="en-US" smtClean="0"/>
            </a:fld>
            <a:endParaRPr lang="zh-CN" altLang="en-US"/>
          </a:p>
        </p:txBody>
      </p:sp>
      <p:sp>
        <p:nvSpPr>
          <p:cNvPr id="5" name="页脚占位符 4"/>
          <p:cNvSpPr>
            <a:spLocks noGrp="1"/>
          </p:cNvSpPr>
          <p:nvPr>
            <p:ph type="ftr" sz="quarter" idx="11"/>
          </p:nvPr>
        </p:nvSpPr>
        <p:spPr>
          <a:xfrm>
            <a:off x="3124200" y="4767263"/>
            <a:ext cx="2895600" cy="273844"/>
          </a:xfrm>
          <a:prstGeom prst="rect">
            <a:avLst/>
          </a:prstGeom>
        </p:spPr>
        <p:txBody>
          <a:bodyPr/>
          <a:lstStyle/>
          <a:p>
            <a:endParaRPr lang="zh-CN" altLang="en-US"/>
          </a:p>
        </p:txBody>
      </p:sp>
      <p:sp>
        <p:nvSpPr>
          <p:cNvPr id="6" name="灯片编号占位符 5"/>
          <p:cNvSpPr>
            <a:spLocks noGrp="1"/>
          </p:cNvSpPr>
          <p:nvPr>
            <p:ph type="sldNum" sz="quarter" idx="12"/>
          </p:nvPr>
        </p:nvSpPr>
        <p:spPr>
          <a:xfrm>
            <a:off x="6553200" y="4767263"/>
            <a:ext cx="2133600" cy="273844"/>
          </a:xfrm>
          <a:prstGeom prst="rect">
            <a:avLst/>
          </a:prstGeom>
        </p:spPr>
        <p:txBody>
          <a:bodyPr/>
          <a:lstStyle/>
          <a:p>
            <a:fld id="{65495661-81B6-46E9-A91E-889569155CC2}"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a:xfrm>
            <a:off x="457200" y="205978"/>
            <a:ext cx="8229600" cy="857250"/>
          </a:xfrm>
          <a:prstGeom prst="rect">
            <a:avLst/>
          </a:prstGeom>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457200" y="900113"/>
            <a:ext cx="4038600" cy="2545556"/>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4648200" y="900113"/>
            <a:ext cx="4038600" cy="2545556"/>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a:xfrm>
            <a:off x="457200" y="4767263"/>
            <a:ext cx="2133600" cy="273844"/>
          </a:xfrm>
          <a:prstGeom prst="rect">
            <a:avLst/>
          </a:prstGeom>
        </p:spPr>
        <p:txBody>
          <a:bodyPr/>
          <a:lstStyle/>
          <a:p>
            <a:fld id="{B44CCEC7-3A54-47D1-BB25-17A0FDA63797}" type="datetimeFigureOut">
              <a:rPr lang="zh-CN" altLang="en-US" smtClean="0"/>
            </a:fld>
            <a:endParaRPr lang="zh-CN" altLang="en-US"/>
          </a:p>
        </p:txBody>
      </p:sp>
      <p:sp>
        <p:nvSpPr>
          <p:cNvPr id="6" name="页脚占位符 5"/>
          <p:cNvSpPr>
            <a:spLocks noGrp="1"/>
          </p:cNvSpPr>
          <p:nvPr>
            <p:ph type="ftr" sz="quarter" idx="11"/>
          </p:nvPr>
        </p:nvSpPr>
        <p:spPr>
          <a:xfrm>
            <a:off x="3124200" y="4767263"/>
            <a:ext cx="2895600" cy="273844"/>
          </a:xfrm>
          <a:prstGeom prst="rect">
            <a:avLst/>
          </a:prstGeom>
        </p:spPr>
        <p:txBody>
          <a:bodyPr/>
          <a:lstStyle/>
          <a:p>
            <a:endParaRPr lang="zh-CN" altLang="en-US"/>
          </a:p>
        </p:txBody>
      </p:sp>
      <p:sp>
        <p:nvSpPr>
          <p:cNvPr id="7" name="灯片编号占位符 6"/>
          <p:cNvSpPr>
            <a:spLocks noGrp="1"/>
          </p:cNvSpPr>
          <p:nvPr>
            <p:ph type="sldNum" sz="quarter" idx="12"/>
          </p:nvPr>
        </p:nvSpPr>
        <p:spPr>
          <a:xfrm>
            <a:off x="6553200" y="4767263"/>
            <a:ext cx="2133600" cy="273844"/>
          </a:xfrm>
          <a:prstGeom prst="rect">
            <a:avLst/>
          </a:prstGeom>
        </p:spPr>
        <p:txBody>
          <a:bodyPr/>
          <a:lstStyle/>
          <a:p>
            <a:fld id="{65495661-81B6-46E9-A91E-889569155CC2}"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457200" y="205978"/>
            <a:ext cx="8229600" cy="857250"/>
          </a:xfrm>
          <a:prstGeom prst="rect">
            <a:avLst/>
          </a:prstGeom>
        </p:spPr>
        <p:txBody>
          <a:bodyPr/>
          <a:lstStyle>
            <a:lvl1pPr>
              <a:defRPr/>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57200" y="1151335"/>
            <a:ext cx="4040188" cy="47982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4" name="内容占位符 3"/>
          <p:cNvSpPr>
            <a:spLocks noGrp="1"/>
          </p:cNvSpPr>
          <p:nvPr>
            <p:ph sz="half" idx="2"/>
          </p:nvPr>
        </p:nvSpPr>
        <p:spPr>
          <a:xfrm>
            <a:off x="457200" y="1631156"/>
            <a:ext cx="4040188" cy="2963466"/>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nvPr>
        </p:nvSpPr>
        <p:spPr>
          <a:xfrm>
            <a:off x="4645026" y="1151335"/>
            <a:ext cx="4041775" cy="47982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6" name="内容占位符 5"/>
          <p:cNvSpPr>
            <a:spLocks noGrp="1"/>
          </p:cNvSpPr>
          <p:nvPr>
            <p:ph sz="quarter" idx="4"/>
          </p:nvPr>
        </p:nvSpPr>
        <p:spPr>
          <a:xfrm>
            <a:off x="4645026" y="1631156"/>
            <a:ext cx="4041775" cy="2963466"/>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a:xfrm>
            <a:off x="457200" y="4767263"/>
            <a:ext cx="2133600" cy="273844"/>
          </a:xfrm>
          <a:prstGeom prst="rect">
            <a:avLst/>
          </a:prstGeom>
        </p:spPr>
        <p:txBody>
          <a:bodyPr/>
          <a:lstStyle/>
          <a:p>
            <a:fld id="{B44CCEC7-3A54-47D1-BB25-17A0FDA63797}" type="datetimeFigureOut">
              <a:rPr lang="zh-CN" altLang="en-US" smtClean="0"/>
            </a:fld>
            <a:endParaRPr lang="zh-CN" altLang="en-US"/>
          </a:p>
        </p:txBody>
      </p:sp>
      <p:sp>
        <p:nvSpPr>
          <p:cNvPr id="8" name="页脚占位符 7"/>
          <p:cNvSpPr>
            <a:spLocks noGrp="1"/>
          </p:cNvSpPr>
          <p:nvPr>
            <p:ph type="ftr" sz="quarter" idx="11"/>
          </p:nvPr>
        </p:nvSpPr>
        <p:spPr>
          <a:xfrm>
            <a:off x="3124200" y="4767263"/>
            <a:ext cx="2895600" cy="273844"/>
          </a:xfrm>
          <a:prstGeom prst="rect">
            <a:avLst/>
          </a:prstGeom>
        </p:spPr>
        <p:txBody>
          <a:bodyPr/>
          <a:lstStyle/>
          <a:p>
            <a:endParaRPr lang="zh-CN" altLang="en-US"/>
          </a:p>
        </p:txBody>
      </p:sp>
      <p:sp>
        <p:nvSpPr>
          <p:cNvPr id="9" name="灯片编号占位符 8"/>
          <p:cNvSpPr>
            <a:spLocks noGrp="1"/>
          </p:cNvSpPr>
          <p:nvPr>
            <p:ph type="sldNum" sz="quarter" idx="12"/>
          </p:nvPr>
        </p:nvSpPr>
        <p:spPr>
          <a:xfrm>
            <a:off x="6553200" y="4767263"/>
            <a:ext cx="2133600" cy="273844"/>
          </a:xfrm>
          <a:prstGeom prst="rect">
            <a:avLst/>
          </a:prstGeom>
        </p:spPr>
        <p:txBody>
          <a:bodyPr/>
          <a:lstStyle/>
          <a:p>
            <a:fld id="{65495661-81B6-46E9-A91E-889569155CC2}"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a:xfrm>
            <a:off x="457200" y="205978"/>
            <a:ext cx="8229600" cy="857250"/>
          </a:xfrm>
          <a:prstGeom prst="rect">
            <a:avLst/>
          </a:prstGeom>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a:xfrm>
            <a:off x="457200" y="4767263"/>
            <a:ext cx="2133600" cy="273844"/>
          </a:xfrm>
          <a:prstGeom prst="rect">
            <a:avLst/>
          </a:prstGeom>
        </p:spPr>
        <p:txBody>
          <a:bodyPr/>
          <a:lstStyle/>
          <a:p>
            <a:fld id="{B44CCEC7-3A54-47D1-BB25-17A0FDA63797}" type="datetimeFigureOut">
              <a:rPr lang="zh-CN" altLang="en-US" smtClean="0"/>
            </a:fld>
            <a:endParaRPr lang="zh-CN" altLang="en-US"/>
          </a:p>
        </p:txBody>
      </p:sp>
      <p:sp>
        <p:nvSpPr>
          <p:cNvPr id="4" name="页脚占位符 3"/>
          <p:cNvSpPr>
            <a:spLocks noGrp="1"/>
          </p:cNvSpPr>
          <p:nvPr>
            <p:ph type="ftr" sz="quarter" idx="11"/>
          </p:nvPr>
        </p:nvSpPr>
        <p:spPr>
          <a:xfrm>
            <a:off x="3124200" y="4767263"/>
            <a:ext cx="2895600" cy="273844"/>
          </a:xfrm>
          <a:prstGeom prst="rect">
            <a:avLst/>
          </a:prstGeom>
        </p:spPr>
        <p:txBody>
          <a:bodyPr/>
          <a:lstStyle/>
          <a:p>
            <a:endParaRPr lang="zh-CN" altLang="en-US"/>
          </a:p>
        </p:txBody>
      </p:sp>
      <p:sp>
        <p:nvSpPr>
          <p:cNvPr id="5" name="灯片编号占位符 4"/>
          <p:cNvSpPr>
            <a:spLocks noGrp="1"/>
          </p:cNvSpPr>
          <p:nvPr>
            <p:ph type="sldNum" sz="quarter" idx="12"/>
          </p:nvPr>
        </p:nvSpPr>
        <p:spPr>
          <a:xfrm>
            <a:off x="6553200" y="4767263"/>
            <a:ext cx="2133600" cy="273844"/>
          </a:xfrm>
          <a:prstGeom prst="rect">
            <a:avLst/>
          </a:prstGeom>
        </p:spPr>
        <p:txBody>
          <a:bodyPr/>
          <a:lstStyle/>
          <a:p>
            <a:fld id="{65495661-81B6-46E9-A91E-889569155CC2}"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a:xfrm>
            <a:off x="457200" y="4767263"/>
            <a:ext cx="2133600" cy="273844"/>
          </a:xfrm>
          <a:prstGeom prst="rect">
            <a:avLst/>
          </a:prstGeom>
        </p:spPr>
        <p:txBody>
          <a:bodyPr/>
          <a:lstStyle/>
          <a:p>
            <a:fld id="{B44CCEC7-3A54-47D1-BB25-17A0FDA63797}" type="datetimeFigureOut">
              <a:rPr lang="zh-CN" altLang="en-US" smtClean="0"/>
            </a:fld>
            <a:endParaRPr lang="zh-CN" altLang="en-US"/>
          </a:p>
        </p:txBody>
      </p:sp>
      <p:sp>
        <p:nvSpPr>
          <p:cNvPr id="3" name="页脚占位符 2"/>
          <p:cNvSpPr>
            <a:spLocks noGrp="1"/>
          </p:cNvSpPr>
          <p:nvPr>
            <p:ph type="ftr" sz="quarter" idx="11"/>
          </p:nvPr>
        </p:nvSpPr>
        <p:spPr>
          <a:xfrm>
            <a:off x="3124200" y="4767263"/>
            <a:ext cx="2895600" cy="273844"/>
          </a:xfrm>
          <a:prstGeom prst="rect">
            <a:avLst/>
          </a:prstGeom>
        </p:spPr>
        <p:txBody>
          <a:bodyPr/>
          <a:lstStyle/>
          <a:p>
            <a:endParaRPr lang="zh-CN" altLang="en-US"/>
          </a:p>
        </p:txBody>
      </p:sp>
      <p:sp>
        <p:nvSpPr>
          <p:cNvPr id="4" name="灯片编号占位符 3"/>
          <p:cNvSpPr>
            <a:spLocks noGrp="1"/>
          </p:cNvSpPr>
          <p:nvPr>
            <p:ph type="sldNum" sz="quarter" idx="12"/>
          </p:nvPr>
        </p:nvSpPr>
        <p:spPr>
          <a:xfrm>
            <a:off x="6553200" y="4767263"/>
            <a:ext cx="2133600" cy="273844"/>
          </a:xfrm>
          <a:prstGeom prst="rect">
            <a:avLst/>
          </a:prstGeom>
        </p:spPr>
        <p:txBody>
          <a:bodyPr/>
          <a:lstStyle/>
          <a:p>
            <a:fld id="{65495661-81B6-46E9-A91E-889569155CC2}"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457201" y="204787"/>
            <a:ext cx="3008313" cy="871538"/>
          </a:xfrm>
          <a:prstGeom prst="rect">
            <a:avLst/>
          </a:prstGeom>
        </p:spPr>
        <p:txBody>
          <a:bodyPr anchor="b"/>
          <a:lstStyle>
            <a:lvl1pPr algn="l">
              <a:defRPr sz="2000" b="1"/>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575050" y="204788"/>
            <a:ext cx="5111750" cy="438983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nvPr>
        </p:nvSpPr>
        <p:spPr>
          <a:xfrm>
            <a:off x="457201" y="1076326"/>
            <a:ext cx="3008313" cy="3518297"/>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a:xfrm>
            <a:off x="457200" y="4767263"/>
            <a:ext cx="2133600" cy="273844"/>
          </a:xfrm>
          <a:prstGeom prst="rect">
            <a:avLst/>
          </a:prstGeom>
        </p:spPr>
        <p:txBody>
          <a:bodyPr/>
          <a:lstStyle/>
          <a:p>
            <a:fld id="{B44CCEC7-3A54-47D1-BB25-17A0FDA63797}" type="datetimeFigureOut">
              <a:rPr lang="zh-CN" altLang="en-US" smtClean="0"/>
            </a:fld>
            <a:endParaRPr lang="zh-CN" altLang="en-US"/>
          </a:p>
        </p:txBody>
      </p:sp>
      <p:sp>
        <p:nvSpPr>
          <p:cNvPr id="6" name="页脚占位符 5"/>
          <p:cNvSpPr>
            <a:spLocks noGrp="1"/>
          </p:cNvSpPr>
          <p:nvPr>
            <p:ph type="ftr" sz="quarter" idx="11"/>
          </p:nvPr>
        </p:nvSpPr>
        <p:spPr>
          <a:xfrm>
            <a:off x="3124200" y="4767263"/>
            <a:ext cx="2895600" cy="273844"/>
          </a:xfrm>
          <a:prstGeom prst="rect">
            <a:avLst/>
          </a:prstGeom>
        </p:spPr>
        <p:txBody>
          <a:bodyPr/>
          <a:lstStyle/>
          <a:p>
            <a:endParaRPr lang="zh-CN" altLang="en-US"/>
          </a:p>
        </p:txBody>
      </p:sp>
      <p:sp>
        <p:nvSpPr>
          <p:cNvPr id="7" name="灯片编号占位符 6"/>
          <p:cNvSpPr>
            <a:spLocks noGrp="1"/>
          </p:cNvSpPr>
          <p:nvPr>
            <p:ph type="sldNum" sz="quarter" idx="12"/>
          </p:nvPr>
        </p:nvSpPr>
        <p:spPr>
          <a:xfrm>
            <a:off x="6553200" y="4767263"/>
            <a:ext cx="2133600" cy="273844"/>
          </a:xfrm>
          <a:prstGeom prst="rect">
            <a:avLst/>
          </a:prstGeom>
        </p:spPr>
        <p:txBody>
          <a:bodyPr/>
          <a:lstStyle/>
          <a:p>
            <a:fld id="{65495661-81B6-46E9-A91E-889569155CC2}"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1792288" y="3600450"/>
            <a:ext cx="5486400" cy="425054"/>
          </a:xfrm>
          <a:prstGeom prst="rect">
            <a:avLst/>
          </a:prstGeom>
        </p:spPr>
        <p:txBody>
          <a:bodyPr anchor="b"/>
          <a:lstStyle>
            <a:lvl1pPr algn="l">
              <a:defRPr sz="2000" b="1"/>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1792288" y="459581"/>
            <a:ext cx="5486400" cy="30861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1792288" y="4025503"/>
            <a:ext cx="5486400" cy="603647"/>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a:xfrm>
            <a:off x="457200" y="4767263"/>
            <a:ext cx="2133600" cy="273844"/>
          </a:xfrm>
          <a:prstGeom prst="rect">
            <a:avLst/>
          </a:prstGeom>
        </p:spPr>
        <p:txBody>
          <a:bodyPr/>
          <a:lstStyle/>
          <a:p>
            <a:fld id="{B44CCEC7-3A54-47D1-BB25-17A0FDA63797}" type="datetimeFigureOut">
              <a:rPr lang="zh-CN" altLang="en-US" smtClean="0"/>
            </a:fld>
            <a:endParaRPr lang="zh-CN" altLang="en-US"/>
          </a:p>
        </p:txBody>
      </p:sp>
      <p:sp>
        <p:nvSpPr>
          <p:cNvPr id="6" name="页脚占位符 5"/>
          <p:cNvSpPr>
            <a:spLocks noGrp="1"/>
          </p:cNvSpPr>
          <p:nvPr>
            <p:ph type="ftr" sz="quarter" idx="11"/>
          </p:nvPr>
        </p:nvSpPr>
        <p:spPr>
          <a:xfrm>
            <a:off x="3124200" y="4767263"/>
            <a:ext cx="2895600" cy="273844"/>
          </a:xfrm>
          <a:prstGeom prst="rect">
            <a:avLst/>
          </a:prstGeom>
        </p:spPr>
        <p:txBody>
          <a:bodyPr/>
          <a:lstStyle/>
          <a:p>
            <a:endParaRPr lang="zh-CN" altLang="en-US"/>
          </a:p>
        </p:txBody>
      </p:sp>
      <p:sp>
        <p:nvSpPr>
          <p:cNvPr id="7" name="灯片编号占位符 6"/>
          <p:cNvSpPr>
            <a:spLocks noGrp="1"/>
          </p:cNvSpPr>
          <p:nvPr>
            <p:ph type="sldNum" sz="quarter" idx="12"/>
          </p:nvPr>
        </p:nvSpPr>
        <p:spPr>
          <a:xfrm>
            <a:off x="6553200" y="4767263"/>
            <a:ext cx="2133600" cy="273844"/>
          </a:xfrm>
          <a:prstGeom prst="rect">
            <a:avLst/>
          </a:prstGeom>
        </p:spPr>
        <p:txBody>
          <a:bodyPr/>
          <a:lstStyle/>
          <a:p>
            <a:fld id="{65495661-81B6-46E9-A91E-889569155CC2}"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a:xfrm>
            <a:off x="457200" y="205978"/>
            <a:ext cx="8229600" cy="857250"/>
          </a:xfrm>
          <a:prstGeom prst="rect">
            <a:avLst/>
          </a:prstGeom>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457200" y="1200151"/>
            <a:ext cx="8229600" cy="3394472"/>
          </a:xfrm>
          <a:prstGeom prst="rect">
            <a:avLst/>
          </a:prstGeo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a:xfrm>
            <a:off x="457200" y="4767263"/>
            <a:ext cx="2133600" cy="273844"/>
          </a:xfrm>
          <a:prstGeom prst="rect">
            <a:avLst/>
          </a:prstGeom>
        </p:spPr>
        <p:txBody>
          <a:bodyPr/>
          <a:lstStyle/>
          <a:p>
            <a:fld id="{B44CCEC7-3A54-47D1-BB25-17A0FDA63797}" type="datetimeFigureOut">
              <a:rPr lang="zh-CN" altLang="en-US" smtClean="0"/>
            </a:fld>
            <a:endParaRPr lang="zh-CN" altLang="en-US"/>
          </a:p>
        </p:txBody>
      </p:sp>
      <p:sp>
        <p:nvSpPr>
          <p:cNvPr id="5" name="页脚占位符 4"/>
          <p:cNvSpPr>
            <a:spLocks noGrp="1"/>
          </p:cNvSpPr>
          <p:nvPr>
            <p:ph type="ftr" sz="quarter" idx="11"/>
          </p:nvPr>
        </p:nvSpPr>
        <p:spPr>
          <a:xfrm>
            <a:off x="3124200" y="4767263"/>
            <a:ext cx="2895600" cy="273844"/>
          </a:xfrm>
          <a:prstGeom prst="rect">
            <a:avLst/>
          </a:prstGeom>
        </p:spPr>
        <p:txBody>
          <a:bodyPr/>
          <a:lstStyle/>
          <a:p>
            <a:endParaRPr lang="zh-CN" altLang="en-US"/>
          </a:p>
        </p:txBody>
      </p:sp>
      <p:sp>
        <p:nvSpPr>
          <p:cNvPr id="6" name="灯片编号占位符 5"/>
          <p:cNvSpPr>
            <a:spLocks noGrp="1"/>
          </p:cNvSpPr>
          <p:nvPr>
            <p:ph type="sldNum" sz="quarter" idx="12"/>
          </p:nvPr>
        </p:nvSpPr>
        <p:spPr>
          <a:xfrm>
            <a:off x="6553200" y="4767263"/>
            <a:ext cx="2133600" cy="273844"/>
          </a:xfrm>
          <a:prstGeom prst="rect">
            <a:avLst/>
          </a:prstGeom>
        </p:spPr>
        <p:txBody>
          <a:bodyPr/>
          <a:lstStyle/>
          <a:p>
            <a:fld id="{65495661-81B6-46E9-A91E-889569155CC2}"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6629400" y="154781"/>
            <a:ext cx="2057400" cy="3290888"/>
          </a:xfrm>
          <a:prstGeom prst="rect">
            <a:avLst/>
          </a:prstGeo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457200" y="154781"/>
            <a:ext cx="6019800" cy="3290888"/>
          </a:xfrm>
          <a:prstGeom prst="rect">
            <a:avLst/>
          </a:prstGeo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a:xfrm>
            <a:off x="457200" y="4767263"/>
            <a:ext cx="2133600" cy="273844"/>
          </a:xfrm>
          <a:prstGeom prst="rect">
            <a:avLst/>
          </a:prstGeom>
        </p:spPr>
        <p:txBody>
          <a:bodyPr/>
          <a:lstStyle/>
          <a:p>
            <a:fld id="{B44CCEC7-3A54-47D1-BB25-17A0FDA63797}" type="datetimeFigureOut">
              <a:rPr lang="zh-CN" altLang="en-US" smtClean="0"/>
            </a:fld>
            <a:endParaRPr lang="zh-CN" altLang="en-US"/>
          </a:p>
        </p:txBody>
      </p:sp>
      <p:sp>
        <p:nvSpPr>
          <p:cNvPr id="5" name="页脚占位符 4"/>
          <p:cNvSpPr>
            <a:spLocks noGrp="1"/>
          </p:cNvSpPr>
          <p:nvPr>
            <p:ph type="ftr" sz="quarter" idx="11"/>
          </p:nvPr>
        </p:nvSpPr>
        <p:spPr>
          <a:xfrm>
            <a:off x="3124200" y="4767263"/>
            <a:ext cx="2895600" cy="273844"/>
          </a:xfrm>
          <a:prstGeom prst="rect">
            <a:avLst/>
          </a:prstGeom>
        </p:spPr>
        <p:txBody>
          <a:bodyPr/>
          <a:lstStyle/>
          <a:p>
            <a:endParaRPr lang="zh-CN" altLang="en-US"/>
          </a:p>
        </p:txBody>
      </p:sp>
      <p:sp>
        <p:nvSpPr>
          <p:cNvPr id="6" name="灯片编号占位符 5"/>
          <p:cNvSpPr>
            <a:spLocks noGrp="1"/>
          </p:cNvSpPr>
          <p:nvPr>
            <p:ph type="sldNum" sz="quarter" idx="12"/>
          </p:nvPr>
        </p:nvSpPr>
        <p:spPr>
          <a:xfrm>
            <a:off x="6553200" y="4767263"/>
            <a:ext cx="2133600" cy="273844"/>
          </a:xfrm>
          <a:prstGeom prst="rect">
            <a:avLst/>
          </a:prstGeom>
        </p:spPr>
        <p:txBody>
          <a:bodyPr/>
          <a:lstStyle/>
          <a:p>
            <a:fld id="{65495661-81B6-46E9-A91E-889569155CC2}"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reserve="1">
  <p:cSld name="标题，文本与内容">
    <p:spTree>
      <p:nvGrpSpPr>
        <p:cNvPr id="1" name=""/>
        <p:cNvGrpSpPr/>
        <p:nvPr/>
      </p:nvGrpSpPr>
      <p:grpSpPr>
        <a:xfrm>
          <a:off x="0" y="0"/>
          <a:ext cx="0" cy="0"/>
          <a:chOff x="0" y="0"/>
          <a:chExt cx="0" cy="0"/>
        </a:xfrm>
      </p:grpSpPr>
      <p:sp>
        <p:nvSpPr>
          <p:cNvPr id="2" name="标题 1"/>
          <p:cNvSpPr>
            <a:spLocks noGrp="1"/>
          </p:cNvSpPr>
          <p:nvPr>
            <p:ph type="title"/>
          </p:nvPr>
        </p:nvSpPr>
        <p:spPr>
          <a:xfrm>
            <a:off x="457200" y="205979"/>
            <a:ext cx="8229600" cy="857250"/>
          </a:xfrm>
        </p:spPr>
        <p:txBody>
          <a:bodyPr/>
          <a:lstStyle/>
          <a:p>
            <a:r>
              <a:rPr lang="zh-CN" altLang="en-US" smtClean="0"/>
              <a:t>单击此处编辑母版标题样式</a:t>
            </a:r>
            <a:endParaRPr lang="zh-CN" altLang="en-US"/>
          </a:p>
        </p:txBody>
      </p:sp>
      <p:sp>
        <p:nvSpPr>
          <p:cNvPr id="3" name="文本占位符 2"/>
          <p:cNvSpPr>
            <a:spLocks noGrp="1"/>
          </p:cNvSpPr>
          <p:nvPr>
            <p:ph type="body" sz="half" idx="1"/>
          </p:nvPr>
        </p:nvSpPr>
        <p:spPr>
          <a:xfrm>
            <a:off x="628650" y="1369219"/>
            <a:ext cx="3886200" cy="326350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4629150" y="1369219"/>
            <a:ext cx="3886200" cy="326350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a:xfrm>
            <a:off x="457200" y="4683919"/>
            <a:ext cx="2133600" cy="357188"/>
          </a:xfrm>
        </p:spPr>
        <p:txBody>
          <a:bodyPr/>
          <a:lstStyle/>
          <a:p>
            <a:pPr lvl="0"/>
            <a:endParaRPr lang="zh-CN" altLang="en-US" dirty="0"/>
          </a:p>
        </p:txBody>
      </p:sp>
      <p:sp>
        <p:nvSpPr>
          <p:cNvPr id="6" name="页脚占位符 5"/>
          <p:cNvSpPr>
            <a:spLocks noGrp="1"/>
          </p:cNvSpPr>
          <p:nvPr>
            <p:ph type="ftr" sz="quarter" idx="11"/>
          </p:nvPr>
        </p:nvSpPr>
        <p:spPr>
          <a:xfrm>
            <a:off x="3124200" y="4683919"/>
            <a:ext cx="2895600" cy="357188"/>
          </a:xfrm>
        </p:spPr>
        <p:txBody>
          <a:bodyPr/>
          <a:lstStyle/>
          <a:p>
            <a:pPr lvl="0"/>
            <a:endParaRPr lang="zh-CN" dirty="0"/>
          </a:p>
        </p:txBody>
      </p:sp>
      <p:sp>
        <p:nvSpPr>
          <p:cNvPr id="7" name="灯片编号占位符 6"/>
          <p:cNvSpPr>
            <a:spLocks noGrp="1"/>
          </p:cNvSpPr>
          <p:nvPr>
            <p:ph type="sldNum" sz="quarter" idx="12"/>
          </p:nvPr>
        </p:nvSpPr>
        <p:spPr>
          <a:xfrm>
            <a:off x="6553200" y="4683919"/>
            <a:ext cx="2133600" cy="357188"/>
          </a:xfrm>
        </p:spPr>
        <p:txBody>
          <a:bodyPr/>
          <a:lstStyle/>
          <a:p>
            <a:pPr lvl="0"/>
            <a:fld id="{9A0DB2DC-4C9A-4742-B13C-FB6460FD3503}" type="slidenum">
              <a:rPr lang="en-US" altLang="zh-CN" dirty="0"/>
            </a:fld>
            <a:endParaRPr lang="zh-CN" dirty="0"/>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4" Type="http://schemas.openxmlformats.org/officeDocument/2006/relationships/theme" Target="../theme/theme1.xml"/><Relationship Id="rId13" Type="http://schemas.openxmlformats.org/officeDocument/2006/relationships/image" Target="../media/image1.jpeg"/><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timing>
    <p:tnLst>
      <p:par>
        <p:cTn id="1" dur="indefinite" restart="never" nodeType="tmRoot"/>
      </p:par>
    </p:tnLst>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image" Target="../media/image2.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1.xml"/><Relationship Id="rId1" Type="http://schemas.openxmlformats.org/officeDocument/2006/relationships/image" Target="../media/image3.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xml"/><Relationship Id="rId1" Type="http://schemas.openxmlformats.org/officeDocument/2006/relationships/image" Target="../media/image4.jpeg"/></Relationships>
</file>

<file path=ppt/slides/_rels/slide10.xml.rels><?xml version="1.0" encoding="UTF-8" standalone="yes"?>
<Relationships xmlns="http://schemas.openxmlformats.org/package/2006/relationships"><Relationship Id="rId4" Type="http://schemas.openxmlformats.org/officeDocument/2006/relationships/notesSlide" Target="../notesSlides/notesSlide9.xml"/><Relationship Id="rId3" Type="http://schemas.openxmlformats.org/officeDocument/2006/relationships/slideLayout" Target="../slideLayouts/slideLayout1.xml"/><Relationship Id="rId2" Type="http://schemas.openxmlformats.org/officeDocument/2006/relationships/image" Target="../media/image4.jpeg"/><Relationship Id="rId1" Type="http://schemas.openxmlformats.org/officeDocument/2006/relationships/image" Target="../media/image5.jpe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1.xml"/><Relationship Id="rId1" Type="http://schemas.openxmlformats.org/officeDocument/2006/relationships/image" Target="../media/image6.jpe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1.xml"/><Relationship Id="rId1" Type="http://schemas.openxmlformats.org/officeDocument/2006/relationships/image" Target="../media/image7.jpe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1.xml"/><Relationship Id="rId1" Type="http://schemas.openxmlformats.org/officeDocument/2006/relationships/image" Target="../media/image8.jpe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1.xml"/><Relationship Id="rId1" Type="http://schemas.openxmlformats.org/officeDocument/2006/relationships/image" Target="../media/image9.png"/></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1.xml"/><Relationship Id="rId1" Type="http://schemas.openxmlformats.org/officeDocument/2006/relationships/image" Target="../media/image10.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11.pn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1.xml"/><Relationship Id="rId1" Type="http://schemas.openxmlformats.org/officeDocument/2006/relationships/image" Target="../media/image12.jpeg"/></Relationships>
</file>

<file path=ppt/slides/_rels/slide29.xml.rels><?xml version="1.0" encoding="UTF-8" standalone="yes"?>
<Relationships xmlns="http://schemas.openxmlformats.org/package/2006/relationships"><Relationship Id="rId4" Type="http://schemas.openxmlformats.org/officeDocument/2006/relationships/notesSlide" Target="../notesSlides/notesSlide24.xml"/><Relationship Id="rId3" Type="http://schemas.openxmlformats.org/officeDocument/2006/relationships/slideLayout" Target="../slideLayouts/slideLayout1.xml"/><Relationship Id="rId2" Type="http://schemas.openxmlformats.org/officeDocument/2006/relationships/image" Target="../media/image14.jpeg"/><Relationship Id="rId1" Type="http://schemas.openxmlformats.org/officeDocument/2006/relationships/image" Target="../media/image13.jpeg"/></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1.xml"/><Relationship Id="rId1" Type="http://schemas.openxmlformats.org/officeDocument/2006/relationships/image" Target="../media/image15.png"/></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1.xml"/><Relationship Id="rId1" Type="http://schemas.openxmlformats.org/officeDocument/2006/relationships/image" Target="../media/image15.png"/></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6" Type="http://schemas.openxmlformats.org/officeDocument/2006/relationships/notesSlide" Target="../notesSlides/notesSlide35.xml"/><Relationship Id="rId5" Type="http://schemas.openxmlformats.org/officeDocument/2006/relationships/slideLayout" Target="../slideLayouts/slideLayout1.xml"/><Relationship Id="rId4" Type="http://schemas.openxmlformats.org/officeDocument/2006/relationships/image" Target="../media/image19.jpeg"/><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image" Target="../media/image16.png"/></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xml"/></Relationships>
</file>

<file path=ppt/slides/_rels/slide48.xml.rels><?xml version="1.0" encoding="UTF-8" standalone="yes"?>
<Relationships xmlns="http://schemas.openxmlformats.org/package/2006/relationships"><Relationship Id="rId3" Type="http://schemas.openxmlformats.org/officeDocument/2006/relationships/notesSlide" Target="../notesSlides/notesSlide38.xml"/><Relationship Id="rId2" Type="http://schemas.openxmlformats.org/officeDocument/2006/relationships/slideLayout" Target="../slideLayouts/slideLayout1.xml"/><Relationship Id="rId1" Type="http://schemas.openxmlformats.org/officeDocument/2006/relationships/image" Target="../media/image20.jpeg"/></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xml"/></Relationships>
</file>

<file path=ppt/slides/_rels/slide5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image" Target="../media/image21.jpeg"/><Relationship Id="rId1" Type="http://schemas.openxmlformats.org/officeDocument/2006/relationships/image" Target="../media/image17.png"/></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8.jpeg"/></Relationships>
</file>

<file path=ppt/slides/_rels/slide62.xml.rels><?xml version="1.0" encoding="UTF-8" standalone="yes"?>
<Relationships xmlns="http://schemas.openxmlformats.org/package/2006/relationships"><Relationship Id="rId9" Type="http://schemas.openxmlformats.org/officeDocument/2006/relationships/image" Target="../media/image24.png"/><Relationship Id="rId8" Type="http://schemas.microsoft.com/office/2007/relationships/media" Target="file:///D:\Youku%20Files\transcode\&#26222;&#24076;&#37329;&#30340;&#21517;&#31687;&#12298;&#33268;&#22823;&#28023;&#12299;&#65288;&#20420;&#35821;&#26391;&#35829;&#65292;&#20420;&#27721;&#21452;&#35821;&#23383;&#24149;&#65289;_&#39640;&#28165;_&#26631;&#28165;.mp4" TargetMode="External"/><Relationship Id="rId7" Type="http://schemas.openxmlformats.org/officeDocument/2006/relationships/video" Target="file:///D:\Youku%20Files\transcode\&#26222;&#24076;&#37329;&#30340;&#21517;&#31687;&#12298;&#33268;&#22823;&#28023;&#12299;&#65288;&#20420;&#35821;&#26391;&#35829;&#65292;&#20420;&#27721;&#21452;&#35821;&#23383;&#24149;&#65289;_&#39640;&#28165;_&#26631;&#28165;.mp4" TargetMode="External"/><Relationship Id="rId6" Type="http://schemas.openxmlformats.org/officeDocument/2006/relationships/image" Target="../media/image23.png"/><Relationship Id="rId5" Type="http://schemas.microsoft.com/office/2007/relationships/media" Target="file:///D:\Youku%20Files\transcode\&#25105;&#35760;&#24471;&#37027;&#32654;&#22937;&#30340;&#30636;&#38388;&#65288;&#20013;&#20420;&#21452;&#35821;&#23383;&#24149;&#65289;_&#39640;&#28165;.mp4" TargetMode="External"/><Relationship Id="rId4" Type="http://schemas.openxmlformats.org/officeDocument/2006/relationships/video" Target="file:///D:\Youku%20Files\transcode\&#25105;&#35760;&#24471;&#37027;&#32654;&#22937;&#30340;&#30636;&#38388;&#65288;&#20013;&#20420;&#21452;&#35821;&#23383;&#24149;&#65289;_&#39640;&#28165;.mp4" TargetMode="External"/><Relationship Id="rId3" Type="http://schemas.openxmlformats.org/officeDocument/2006/relationships/image" Target="../media/image22.png"/><Relationship Id="rId2" Type="http://schemas.microsoft.com/office/2007/relationships/media" Target="file:///D:\Youku%20Files\transcode\&#26222;&#24076;&#37329;%20&#20551;&#22914;&#29983;&#27963;&#27450;&#39575;&#20102;&#20320;_&#26631;&#28165;_&#26631;&#28165;.mp4" TargetMode="External"/><Relationship Id="rId10" Type="http://schemas.openxmlformats.org/officeDocument/2006/relationships/slideLayout" Target="../slideLayouts/slideLayout2.xml"/><Relationship Id="rId1" Type="http://schemas.openxmlformats.org/officeDocument/2006/relationships/video" Target="file:///D:\Youku%20Files\transcode\&#26222;&#24076;&#37329;%20&#20551;&#22914;&#29983;&#27963;&#27450;&#39575;&#20102;&#20320;_&#26631;&#28165;_&#26631;&#28165;.mp4" TargetMode="Externa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25.png"/></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image" Target="../media/image26.png"/><Relationship Id="rId2" Type="http://schemas.microsoft.com/office/2007/relationships/media" Target="file:///C:\Users\MEIMEIAI\Desktop\&#33510;&#38391;&#21448;&#24551;&#24833;.m4a" TargetMode="External"/><Relationship Id="rId1" Type="http://schemas.openxmlformats.org/officeDocument/2006/relationships/audio" Target="file:///C:\Users\MEIMEIAI\Desktop\&#33510;&#38391;&#21448;&#24551;&#24833;.m4a" TargetMode="External"/></Relationships>
</file>

<file path=ppt/slides/_rels/slide72.xml.rels><?xml version="1.0" encoding="UTF-8" standalone="yes"?>
<Relationships xmlns="http://schemas.openxmlformats.org/package/2006/relationships"><Relationship Id="rId5" Type="http://schemas.openxmlformats.org/officeDocument/2006/relationships/slideLayout" Target="../slideLayouts/slideLayout2.xml"/><Relationship Id="rId4" Type="http://schemas.openxmlformats.org/officeDocument/2006/relationships/image" Target="../media/image26.png"/><Relationship Id="rId3" Type="http://schemas.microsoft.com/office/2007/relationships/media" Target="file:///C:\Users\MEIMEIAI\Desktop\&#24748;&#23830;.m4a" TargetMode="External"/><Relationship Id="rId2" Type="http://schemas.openxmlformats.org/officeDocument/2006/relationships/audio" Target="file:///C:\Users\MEIMEIAI\Desktop\&#24748;&#23830;.m4a" TargetMode="External"/><Relationship Id="rId1" Type="http://schemas.openxmlformats.org/officeDocument/2006/relationships/image" Target="../media/image27.jpeg"/></Relationships>
</file>

<file path=ppt/slides/_rels/slide7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28.jpeg"/></Relationships>
</file>

<file path=ppt/slides/_rels/slide7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28.jpeg"/></Relationships>
</file>

<file path=ppt/slides/_rels/slide75.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xml"/></Relationships>
</file>

<file path=ppt/slides/_rels/slide7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image" Target="../media/image30.jpeg"/><Relationship Id="rId1" Type="http://schemas.openxmlformats.org/officeDocument/2006/relationships/image" Target="../media/image29.jpeg"/></Relationships>
</file>

<file path=ppt/slides/_rels/slide7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30.jpeg"/></Relationships>
</file>

<file path=ppt/slides/_rels/slide7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30.jpeg"/></Relationships>
</file>

<file path=ppt/slides/_rels/slide7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image" Target="../media/image32.emf"/><Relationship Id="rId1" Type="http://schemas.openxmlformats.org/officeDocument/2006/relationships/image" Target="../media/image31.emf"/></Relationships>
</file>

<file path=ppt/slides/_rels/slide8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image" Target="../media/image34.emf"/><Relationship Id="rId1" Type="http://schemas.openxmlformats.org/officeDocument/2006/relationships/image" Target="../media/image33.emf"/></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19.jpeg"/></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xml"/></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slide" Target="slide6.xml"/><Relationship Id="rId2" Type="http://schemas.openxmlformats.org/officeDocument/2006/relationships/slide" Target="slide5.xml"/><Relationship Id="rId1" Type="http://schemas.openxmlformats.org/officeDocument/2006/relationships/slide" Target="slide4.xml"/></Relationships>
</file>

<file path=ppt/slides/_rels/slide1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3.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35.png"/></Relationships>
</file>

<file path=ppt/slides/_rels/slide1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6.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36.png"/></Relationships>
</file>

<file path=ppt/slides/_rels/slide1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6.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37.png"/></Relationships>
</file>

<file path=ppt/slides/_rels/slide1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8.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38.png"/></Relationships>
</file>

<file path=ppt/slides/_rels/slide1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2.xml.rels><?xml version="1.0" encoding="UTF-8" standalone="yes"?>
<Relationships xmlns="http://schemas.openxmlformats.org/package/2006/relationships"><Relationship Id="rId4" Type="http://schemas.openxmlformats.org/officeDocument/2006/relationships/vmlDrawing" Target="../drawings/vmlDrawing1.vml"/><Relationship Id="rId3" Type="http://schemas.openxmlformats.org/officeDocument/2006/relationships/slideLayout" Target="../slideLayouts/slideLayout2.xml"/><Relationship Id="rId2" Type="http://schemas.openxmlformats.org/officeDocument/2006/relationships/image" Target="../media/image39.png"/><Relationship Id="rId1" Type="http://schemas.openxmlformats.org/officeDocument/2006/relationships/oleObject" Target="../embeddings/oleObject1.bin"/></Relationships>
</file>

<file path=ppt/slides/_rels/slide1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0.xml.rels><?xml version="1.0" encoding="UTF-8" standalone="yes"?>
<Relationships xmlns="http://schemas.openxmlformats.org/package/2006/relationships"><Relationship Id="rId4" Type="http://schemas.openxmlformats.org/officeDocument/2006/relationships/vmlDrawing" Target="../drawings/vmlDrawing2.vml"/><Relationship Id="rId3" Type="http://schemas.openxmlformats.org/officeDocument/2006/relationships/slideLayout" Target="../slideLayouts/slideLayout2.xml"/><Relationship Id="rId2" Type="http://schemas.openxmlformats.org/officeDocument/2006/relationships/image" Target="../media/image40.png"/><Relationship Id="rId1" Type="http://schemas.openxmlformats.org/officeDocument/2006/relationships/oleObject" Target="../embeddings/oleObject2.bin"/></Relationships>
</file>

<file path=ppt/slides/_rels/slide1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0.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1.xml"/></Relationships>
</file>

<file path=ppt/slides/_rels/slide22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41.jpeg"/></Relationships>
</file>

<file path=ppt/slides/_rels/slide2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42.jpeg"/></Relationships>
</file>

<file path=ppt/slides/_rels/slide2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43.jpeg"/></Relationships>
</file>

<file path=ppt/slides/_rels/slide25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44.emf"/></Relationships>
</file>

<file path=ppt/slides/_rels/slide2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9.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image" Target="../media/image45.jpeg"/></Relationships>
</file>

<file path=ppt/slides/_rels/slide2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46.jpeg"/></Relationships>
</file>

<file path=ppt/slides/_rels/slide2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6.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8.jpe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1" cstate="print">
            <a:lum/>
          </a:blip>
          <a:srcRect/>
          <a:stretch>
            <a:fillRect/>
          </a:stretch>
        </a:blipFill>
        <a:effectLst/>
      </p:bgPr>
    </p:bg>
    <p:spTree>
      <p:nvGrpSpPr>
        <p:cNvPr id="1" name=""/>
        <p:cNvGrpSpPr/>
        <p:nvPr/>
      </p:nvGrpSpPr>
      <p:grpSpPr>
        <a:xfrm>
          <a:off x="0" y="0"/>
          <a:ext cx="0" cy="0"/>
          <a:chOff x="0" y="0"/>
          <a:chExt cx="0" cy="0"/>
        </a:xfrm>
      </p:grpSpPr>
      <p:sp>
        <p:nvSpPr>
          <p:cNvPr id="19" name="TextBox 9"/>
          <p:cNvSpPr txBox="1"/>
          <p:nvPr/>
        </p:nvSpPr>
        <p:spPr>
          <a:xfrm>
            <a:off x="1287706" y="1611048"/>
            <a:ext cx="3294380" cy="662305"/>
          </a:xfrm>
          <a:prstGeom prst="rect">
            <a:avLst/>
          </a:prstGeom>
          <a:noFill/>
          <a:effectLst>
            <a:innerShdw blurRad="63500" dist="1752600">
              <a:prstClr val="black">
                <a:alpha val="50000"/>
              </a:prstClr>
            </a:innerShdw>
          </a:effectLst>
        </p:spPr>
        <p:txBody>
          <a:bodyPr wrap="none" rtlCol="0">
            <a:spAutoFit/>
          </a:bodyPr>
          <a:lstStyle/>
          <a:p>
            <a:r>
              <a:rPr lang="zh-CN" sz="3500" dirty="0" smtClean="0">
                <a:solidFill>
                  <a:schemeClr val="accent1"/>
                </a:solidFill>
                <a:latin typeface="微软雅黑" panose="020B0503020204020204" pitchFamily="34" charset="-122"/>
                <a:ea typeface="微软雅黑" panose="020B0503020204020204" pitchFamily="34" charset="-122"/>
              </a:rPr>
              <a:t>俄罗斯文学概论</a:t>
            </a:r>
            <a:endParaRPr lang="zh-CN" sz="3500" dirty="0">
              <a:solidFill>
                <a:schemeClr val="accent1"/>
              </a:solidFill>
              <a:latin typeface="微软雅黑" panose="020B0503020204020204" pitchFamily="34" charset="-122"/>
              <a:ea typeface="微软雅黑" panose="020B0503020204020204" pitchFamily="34" charset="-122"/>
            </a:endParaRPr>
          </a:p>
        </p:txBody>
      </p:sp>
      <p:sp>
        <p:nvSpPr>
          <p:cNvPr id="25" name="TextBox 10"/>
          <p:cNvSpPr txBox="1"/>
          <p:nvPr/>
        </p:nvSpPr>
        <p:spPr>
          <a:xfrm>
            <a:off x="3908803" y="3036242"/>
            <a:ext cx="1452880" cy="398780"/>
          </a:xfrm>
          <a:prstGeom prst="rect">
            <a:avLst/>
          </a:prstGeom>
          <a:noFill/>
          <a:effectLst>
            <a:innerShdw blurRad="63500" dist="1752600">
              <a:prstClr val="black">
                <a:alpha val="50000"/>
              </a:prstClr>
            </a:innerShdw>
          </a:effectLst>
        </p:spPr>
        <p:txBody>
          <a:bodyPr wrap="none" rtlCol="0">
            <a:spAutoFit/>
          </a:bodyPr>
          <a:lstStyle/>
          <a:p>
            <a:r>
              <a:rPr lang="zh-CN" altLang="en-US" sz="2000" dirty="0" smtClean="0">
                <a:solidFill>
                  <a:schemeClr val="accent1"/>
                </a:solidFill>
                <a:latin typeface="华文中宋" panose="02010600040101010101" charset="-122"/>
                <a:ea typeface="华文中宋" panose="02010600040101010101" charset="-122"/>
              </a:rPr>
              <a:t>教师：张美</a:t>
            </a:r>
            <a:endParaRPr lang="zh-CN" altLang="en-US" sz="2000" dirty="0" smtClean="0">
              <a:solidFill>
                <a:schemeClr val="accent1"/>
              </a:solidFill>
              <a:latin typeface="华文中宋" panose="02010600040101010101" charset="-122"/>
              <a:ea typeface="华文中宋" panose="02010600040101010101" charset="-122"/>
            </a:endParaRPr>
          </a:p>
        </p:txBody>
      </p:sp>
      <p:cxnSp>
        <p:nvCxnSpPr>
          <p:cNvPr id="4" name="直接连接符 3"/>
          <p:cNvCxnSpPr/>
          <p:nvPr/>
        </p:nvCxnSpPr>
        <p:spPr>
          <a:xfrm>
            <a:off x="932322" y="2473706"/>
            <a:ext cx="4320480" cy="0"/>
          </a:xfrm>
          <a:prstGeom prst="line">
            <a:avLst/>
          </a:prstGeom>
        </p:spPr>
        <p:style>
          <a:lnRef idx="1">
            <a:schemeClr val="accent1"/>
          </a:lnRef>
          <a:fillRef idx="0">
            <a:schemeClr val="accent1"/>
          </a:fillRef>
          <a:effectRef idx="0">
            <a:schemeClr val="accent1"/>
          </a:effectRef>
          <a:fontRef idx="minor">
            <a:schemeClr val="tx1"/>
          </a:fontRef>
        </p:style>
      </p:cxnSp>
      <p:grpSp>
        <p:nvGrpSpPr>
          <p:cNvPr id="3" name="Group 550"/>
          <p:cNvGrpSpPr/>
          <p:nvPr/>
        </p:nvGrpSpPr>
        <p:grpSpPr bwMode="auto">
          <a:xfrm>
            <a:off x="263525" y="339725"/>
            <a:ext cx="2413635" cy="2341245"/>
            <a:chOff x="295" y="3475"/>
            <a:chExt cx="1407" cy="1407"/>
          </a:xfrm>
        </p:grpSpPr>
        <p:sp>
          <p:nvSpPr>
            <p:cNvPr id="5" name="Oval 551"/>
            <p:cNvSpPr>
              <a:spLocks noChangeArrowheads="1"/>
            </p:cNvSpPr>
            <p:nvPr/>
          </p:nvSpPr>
          <p:spPr bwMode="auto">
            <a:xfrm>
              <a:off x="295" y="3475"/>
              <a:ext cx="1407" cy="1407"/>
            </a:xfrm>
            <a:prstGeom prst="ellipse">
              <a:avLst/>
            </a:prstGeom>
            <a:gradFill rotWithShape="1">
              <a:gsLst>
                <a:gs pos="0">
                  <a:sysClr val="window" lastClr="FFFFFF">
                    <a:alpha val="0"/>
                  </a:sysClr>
                </a:gs>
                <a:gs pos="100000">
                  <a:sysClr val="window" lastClr="FFFFFF">
                    <a:gamma/>
                    <a:shade val="81961"/>
                    <a:invGamma/>
                    <a:alpha val="12000"/>
                  </a:sysClr>
                </a:gs>
              </a:gsLst>
              <a:path path="shape">
                <a:fillToRect l="50000" t="50000" r="50000" b="50000"/>
              </a:path>
            </a:gradFill>
            <a:ln>
              <a:noFill/>
            </a:ln>
            <a:effectLst/>
          </p:spPr>
          <p:txBody>
            <a:bodyPr wrap="none" anchor="ct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prstClr val="black"/>
                </a:solidFill>
                <a:effectLst/>
                <a:uLnTx/>
                <a:uFillTx/>
              </a:endParaRPr>
            </a:p>
          </p:txBody>
        </p:sp>
        <p:grpSp>
          <p:nvGrpSpPr>
            <p:cNvPr id="9" name="Group 552"/>
            <p:cNvGrpSpPr/>
            <p:nvPr/>
          </p:nvGrpSpPr>
          <p:grpSpPr bwMode="auto">
            <a:xfrm>
              <a:off x="476" y="3657"/>
              <a:ext cx="1050" cy="1050"/>
              <a:chOff x="-6056" y="-2208"/>
              <a:chExt cx="2208" cy="2208"/>
            </a:xfrm>
          </p:grpSpPr>
          <p:sp>
            <p:nvSpPr>
              <p:cNvPr id="11" name="Oval 553"/>
              <p:cNvSpPr>
                <a:spLocks noChangeArrowheads="1"/>
              </p:cNvSpPr>
              <p:nvPr/>
            </p:nvSpPr>
            <p:spPr bwMode="auto">
              <a:xfrm>
                <a:off x="-6056" y="-2132"/>
                <a:ext cx="2132" cy="2132"/>
              </a:xfrm>
              <a:prstGeom prst="ellipse">
                <a:avLst/>
              </a:prstGeom>
              <a:gradFill rotWithShape="1">
                <a:gsLst>
                  <a:gs pos="0">
                    <a:sysClr val="window" lastClr="FFFFFF"/>
                  </a:gs>
                  <a:gs pos="100000">
                    <a:sysClr val="windowText" lastClr="000000">
                      <a:alpha val="0"/>
                    </a:sysClr>
                  </a:gs>
                </a:gsLst>
                <a:path path="shape">
                  <a:fillToRect l="50000" t="50000" r="50000" b="50000"/>
                </a:path>
              </a:gradFill>
              <a:ln>
                <a:noFill/>
              </a:ln>
              <a:extLst>
                <a:ext uri="{91240B29-F687-4F45-9708-019B960494DF}">
                  <a14:hiddenLine xmlns:a14="http://schemas.microsoft.com/office/drawing/2010/main" w="9525">
                    <a:solidFill>
                      <a:srgbClr val="000000"/>
                    </a:solidFill>
                    <a:round/>
                  </a14:hiddenLine>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smtClean="0">
                  <a:ln>
                    <a:noFill/>
                  </a:ln>
                  <a:solidFill>
                    <a:prstClr val="black"/>
                  </a:solidFill>
                  <a:effectLst/>
                  <a:uLnTx/>
                  <a:uFillTx/>
                </a:endParaRPr>
              </a:p>
            </p:txBody>
          </p:sp>
          <p:grpSp>
            <p:nvGrpSpPr>
              <p:cNvPr id="12" name="Group 554"/>
              <p:cNvGrpSpPr/>
              <p:nvPr/>
            </p:nvGrpSpPr>
            <p:grpSpPr bwMode="auto">
              <a:xfrm>
                <a:off x="-6056" y="-2208"/>
                <a:ext cx="2208" cy="2208"/>
                <a:chOff x="-4060" y="-879"/>
                <a:chExt cx="2208" cy="2208"/>
              </a:xfrm>
            </p:grpSpPr>
            <p:grpSp>
              <p:nvGrpSpPr>
                <p:cNvPr id="14" name="Group 555"/>
                <p:cNvGrpSpPr/>
                <p:nvPr/>
              </p:nvGrpSpPr>
              <p:grpSpPr bwMode="auto">
                <a:xfrm>
                  <a:off x="-4060" y="-879"/>
                  <a:ext cx="2208" cy="2208"/>
                  <a:chOff x="-3924" y="-788"/>
                  <a:chExt cx="2208" cy="2208"/>
                </a:xfrm>
              </p:grpSpPr>
              <p:grpSp>
                <p:nvGrpSpPr>
                  <p:cNvPr id="58" name="Group 556"/>
                  <p:cNvGrpSpPr>
                    <a:grpSpLocks noChangeAspect="1"/>
                  </p:cNvGrpSpPr>
                  <p:nvPr/>
                </p:nvGrpSpPr>
                <p:grpSpPr bwMode="auto">
                  <a:xfrm>
                    <a:off x="-3924" y="-788"/>
                    <a:ext cx="2208" cy="2202"/>
                    <a:chOff x="168" y="696"/>
                    <a:chExt cx="1429" cy="1429"/>
                  </a:xfrm>
                </p:grpSpPr>
                <p:grpSp>
                  <p:nvGrpSpPr>
                    <p:cNvPr id="86" name="Group 557"/>
                    <p:cNvGrpSpPr>
                      <a:grpSpLocks noChangeAspect="1"/>
                    </p:cNvGrpSpPr>
                    <p:nvPr/>
                  </p:nvGrpSpPr>
                  <p:grpSpPr bwMode="auto">
                    <a:xfrm>
                      <a:off x="854" y="696"/>
                      <a:ext cx="56" cy="1429"/>
                      <a:chOff x="845" y="696"/>
                      <a:chExt cx="56" cy="1429"/>
                    </a:xfrm>
                  </p:grpSpPr>
                  <p:sp>
                    <p:nvSpPr>
                      <p:cNvPr id="87" name="AutoShape 558"/>
                      <p:cNvSpPr>
                        <a:spLocks noChangeAspect="1" noChangeArrowheads="1"/>
                      </p:cNvSpPr>
                      <p:nvPr/>
                    </p:nvSpPr>
                    <p:spPr bwMode="auto">
                      <a:xfrm>
                        <a:off x="845" y="696"/>
                        <a:ext cx="56" cy="715"/>
                      </a:xfrm>
                      <a:prstGeom prst="triangle">
                        <a:avLst>
                          <a:gd name="adj" fmla="val 50000"/>
                        </a:avLst>
                      </a:prstGeom>
                      <a:solidFill>
                        <a:sysClr val="window" lastClr="FFFFFF">
                          <a:alpha val="18823"/>
                        </a:sys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smtClean="0">
                          <a:ln>
                            <a:noFill/>
                          </a:ln>
                          <a:solidFill>
                            <a:prstClr val="black"/>
                          </a:solidFill>
                          <a:effectLst/>
                          <a:uLnTx/>
                          <a:uFillTx/>
                        </a:endParaRPr>
                      </a:p>
                    </p:txBody>
                  </p:sp>
                  <p:sp>
                    <p:nvSpPr>
                      <p:cNvPr id="88" name="AutoShape 559"/>
                      <p:cNvSpPr>
                        <a:spLocks noChangeAspect="1" noChangeArrowheads="1"/>
                      </p:cNvSpPr>
                      <p:nvPr/>
                    </p:nvSpPr>
                    <p:spPr bwMode="auto">
                      <a:xfrm flipV="1">
                        <a:off x="845" y="1410"/>
                        <a:ext cx="56" cy="715"/>
                      </a:xfrm>
                      <a:prstGeom prst="triangle">
                        <a:avLst>
                          <a:gd name="adj" fmla="val 50000"/>
                        </a:avLst>
                      </a:prstGeom>
                      <a:solidFill>
                        <a:sysClr val="window" lastClr="FFFFFF">
                          <a:alpha val="18823"/>
                        </a:sys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smtClean="0">
                          <a:ln>
                            <a:noFill/>
                          </a:ln>
                          <a:solidFill>
                            <a:prstClr val="black"/>
                          </a:solidFill>
                          <a:effectLst/>
                          <a:uLnTx/>
                          <a:uFillTx/>
                        </a:endParaRPr>
                      </a:p>
                    </p:txBody>
                  </p:sp>
                </p:grpSp>
                <p:grpSp>
                  <p:nvGrpSpPr>
                    <p:cNvPr id="124" name="Group 560"/>
                    <p:cNvGrpSpPr>
                      <a:grpSpLocks noChangeAspect="1"/>
                    </p:cNvGrpSpPr>
                    <p:nvPr/>
                  </p:nvGrpSpPr>
                  <p:grpSpPr bwMode="auto">
                    <a:xfrm rot="5400000">
                      <a:off x="855" y="696"/>
                      <a:ext cx="56" cy="1429"/>
                      <a:chOff x="845" y="696"/>
                      <a:chExt cx="56" cy="1429"/>
                    </a:xfrm>
                  </p:grpSpPr>
                  <p:sp>
                    <p:nvSpPr>
                      <p:cNvPr id="125" name="AutoShape 561"/>
                      <p:cNvSpPr>
                        <a:spLocks noChangeAspect="1" noChangeArrowheads="1"/>
                      </p:cNvSpPr>
                      <p:nvPr/>
                    </p:nvSpPr>
                    <p:spPr bwMode="auto">
                      <a:xfrm>
                        <a:off x="845" y="696"/>
                        <a:ext cx="56" cy="715"/>
                      </a:xfrm>
                      <a:prstGeom prst="triangle">
                        <a:avLst>
                          <a:gd name="adj" fmla="val 50000"/>
                        </a:avLst>
                      </a:prstGeom>
                      <a:solidFill>
                        <a:sysClr val="window" lastClr="FFFFFF">
                          <a:alpha val="18823"/>
                        </a:sys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smtClean="0">
                          <a:ln>
                            <a:noFill/>
                          </a:ln>
                          <a:solidFill>
                            <a:prstClr val="black"/>
                          </a:solidFill>
                          <a:effectLst/>
                          <a:uLnTx/>
                          <a:uFillTx/>
                        </a:endParaRPr>
                      </a:p>
                    </p:txBody>
                  </p:sp>
                  <p:sp>
                    <p:nvSpPr>
                      <p:cNvPr id="126" name="AutoShape 562"/>
                      <p:cNvSpPr>
                        <a:spLocks noChangeAspect="1" noChangeArrowheads="1"/>
                      </p:cNvSpPr>
                      <p:nvPr/>
                    </p:nvSpPr>
                    <p:spPr bwMode="auto">
                      <a:xfrm flipV="1">
                        <a:off x="845" y="1410"/>
                        <a:ext cx="56" cy="715"/>
                      </a:xfrm>
                      <a:prstGeom prst="triangle">
                        <a:avLst>
                          <a:gd name="adj" fmla="val 50000"/>
                        </a:avLst>
                      </a:prstGeom>
                      <a:solidFill>
                        <a:sysClr val="window" lastClr="FFFFFF">
                          <a:alpha val="18823"/>
                        </a:sys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smtClean="0">
                          <a:ln>
                            <a:noFill/>
                          </a:ln>
                          <a:solidFill>
                            <a:prstClr val="black"/>
                          </a:solidFill>
                          <a:effectLst/>
                          <a:uLnTx/>
                          <a:uFillTx/>
                        </a:endParaRPr>
                      </a:p>
                    </p:txBody>
                  </p:sp>
                </p:grpSp>
              </p:grpSp>
              <p:grpSp>
                <p:nvGrpSpPr>
                  <p:cNvPr id="127" name="Group 563"/>
                  <p:cNvGrpSpPr>
                    <a:grpSpLocks noChangeAspect="1"/>
                  </p:cNvGrpSpPr>
                  <p:nvPr/>
                </p:nvGrpSpPr>
                <p:grpSpPr bwMode="auto">
                  <a:xfrm rot="2700000">
                    <a:off x="-3927" y="-785"/>
                    <a:ext cx="2208" cy="2202"/>
                    <a:chOff x="168" y="696"/>
                    <a:chExt cx="1429" cy="1429"/>
                  </a:xfrm>
                </p:grpSpPr>
                <p:grpSp>
                  <p:nvGrpSpPr>
                    <p:cNvPr id="128" name="Group 564"/>
                    <p:cNvGrpSpPr>
                      <a:grpSpLocks noChangeAspect="1"/>
                    </p:cNvGrpSpPr>
                    <p:nvPr/>
                  </p:nvGrpSpPr>
                  <p:grpSpPr bwMode="auto">
                    <a:xfrm>
                      <a:off x="854" y="696"/>
                      <a:ext cx="56" cy="1429"/>
                      <a:chOff x="845" y="696"/>
                      <a:chExt cx="56" cy="1429"/>
                    </a:xfrm>
                  </p:grpSpPr>
                  <p:sp>
                    <p:nvSpPr>
                      <p:cNvPr id="129" name="AutoShape 565"/>
                      <p:cNvSpPr>
                        <a:spLocks noChangeAspect="1" noChangeArrowheads="1"/>
                      </p:cNvSpPr>
                      <p:nvPr/>
                    </p:nvSpPr>
                    <p:spPr bwMode="auto">
                      <a:xfrm>
                        <a:off x="845" y="696"/>
                        <a:ext cx="56" cy="715"/>
                      </a:xfrm>
                      <a:prstGeom prst="triangle">
                        <a:avLst>
                          <a:gd name="adj" fmla="val 50000"/>
                        </a:avLst>
                      </a:prstGeom>
                      <a:solidFill>
                        <a:sysClr val="window" lastClr="FFFFFF">
                          <a:alpha val="18823"/>
                        </a:sys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smtClean="0">
                          <a:ln>
                            <a:noFill/>
                          </a:ln>
                          <a:solidFill>
                            <a:prstClr val="black"/>
                          </a:solidFill>
                          <a:effectLst/>
                          <a:uLnTx/>
                          <a:uFillTx/>
                        </a:endParaRPr>
                      </a:p>
                    </p:txBody>
                  </p:sp>
                  <p:sp>
                    <p:nvSpPr>
                      <p:cNvPr id="130" name="AutoShape 566"/>
                      <p:cNvSpPr>
                        <a:spLocks noChangeAspect="1" noChangeArrowheads="1"/>
                      </p:cNvSpPr>
                      <p:nvPr/>
                    </p:nvSpPr>
                    <p:spPr bwMode="auto">
                      <a:xfrm flipV="1">
                        <a:off x="845" y="1410"/>
                        <a:ext cx="56" cy="715"/>
                      </a:xfrm>
                      <a:prstGeom prst="triangle">
                        <a:avLst>
                          <a:gd name="adj" fmla="val 50000"/>
                        </a:avLst>
                      </a:prstGeom>
                      <a:solidFill>
                        <a:sysClr val="window" lastClr="FFFFFF">
                          <a:alpha val="18823"/>
                        </a:sys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smtClean="0">
                          <a:ln>
                            <a:noFill/>
                          </a:ln>
                          <a:solidFill>
                            <a:prstClr val="black"/>
                          </a:solidFill>
                          <a:effectLst/>
                          <a:uLnTx/>
                          <a:uFillTx/>
                        </a:endParaRPr>
                      </a:p>
                    </p:txBody>
                  </p:sp>
                </p:grpSp>
                <p:grpSp>
                  <p:nvGrpSpPr>
                    <p:cNvPr id="131" name="Group 567"/>
                    <p:cNvGrpSpPr>
                      <a:grpSpLocks noChangeAspect="1"/>
                    </p:cNvGrpSpPr>
                    <p:nvPr/>
                  </p:nvGrpSpPr>
                  <p:grpSpPr bwMode="auto">
                    <a:xfrm rot="5400000">
                      <a:off x="855" y="696"/>
                      <a:ext cx="56" cy="1429"/>
                      <a:chOff x="845" y="696"/>
                      <a:chExt cx="56" cy="1429"/>
                    </a:xfrm>
                  </p:grpSpPr>
                  <p:sp>
                    <p:nvSpPr>
                      <p:cNvPr id="132" name="AutoShape 568"/>
                      <p:cNvSpPr>
                        <a:spLocks noChangeAspect="1" noChangeArrowheads="1"/>
                      </p:cNvSpPr>
                      <p:nvPr/>
                    </p:nvSpPr>
                    <p:spPr bwMode="auto">
                      <a:xfrm>
                        <a:off x="845" y="696"/>
                        <a:ext cx="56" cy="715"/>
                      </a:xfrm>
                      <a:prstGeom prst="triangle">
                        <a:avLst>
                          <a:gd name="adj" fmla="val 50000"/>
                        </a:avLst>
                      </a:prstGeom>
                      <a:solidFill>
                        <a:sysClr val="window" lastClr="FFFFFF">
                          <a:alpha val="18823"/>
                        </a:sys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smtClean="0">
                          <a:ln>
                            <a:noFill/>
                          </a:ln>
                          <a:solidFill>
                            <a:prstClr val="black"/>
                          </a:solidFill>
                          <a:effectLst/>
                          <a:uLnTx/>
                          <a:uFillTx/>
                        </a:endParaRPr>
                      </a:p>
                    </p:txBody>
                  </p:sp>
                  <p:sp>
                    <p:nvSpPr>
                      <p:cNvPr id="133" name="AutoShape 569"/>
                      <p:cNvSpPr>
                        <a:spLocks noChangeAspect="1" noChangeArrowheads="1"/>
                      </p:cNvSpPr>
                      <p:nvPr/>
                    </p:nvSpPr>
                    <p:spPr bwMode="auto">
                      <a:xfrm flipV="1">
                        <a:off x="845" y="1410"/>
                        <a:ext cx="56" cy="715"/>
                      </a:xfrm>
                      <a:prstGeom prst="triangle">
                        <a:avLst>
                          <a:gd name="adj" fmla="val 50000"/>
                        </a:avLst>
                      </a:prstGeom>
                      <a:solidFill>
                        <a:sysClr val="window" lastClr="FFFFFF">
                          <a:alpha val="18823"/>
                        </a:sys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smtClean="0">
                          <a:ln>
                            <a:noFill/>
                          </a:ln>
                          <a:solidFill>
                            <a:prstClr val="black"/>
                          </a:solidFill>
                          <a:effectLst/>
                          <a:uLnTx/>
                          <a:uFillTx/>
                        </a:endParaRPr>
                      </a:p>
                    </p:txBody>
                  </p:sp>
                </p:grpSp>
              </p:grpSp>
            </p:grpSp>
            <p:grpSp>
              <p:nvGrpSpPr>
                <p:cNvPr id="134" name="Group 570"/>
                <p:cNvGrpSpPr/>
                <p:nvPr/>
              </p:nvGrpSpPr>
              <p:grpSpPr bwMode="auto">
                <a:xfrm rot="1320000">
                  <a:off x="-3742" y="-520"/>
                  <a:ext cx="1546" cy="1546"/>
                  <a:chOff x="-3924" y="-788"/>
                  <a:chExt cx="2208" cy="2208"/>
                </a:xfrm>
              </p:grpSpPr>
              <p:grpSp>
                <p:nvGrpSpPr>
                  <p:cNvPr id="135" name="Group 571"/>
                  <p:cNvGrpSpPr>
                    <a:grpSpLocks noChangeAspect="1"/>
                  </p:cNvGrpSpPr>
                  <p:nvPr/>
                </p:nvGrpSpPr>
                <p:grpSpPr bwMode="auto">
                  <a:xfrm>
                    <a:off x="-3924" y="-788"/>
                    <a:ext cx="2208" cy="2202"/>
                    <a:chOff x="168" y="696"/>
                    <a:chExt cx="1429" cy="1429"/>
                  </a:xfrm>
                </p:grpSpPr>
                <p:grpSp>
                  <p:nvGrpSpPr>
                    <p:cNvPr id="136" name="Group 572"/>
                    <p:cNvGrpSpPr>
                      <a:grpSpLocks noChangeAspect="1"/>
                    </p:cNvGrpSpPr>
                    <p:nvPr/>
                  </p:nvGrpSpPr>
                  <p:grpSpPr bwMode="auto">
                    <a:xfrm>
                      <a:off x="854" y="696"/>
                      <a:ext cx="56" cy="1429"/>
                      <a:chOff x="845" y="696"/>
                      <a:chExt cx="56" cy="1429"/>
                    </a:xfrm>
                  </p:grpSpPr>
                  <p:sp>
                    <p:nvSpPr>
                      <p:cNvPr id="137" name="AutoShape 573"/>
                      <p:cNvSpPr>
                        <a:spLocks noChangeAspect="1" noChangeArrowheads="1"/>
                      </p:cNvSpPr>
                      <p:nvPr/>
                    </p:nvSpPr>
                    <p:spPr bwMode="auto">
                      <a:xfrm>
                        <a:off x="845" y="696"/>
                        <a:ext cx="56" cy="715"/>
                      </a:xfrm>
                      <a:prstGeom prst="triangle">
                        <a:avLst>
                          <a:gd name="adj" fmla="val 50000"/>
                        </a:avLst>
                      </a:prstGeom>
                      <a:solidFill>
                        <a:sysClr val="window" lastClr="FFFFFF">
                          <a:alpha val="18823"/>
                        </a:sys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smtClean="0">
                          <a:ln>
                            <a:noFill/>
                          </a:ln>
                          <a:solidFill>
                            <a:prstClr val="black"/>
                          </a:solidFill>
                          <a:effectLst/>
                          <a:uLnTx/>
                          <a:uFillTx/>
                        </a:endParaRPr>
                      </a:p>
                    </p:txBody>
                  </p:sp>
                  <p:sp>
                    <p:nvSpPr>
                      <p:cNvPr id="138" name="AutoShape 574"/>
                      <p:cNvSpPr>
                        <a:spLocks noChangeAspect="1" noChangeArrowheads="1"/>
                      </p:cNvSpPr>
                      <p:nvPr/>
                    </p:nvSpPr>
                    <p:spPr bwMode="auto">
                      <a:xfrm flipV="1">
                        <a:off x="845" y="1410"/>
                        <a:ext cx="56" cy="715"/>
                      </a:xfrm>
                      <a:prstGeom prst="triangle">
                        <a:avLst>
                          <a:gd name="adj" fmla="val 50000"/>
                        </a:avLst>
                      </a:prstGeom>
                      <a:solidFill>
                        <a:sysClr val="window" lastClr="FFFFFF">
                          <a:alpha val="18823"/>
                        </a:sys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smtClean="0">
                          <a:ln>
                            <a:noFill/>
                          </a:ln>
                          <a:solidFill>
                            <a:prstClr val="black"/>
                          </a:solidFill>
                          <a:effectLst/>
                          <a:uLnTx/>
                          <a:uFillTx/>
                        </a:endParaRPr>
                      </a:p>
                    </p:txBody>
                  </p:sp>
                </p:grpSp>
                <p:grpSp>
                  <p:nvGrpSpPr>
                    <p:cNvPr id="139" name="Group 575"/>
                    <p:cNvGrpSpPr>
                      <a:grpSpLocks noChangeAspect="1"/>
                    </p:cNvGrpSpPr>
                    <p:nvPr/>
                  </p:nvGrpSpPr>
                  <p:grpSpPr bwMode="auto">
                    <a:xfrm rot="5400000">
                      <a:off x="855" y="696"/>
                      <a:ext cx="56" cy="1429"/>
                      <a:chOff x="845" y="696"/>
                      <a:chExt cx="56" cy="1429"/>
                    </a:xfrm>
                  </p:grpSpPr>
                  <p:sp>
                    <p:nvSpPr>
                      <p:cNvPr id="140" name="AutoShape 576"/>
                      <p:cNvSpPr>
                        <a:spLocks noChangeAspect="1" noChangeArrowheads="1"/>
                      </p:cNvSpPr>
                      <p:nvPr/>
                    </p:nvSpPr>
                    <p:spPr bwMode="auto">
                      <a:xfrm>
                        <a:off x="845" y="696"/>
                        <a:ext cx="56" cy="715"/>
                      </a:xfrm>
                      <a:prstGeom prst="triangle">
                        <a:avLst>
                          <a:gd name="adj" fmla="val 50000"/>
                        </a:avLst>
                      </a:prstGeom>
                      <a:solidFill>
                        <a:sysClr val="window" lastClr="FFFFFF">
                          <a:alpha val="18823"/>
                        </a:sys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smtClean="0">
                          <a:ln>
                            <a:noFill/>
                          </a:ln>
                          <a:solidFill>
                            <a:prstClr val="black"/>
                          </a:solidFill>
                          <a:effectLst/>
                          <a:uLnTx/>
                          <a:uFillTx/>
                        </a:endParaRPr>
                      </a:p>
                    </p:txBody>
                  </p:sp>
                  <p:sp>
                    <p:nvSpPr>
                      <p:cNvPr id="141" name="AutoShape 577"/>
                      <p:cNvSpPr>
                        <a:spLocks noChangeAspect="1" noChangeArrowheads="1"/>
                      </p:cNvSpPr>
                      <p:nvPr/>
                    </p:nvSpPr>
                    <p:spPr bwMode="auto">
                      <a:xfrm flipV="1">
                        <a:off x="845" y="1410"/>
                        <a:ext cx="56" cy="715"/>
                      </a:xfrm>
                      <a:prstGeom prst="triangle">
                        <a:avLst>
                          <a:gd name="adj" fmla="val 50000"/>
                        </a:avLst>
                      </a:prstGeom>
                      <a:solidFill>
                        <a:sysClr val="window" lastClr="FFFFFF">
                          <a:alpha val="18823"/>
                        </a:sys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smtClean="0">
                          <a:ln>
                            <a:noFill/>
                          </a:ln>
                          <a:solidFill>
                            <a:prstClr val="black"/>
                          </a:solidFill>
                          <a:effectLst/>
                          <a:uLnTx/>
                          <a:uFillTx/>
                        </a:endParaRPr>
                      </a:p>
                    </p:txBody>
                  </p:sp>
                </p:grpSp>
              </p:grpSp>
              <p:grpSp>
                <p:nvGrpSpPr>
                  <p:cNvPr id="142" name="Group 578"/>
                  <p:cNvGrpSpPr>
                    <a:grpSpLocks noChangeAspect="1"/>
                  </p:cNvGrpSpPr>
                  <p:nvPr/>
                </p:nvGrpSpPr>
                <p:grpSpPr bwMode="auto">
                  <a:xfrm rot="2700000">
                    <a:off x="-3927" y="-785"/>
                    <a:ext cx="2208" cy="2202"/>
                    <a:chOff x="168" y="696"/>
                    <a:chExt cx="1429" cy="1429"/>
                  </a:xfrm>
                </p:grpSpPr>
                <p:grpSp>
                  <p:nvGrpSpPr>
                    <p:cNvPr id="143" name="Group 579"/>
                    <p:cNvGrpSpPr>
                      <a:grpSpLocks noChangeAspect="1"/>
                    </p:cNvGrpSpPr>
                    <p:nvPr/>
                  </p:nvGrpSpPr>
                  <p:grpSpPr bwMode="auto">
                    <a:xfrm>
                      <a:off x="854" y="696"/>
                      <a:ext cx="56" cy="1429"/>
                      <a:chOff x="845" y="696"/>
                      <a:chExt cx="56" cy="1429"/>
                    </a:xfrm>
                  </p:grpSpPr>
                  <p:sp>
                    <p:nvSpPr>
                      <p:cNvPr id="144" name="AutoShape 580"/>
                      <p:cNvSpPr>
                        <a:spLocks noChangeAspect="1" noChangeArrowheads="1"/>
                      </p:cNvSpPr>
                      <p:nvPr/>
                    </p:nvSpPr>
                    <p:spPr bwMode="auto">
                      <a:xfrm>
                        <a:off x="845" y="696"/>
                        <a:ext cx="56" cy="715"/>
                      </a:xfrm>
                      <a:prstGeom prst="triangle">
                        <a:avLst>
                          <a:gd name="adj" fmla="val 50000"/>
                        </a:avLst>
                      </a:prstGeom>
                      <a:solidFill>
                        <a:sysClr val="window" lastClr="FFFFFF">
                          <a:alpha val="18823"/>
                        </a:sys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smtClean="0">
                          <a:ln>
                            <a:noFill/>
                          </a:ln>
                          <a:solidFill>
                            <a:prstClr val="black"/>
                          </a:solidFill>
                          <a:effectLst/>
                          <a:uLnTx/>
                          <a:uFillTx/>
                        </a:endParaRPr>
                      </a:p>
                    </p:txBody>
                  </p:sp>
                  <p:sp>
                    <p:nvSpPr>
                      <p:cNvPr id="145" name="AutoShape 581"/>
                      <p:cNvSpPr>
                        <a:spLocks noChangeAspect="1" noChangeArrowheads="1"/>
                      </p:cNvSpPr>
                      <p:nvPr/>
                    </p:nvSpPr>
                    <p:spPr bwMode="auto">
                      <a:xfrm flipV="1">
                        <a:off x="845" y="1410"/>
                        <a:ext cx="56" cy="715"/>
                      </a:xfrm>
                      <a:prstGeom prst="triangle">
                        <a:avLst>
                          <a:gd name="adj" fmla="val 50000"/>
                        </a:avLst>
                      </a:prstGeom>
                      <a:solidFill>
                        <a:sysClr val="window" lastClr="FFFFFF">
                          <a:alpha val="18823"/>
                        </a:sys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smtClean="0">
                          <a:ln>
                            <a:noFill/>
                          </a:ln>
                          <a:solidFill>
                            <a:prstClr val="black"/>
                          </a:solidFill>
                          <a:effectLst/>
                          <a:uLnTx/>
                          <a:uFillTx/>
                        </a:endParaRPr>
                      </a:p>
                    </p:txBody>
                  </p:sp>
                </p:grpSp>
                <p:grpSp>
                  <p:nvGrpSpPr>
                    <p:cNvPr id="146" name="Group 582"/>
                    <p:cNvGrpSpPr>
                      <a:grpSpLocks noChangeAspect="1"/>
                    </p:cNvGrpSpPr>
                    <p:nvPr/>
                  </p:nvGrpSpPr>
                  <p:grpSpPr bwMode="auto">
                    <a:xfrm rot="5400000">
                      <a:off x="855" y="696"/>
                      <a:ext cx="56" cy="1429"/>
                      <a:chOff x="845" y="696"/>
                      <a:chExt cx="56" cy="1429"/>
                    </a:xfrm>
                  </p:grpSpPr>
                  <p:sp>
                    <p:nvSpPr>
                      <p:cNvPr id="147" name="AutoShape 583"/>
                      <p:cNvSpPr>
                        <a:spLocks noChangeAspect="1" noChangeArrowheads="1"/>
                      </p:cNvSpPr>
                      <p:nvPr/>
                    </p:nvSpPr>
                    <p:spPr bwMode="auto">
                      <a:xfrm>
                        <a:off x="845" y="696"/>
                        <a:ext cx="56" cy="715"/>
                      </a:xfrm>
                      <a:prstGeom prst="triangle">
                        <a:avLst>
                          <a:gd name="adj" fmla="val 50000"/>
                        </a:avLst>
                      </a:prstGeom>
                      <a:solidFill>
                        <a:sysClr val="window" lastClr="FFFFFF">
                          <a:alpha val="18823"/>
                        </a:sys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smtClean="0">
                          <a:ln>
                            <a:noFill/>
                          </a:ln>
                          <a:solidFill>
                            <a:prstClr val="black"/>
                          </a:solidFill>
                          <a:effectLst/>
                          <a:uLnTx/>
                          <a:uFillTx/>
                        </a:endParaRPr>
                      </a:p>
                    </p:txBody>
                  </p:sp>
                  <p:sp>
                    <p:nvSpPr>
                      <p:cNvPr id="148" name="AutoShape 584"/>
                      <p:cNvSpPr>
                        <a:spLocks noChangeAspect="1" noChangeArrowheads="1"/>
                      </p:cNvSpPr>
                      <p:nvPr/>
                    </p:nvSpPr>
                    <p:spPr bwMode="auto">
                      <a:xfrm flipV="1">
                        <a:off x="845" y="1410"/>
                        <a:ext cx="56" cy="715"/>
                      </a:xfrm>
                      <a:prstGeom prst="triangle">
                        <a:avLst>
                          <a:gd name="adj" fmla="val 50000"/>
                        </a:avLst>
                      </a:prstGeom>
                      <a:solidFill>
                        <a:sysClr val="window" lastClr="FFFFFF">
                          <a:alpha val="18823"/>
                        </a:sys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smtClean="0">
                          <a:ln>
                            <a:noFill/>
                          </a:ln>
                          <a:solidFill>
                            <a:prstClr val="black"/>
                          </a:solidFill>
                          <a:effectLst/>
                          <a:uLnTx/>
                          <a:uFillTx/>
                        </a:endParaRPr>
                      </a:p>
                    </p:txBody>
                  </p:sp>
                </p:grpSp>
              </p:grpSp>
            </p:grpSp>
          </p:grpSp>
        </p:grpSp>
      </p:grpSp>
      <p:grpSp>
        <p:nvGrpSpPr>
          <p:cNvPr id="6" name="Group 550"/>
          <p:cNvGrpSpPr/>
          <p:nvPr/>
        </p:nvGrpSpPr>
        <p:grpSpPr bwMode="auto">
          <a:xfrm>
            <a:off x="5168265" y="1165860"/>
            <a:ext cx="1506220" cy="1515745"/>
            <a:chOff x="295" y="3475"/>
            <a:chExt cx="1407" cy="1407"/>
          </a:xfrm>
        </p:grpSpPr>
        <p:sp>
          <p:nvSpPr>
            <p:cNvPr id="7" name="Oval 551"/>
            <p:cNvSpPr>
              <a:spLocks noChangeArrowheads="1"/>
            </p:cNvSpPr>
            <p:nvPr/>
          </p:nvSpPr>
          <p:spPr bwMode="auto">
            <a:xfrm>
              <a:off x="295" y="3475"/>
              <a:ext cx="1407" cy="1407"/>
            </a:xfrm>
            <a:prstGeom prst="ellipse">
              <a:avLst/>
            </a:prstGeom>
            <a:gradFill rotWithShape="1">
              <a:gsLst>
                <a:gs pos="0">
                  <a:sysClr val="window" lastClr="FFFFFF">
                    <a:alpha val="0"/>
                  </a:sysClr>
                </a:gs>
                <a:gs pos="100000">
                  <a:sysClr val="window" lastClr="FFFFFF">
                    <a:gamma/>
                    <a:shade val="81961"/>
                    <a:invGamma/>
                    <a:alpha val="12000"/>
                  </a:sysClr>
                </a:gs>
              </a:gsLst>
              <a:path path="shape">
                <a:fillToRect l="50000" t="50000" r="50000" b="50000"/>
              </a:path>
            </a:gradFill>
            <a:ln>
              <a:noFill/>
            </a:ln>
            <a:effectLst/>
          </p:spPr>
          <p:txBody>
            <a:bodyPr wrap="none" anchor="ct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prstClr val="black"/>
                </a:solidFill>
                <a:effectLst/>
                <a:uLnTx/>
                <a:uFillTx/>
              </a:endParaRPr>
            </a:p>
          </p:txBody>
        </p:sp>
        <p:grpSp>
          <p:nvGrpSpPr>
            <p:cNvPr id="8" name="Group 552"/>
            <p:cNvGrpSpPr/>
            <p:nvPr/>
          </p:nvGrpSpPr>
          <p:grpSpPr bwMode="auto">
            <a:xfrm>
              <a:off x="476" y="3657"/>
              <a:ext cx="1050" cy="1050"/>
              <a:chOff x="-6056" y="-2208"/>
              <a:chExt cx="2208" cy="2208"/>
            </a:xfrm>
          </p:grpSpPr>
          <p:sp>
            <p:nvSpPr>
              <p:cNvPr id="10" name="Oval 553"/>
              <p:cNvSpPr>
                <a:spLocks noChangeArrowheads="1"/>
              </p:cNvSpPr>
              <p:nvPr/>
            </p:nvSpPr>
            <p:spPr bwMode="auto">
              <a:xfrm>
                <a:off x="-6056" y="-2132"/>
                <a:ext cx="2132" cy="2132"/>
              </a:xfrm>
              <a:prstGeom prst="ellipse">
                <a:avLst/>
              </a:prstGeom>
              <a:gradFill rotWithShape="1">
                <a:gsLst>
                  <a:gs pos="0">
                    <a:sysClr val="window" lastClr="FFFFFF"/>
                  </a:gs>
                  <a:gs pos="100000">
                    <a:sysClr val="windowText" lastClr="000000">
                      <a:alpha val="0"/>
                    </a:sysClr>
                  </a:gs>
                </a:gsLst>
                <a:path path="shape">
                  <a:fillToRect l="50000" t="50000" r="50000" b="50000"/>
                </a:path>
              </a:gradFill>
              <a:ln>
                <a:noFill/>
              </a:ln>
              <a:extLst>
                <a:ext uri="{91240B29-F687-4F45-9708-019B960494DF}">
                  <a14:hiddenLine xmlns:a14="http://schemas.microsoft.com/office/drawing/2010/main" w="9525">
                    <a:solidFill>
                      <a:srgbClr val="000000"/>
                    </a:solidFill>
                    <a:round/>
                  </a14:hiddenLine>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smtClean="0">
                  <a:ln>
                    <a:noFill/>
                  </a:ln>
                  <a:solidFill>
                    <a:prstClr val="black"/>
                  </a:solidFill>
                  <a:effectLst/>
                  <a:uLnTx/>
                  <a:uFillTx/>
                </a:endParaRPr>
              </a:p>
            </p:txBody>
          </p:sp>
          <p:grpSp>
            <p:nvGrpSpPr>
              <p:cNvPr id="13" name="Group 554"/>
              <p:cNvGrpSpPr/>
              <p:nvPr/>
            </p:nvGrpSpPr>
            <p:grpSpPr bwMode="auto">
              <a:xfrm>
                <a:off x="-6056" y="-2208"/>
                <a:ext cx="2208" cy="2208"/>
                <a:chOff x="-4060" y="-879"/>
                <a:chExt cx="2208" cy="2208"/>
              </a:xfrm>
            </p:grpSpPr>
            <p:grpSp>
              <p:nvGrpSpPr>
                <p:cNvPr id="15" name="Group 555"/>
                <p:cNvGrpSpPr/>
                <p:nvPr/>
              </p:nvGrpSpPr>
              <p:grpSpPr bwMode="auto">
                <a:xfrm>
                  <a:off x="-4060" y="-879"/>
                  <a:ext cx="2208" cy="2208"/>
                  <a:chOff x="-3924" y="-788"/>
                  <a:chExt cx="2208" cy="2208"/>
                </a:xfrm>
              </p:grpSpPr>
              <p:grpSp>
                <p:nvGrpSpPr>
                  <p:cNvPr id="16" name="Group 556"/>
                  <p:cNvGrpSpPr>
                    <a:grpSpLocks noChangeAspect="1"/>
                  </p:cNvGrpSpPr>
                  <p:nvPr/>
                </p:nvGrpSpPr>
                <p:grpSpPr bwMode="auto">
                  <a:xfrm>
                    <a:off x="-3924" y="-788"/>
                    <a:ext cx="2208" cy="2202"/>
                    <a:chOff x="168" y="696"/>
                    <a:chExt cx="1429" cy="1429"/>
                  </a:xfrm>
                </p:grpSpPr>
                <p:grpSp>
                  <p:nvGrpSpPr>
                    <p:cNvPr id="17" name="Group 557"/>
                    <p:cNvGrpSpPr>
                      <a:grpSpLocks noChangeAspect="1"/>
                    </p:cNvGrpSpPr>
                    <p:nvPr/>
                  </p:nvGrpSpPr>
                  <p:grpSpPr bwMode="auto">
                    <a:xfrm>
                      <a:off x="854" y="696"/>
                      <a:ext cx="56" cy="1429"/>
                      <a:chOff x="845" y="696"/>
                      <a:chExt cx="56" cy="1429"/>
                    </a:xfrm>
                  </p:grpSpPr>
                  <p:sp>
                    <p:nvSpPr>
                      <p:cNvPr id="18" name="AutoShape 558"/>
                      <p:cNvSpPr>
                        <a:spLocks noChangeAspect="1" noChangeArrowheads="1"/>
                      </p:cNvSpPr>
                      <p:nvPr/>
                    </p:nvSpPr>
                    <p:spPr bwMode="auto">
                      <a:xfrm>
                        <a:off x="845" y="696"/>
                        <a:ext cx="56" cy="715"/>
                      </a:xfrm>
                      <a:prstGeom prst="triangle">
                        <a:avLst>
                          <a:gd name="adj" fmla="val 50000"/>
                        </a:avLst>
                      </a:prstGeom>
                      <a:solidFill>
                        <a:sysClr val="window" lastClr="FFFFFF">
                          <a:alpha val="18823"/>
                        </a:sys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smtClean="0">
                          <a:ln>
                            <a:noFill/>
                          </a:ln>
                          <a:solidFill>
                            <a:prstClr val="black"/>
                          </a:solidFill>
                          <a:effectLst/>
                          <a:uLnTx/>
                          <a:uFillTx/>
                        </a:endParaRPr>
                      </a:p>
                    </p:txBody>
                  </p:sp>
                  <p:sp>
                    <p:nvSpPr>
                      <p:cNvPr id="20" name="AutoShape 559"/>
                      <p:cNvSpPr>
                        <a:spLocks noChangeAspect="1" noChangeArrowheads="1"/>
                      </p:cNvSpPr>
                      <p:nvPr/>
                    </p:nvSpPr>
                    <p:spPr bwMode="auto">
                      <a:xfrm flipV="1">
                        <a:off x="845" y="1410"/>
                        <a:ext cx="56" cy="715"/>
                      </a:xfrm>
                      <a:prstGeom prst="triangle">
                        <a:avLst>
                          <a:gd name="adj" fmla="val 50000"/>
                        </a:avLst>
                      </a:prstGeom>
                      <a:solidFill>
                        <a:sysClr val="window" lastClr="FFFFFF">
                          <a:alpha val="18823"/>
                        </a:sys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smtClean="0">
                          <a:ln>
                            <a:noFill/>
                          </a:ln>
                          <a:solidFill>
                            <a:prstClr val="black"/>
                          </a:solidFill>
                          <a:effectLst/>
                          <a:uLnTx/>
                          <a:uFillTx/>
                        </a:endParaRPr>
                      </a:p>
                    </p:txBody>
                  </p:sp>
                </p:grpSp>
                <p:grpSp>
                  <p:nvGrpSpPr>
                    <p:cNvPr id="21" name="Group 560"/>
                    <p:cNvGrpSpPr>
                      <a:grpSpLocks noChangeAspect="1"/>
                    </p:cNvGrpSpPr>
                    <p:nvPr/>
                  </p:nvGrpSpPr>
                  <p:grpSpPr bwMode="auto">
                    <a:xfrm rot="5400000">
                      <a:off x="855" y="696"/>
                      <a:ext cx="56" cy="1429"/>
                      <a:chOff x="845" y="696"/>
                      <a:chExt cx="56" cy="1429"/>
                    </a:xfrm>
                  </p:grpSpPr>
                  <p:sp>
                    <p:nvSpPr>
                      <p:cNvPr id="22" name="AutoShape 561"/>
                      <p:cNvSpPr>
                        <a:spLocks noChangeAspect="1" noChangeArrowheads="1"/>
                      </p:cNvSpPr>
                      <p:nvPr/>
                    </p:nvSpPr>
                    <p:spPr bwMode="auto">
                      <a:xfrm>
                        <a:off x="845" y="696"/>
                        <a:ext cx="56" cy="715"/>
                      </a:xfrm>
                      <a:prstGeom prst="triangle">
                        <a:avLst>
                          <a:gd name="adj" fmla="val 50000"/>
                        </a:avLst>
                      </a:prstGeom>
                      <a:solidFill>
                        <a:sysClr val="window" lastClr="FFFFFF">
                          <a:alpha val="18823"/>
                        </a:sys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smtClean="0">
                          <a:ln>
                            <a:noFill/>
                          </a:ln>
                          <a:solidFill>
                            <a:prstClr val="black"/>
                          </a:solidFill>
                          <a:effectLst/>
                          <a:uLnTx/>
                          <a:uFillTx/>
                        </a:endParaRPr>
                      </a:p>
                    </p:txBody>
                  </p:sp>
                  <p:sp>
                    <p:nvSpPr>
                      <p:cNvPr id="23" name="AutoShape 562"/>
                      <p:cNvSpPr>
                        <a:spLocks noChangeAspect="1" noChangeArrowheads="1"/>
                      </p:cNvSpPr>
                      <p:nvPr/>
                    </p:nvSpPr>
                    <p:spPr bwMode="auto">
                      <a:xfrm flipV="1">
                        <a:off x="845" y="1410"/>
                        <a:ext cx="56" cy="715"/>
                      </a:xfrm>
                      <a:prstGeom prst="triangle">
                        <a:avLst>
                          <a:gd name="adj" fmla="val 50000"/>
                        </a:avLst>
                      </a:prstGeom>
                      <a:solidFill>
                        <a:sysClr val="window" lastClr="FFFFFF">
                          <a:alpha val="18823"/>
                        </a:sys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smtClean="0">
                          <a:ln>
                            <a:noFill/>
                          </a:ln>
                          <a:solidFill>
                            <a:prstClr val="black"/>
                          </a:solidFill>
                          <a:effectLst/>
                          <a:uLnTx/>
                          <a:uFillTx/>
                        </a:endParaRPr>
                      </a:p>
                    </p:txBody>
                  </p:sp>
                </p:grpSp>
              </p:grpSp>
              <p:grpSp>
                <p:nvGrpSpPr>
                  <p:cNvPr id="24" name="Group 563"/>
                  <p:cNvGrpSpPr>
                    <a:grpSpLocks noChangeAspect="1"/>
                  </p:cNvGrpSpPr>
                  <p:nvPr/>
                </p:nvGrpSpPr>
                <p:grpSpPr bwMode="auto">
                  <a:xfrm rot="2700000">
                    <a:off x="-3927" y="-785"/>
                    <a:ext cx="2208" cy="2202"/>
                    <a:chOff x="168" y="696"/>
                    <a:chExt cx="1429" cy="1429"/>
                  </a:xfrm>
                </p:grpSpPr>
                <p:grpSp>
                  <p:nvGrpSpPr>
                    <p:cNvPr id="26" name="Group 564"/>
                    <p:cNvGrpSpPr>
                      <a:grpSpLocks noChangeAspect="1"/>
                    </p:cNvGrpSpPr>
                    <p:nvPr/>
                  </p:nvGrpSpPr>
                  <p:grpSpPr bwMode="auto">
                    <a:xfrm>
                      <a:off x="854" y="696"/>
                      <a:ext cx="56" cy="1429"/>
                      <a:chOff x="845" y="696"/>
                      <a:chExt cx="56" cy="1429"/>
                    </a:xfrm>
                  </p:grpSpPr>
                  <p:sp>
                    <p:nvSpPr>
                      <p:cNvPr id="27" name="AutoShape 565"/>
                      <p:cNvSpPr>
                        <a:spLocks noChangeAspect="1" noChangeArrowheads="1"/>
                      </p:cNvSpPr>
                      <p:nvPr/>
                    </p:nvSpPr>
                    <p:spPr bwMode="auto">
                      <a:xfrm>
                        <a:off x="845" y="696"/>
                        <a:ext cx="56" cy="715"/>
                      </a:xfrm>
                      <a:prstGeom prst="triangle">
                        <a:avLst>
                          <a:gd name="adj" fmla="val 50000"/>
                        </a:avLst>
                      </a:prstGeom>
                      <a:solidFill>
                        <a:sysClr val="window" lastClr="FFFFFF">
                          <a:alpha val="18823"/>
                        </a:sys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smtClean="0">
                          <a:ln>
                            <a:noFill/>
                          </a:ln>
                          <a:solidFill>
                            <a:prstClr val="black"/>
                          </a:solidFill>
                          <a:effectLst/>
                          <a:uLnTx/>
                          <a:uFillTx/>
                        </a:endParaRPr>
                      </a:p>
                    </p:txBody>
                  </p:sp>
                  <p:sp>
                    <p:nvSpPr>
                      <p:cNvPr id="28" name="AutoShape 566"/>
                      <p:cNvSpPr>
                        <a:spLocks noChangeAspect="1" noChangeArrowheads="1"/>
                      </p:cNvSpPr>
                      <p:nvPr/>
                    </p:nvSpPr>
                    <p:spPr bwMode="auto">
                      <a:xfrm flipV="1">
                        <a:off x="845" y="1410"/>
                        <a:ext cx="56" cy="715"/>
                      </a:xfrm>
                      <a:prstGeom prst="triangle">
                        <a:avLst>
                          <a:gd name="adj" fmla="val 50000"/>
                        </a:avLst>
                      </a:prstGeom>
                      <a:solidFill>
                        <a:sysClr val="window" lastClr="FFFFFF">
                          <a:alpha val="18823"/>
                        </a:sys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smtClean="0">
                          <a:ln>
                            <a:noFill/>
                          </a:ln>
                          <a:solidFill>
                            <a:prstClr val="black"/>
                          </a:solidFill>
                          <a:effectLst/>
                          <a:uLnTx/>
                          <a:uFillTx/>
                        </a:endParaRPr>
                      </a:p>
                    </p:txBody>
                  </p:sp>
                </p:grpSp>
                <p:grpSp>
                  <p:nvGrpSpPr>
                    <p:cNvPr id="29" name="Group 567"/>
                    <p:cNvGrpSpPr>
                      <a:grpSpLocks noChangeAspect="1"/>
                    </p:cNvGrpSpPr>
                    <p:nvPr/>
                  </p:nvGrpSpPr>
                  <p:grpSpPr bwMode="auto">
                    <a:xfrm rot="5400000">
                      <a:off x="855" y="696"/>
                      <a:ext cx="56" cy="1429"/>
                      <a:chOff x="845" y="696"/>
                      <a:chExt cx="56" cy="1429"/>
                    </a:xfrm>
                  </p:grpSpPr>
                  <p:sp>
                    <p:nvSpPr>
                      <p:cNvPr id="30" name="AutoShape 568"/>
                      <p:cNvSpPr>
                        <a:spLocks noChangeAspect="1" noChangeArrowheads="1"/>
                      </p:cNvSpPr>
                      <p:nvPr/>
                    </p:nvSpPr>
                    <p:spPr bwMode="auto">
                      <a:xfrm>
                        <a:off x="845" y="696"/>
                        <a:ext cx="56" cy="715"/>
                      </a:xfrm>
                      <a:prstGeom prst="triangle">
                        <a:avLst>
                          <a:gd name="adj" fmla="val 50000"/>
                        </a:avLst>
                      </a:prstGeom>
                      <a:solidFill>
                        <a:sysClr val="window" lastClr="FFFFFF">
                          <a:alpha val="18823"/>
                        </a:sys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smtClean="0">
                          <a:ln>
                            <a:noFill/>
                          </a:ln>
                          <a:solidFill>
                            <a:prstClr val="black"/>
                          </a:solidFill>
                          <a:effectLst/>
                          <a:uLnTx/>
                          <a:uFillTx/>
                        </a:endParaRPr>
                      </a:p>
                    </p:txBody>
                  </p:sp>
                  <p:sp>
                    <p:nvSpPr>
                      <p:cNvPr id="31" name="AutoShape 569"/>
                      <p:cNvSpPr>
                        <a:spLocks noChangeAspect="1" noChangeArrowheads="1"/>
                      </p:cNvSpPr>
                      <p:nvPr/>
                    </p:nvSpPr>
                    <p:spPr bwMode="auto">
                      <a:xfrm flipV="1">
                        <a:off x="845" y="1410"/>
                        <a:ext cx="56" cy="715"/>
                      </a:xfrm>
                      <a:prstGeom prst="triangle">
                        <a:avLst>
                          <a:gd name="adj" fmla="val 50000"/>
                        </a:avLst>
                      </a:prstGeom>
                      <a:solidFill>
                        <a:sysClr val="window" lastClr="FFFFFF">
                          <a:alpha val="18823"/>
                        </a:sys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smtClean="0">
                          <a:ln>
                            <a:noFill/>
                          </a:ln>
                          <a:solidFill>
                            <a:prstClr val="black"/>
                          </a:solidFill>
                          <a:effectLst/>
                          <a:uLnTx/>
                          <a:uFillTx/>
                        </a:endParaRPr>
                      </a:p>
                    </p:txBody>
                  </p:sp>
                </p:grpSp>
              </p:grpSp>
            </p:grpSp>
            <p:grpSp>
              <p:nvGrpSpPr>
                <p:cNvPr id="32" name="Group 570"/>
                <p:cNvGrpSpPr/>
                <p:nvPr/>
              </p:nvGrpSpPr>
              <p:grpSpPr bwMode="auto">
                <a:xfrm rot="1320000">
                  <a:off x="-3742" y="-520"/>
                  <a:ext cx="1546" cy="1546"/>
                  <a:chOff x="-3924" y="-788"/>
                  <a:chExt cx="2208" cy="2208"/>
                </a:xfrm>
              </p:grpSpPr>
              <p:grpSp>
                <p:nvGrpSpPr>
                  <p:cNvPr id="33" name="Group 571"/>
                  <p:cNvGrpSpPr>
                    <a:grpSpLocks noChangeAspect="1"/>
                  </p:cNvGrpSpPr>
                  <p:nvPr/>
                </p:nvGrpSpPr>
                <p:grpSpPr bwMode="auto">
                  <a:xfrm>
                    <a:off x="-3924" y="-788"/>
                    <a:ext cx="2208" cy="2202"/>
                    <a:chOff x="168" y="696"/>
                    <a:chExt cx="1429" cy="1429"/>
                  </a:xfrm>
                </p:grpSpPr>
                <p:grpSp>
                  <p:nvGrpSpPr>
                    <p:cNvPr id="34" name="Group 572"/>
                    <p:cNvGrpSpPr>
                      <a:grpSpLocks noChangeAspect="1"/>
                    </p:cNvGrpSpPr>
                    <p:nvPr/>
                  </p:nvGrpSpPr>
                  <p:grpSpPr bwMode="auto">
                    <a:xfrm>
                      <a:off x="854" y="696"/>
                      <a:ext cx="56" cy="1429"/>
                      <a:chOff x="845" y="696"/>
                      <a:chExt cx="56" cy="1429"/>
                    </a:xfrm>
                  </p:grpSpPr>
                  <p:sp>
                    <p:nvSpPr>
                      <p:cNvPr id="35" name="AutoShape 573"/>
                      <p:cNvSpPr>
                        <a:spLocks noChangeAspect="1" noChangeArrowheads="1"/>
                      </p:cNvSpPr>
                      <p:nvPr/>
                    </p:nvSpPr>
                    <p:spPr bwMode="auto">
                      <a:xfrm>
                        <a:off x="845" y="696"/>
                        <a:ext cx="56" cy="715"/>
                      </a:xfrm>
                      <a:prstGeom prst="triangle">
                        <a:avLst>
                          <a:gd name="adj" fmla="val 50000"/>
                        </a:avLst>
                      </a:prstGeom>
                      <a:solidFill>
                        <a:sysClr val="window" lastClr="FFFFFF">
                          <a:alpha val="18823"/>
                        </a:sys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smtClean="0">
                          <a:ln>
                            <a:noFill/>
                          </a:ln>
                          <a:solidFill>
                            <a:prstClr val="black"/>
                          </a:solidFill>
                          <a:effectLst/>
                          <a:uLnTx/>
                          <a:uFillTx/>
                        </a:endParaRPr>
                      </a:p>
                    </p:txBody>
                  </p:sp>
                  <p:sp>
                    <p:nvSpPr>
                      <p:cNvPr id="36" name="AutoShape 574"/>
                      <p:cNvSpPr>
                        <a:spLocks noChangeAspect="1" noChangeArrowheads="1"/>
                      </p:cNvSpPr>
                      <p:nvPr/>
                    </p:nvSpPr>
                    <p:spPr bwMode="auto">
                      <a:xfrm flipV="1">
                        <a:off x="845" y="1410"/>
                        <a:ext cx="56" cy="715"/>
                      </a:xfrm>
                      <a:prstGeom prst="triangle">
                        <a:avLst>
                          <a:gd name="adj" fmla="val 50000"/>
                        </a:avLst>
                      </a:prstGeom>
                      <a:solidFill>
                        <a:sysClr val="window" lastClr="FFFFFF">
                          <a:alpha val="18823"/>
                        </a:sys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smtClean="0">
                          <a:ln>
                            <a:noFill/>
                          </a:ln>
                          <a:solidFill>
                            <a:prstClr val="black"/>
                          </a:solidFill>
                          <a:effectLst/>
                          <a:uLnTx/>
                          <a:uFillTx/>
                        </a:endParaRPr>
                      </a:p>
                    </p:txBody>
                  </p:sp>
                </p:grpSp>
                <p:grpSp>
                  <p:nvGrpSpPr>
                    <p:cNvPr id="37" name="Group 575"/>
                    <p:cNvGrpSpPr>
                      <a:grpSpLocks noChangeAspect="1"/>
                    </p:cNvGrpSpPr>
                    <p:nvPr/>
                  </p:nvGrpSpPr>
                  <p:grpSpPr bwMode="auto">
                    <a:xfrm rot="5400000">
                      <a:off x="855" y="696"/>
                      <a:ext cx="56" cy="1429"/>
                      <a:chOff x="845" y="696"/>
                      <a:chExt cx="56" cy="1429"/>
                    </a:xfrm>
                  </p:grpSpPr>
                  <p:sp>
                    <p:nvSpPr>
                      <p:cNvPr id="38" name="AutoShape 576"/>
                      <p:cNvSpPr>
                        <a:spLocks noChangeAspect="1" noChangeArrowheads="1"/>
                      </p:cNvSpPr>
                      <p:nvPr/>
                    </p:nvSpPr>
                    <p:spPr bwMode="auto">
                      <a:xfrm>
                        <a:off x="845" y="696"/>
                        <a:ext cx="56" cy="715"/>
                      </a:xfrm>
                      <a:prstGeom prst="triangle">
                        <a:avLst>
                          <a:gd name="adj" fmla="val 50000"/>
                        </a:avLst>
                      </a:prstGeom>
                      <a:solidFill>
                        <a:sysClr val="window" lastClr="FFFFFF">
                          <a:alpha val="18823"/>
                        </a:sys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smtClean="0">
                          <a:ln>
                            <a:noFill/>
                          </a:ln>
                          <a:solidFill>
                            <a:prstClr val="black"/>
                          </a:solidFill>
                          <a:effectLst/>
                          <a:uLnTx/>
                          <a:uFillTx/>
                        </a:endParaRPr>
                      </a:p>
                    </p:txBody>
                  </p:sp>
                  <p:sp>
                    <p:nvSpPr>
                      <p:cNvPr id="39" name="AutoShape 577"/>
                      <p:cNvSpPr>
                        <a:spLocks noChangeAspect="1" noChangeArrowheads="1"/>
                      </p:cNvSpPr>
                      <p:nvPr/>
                    </p:nvSpPr>
                    <p:spPr bwMode="auto">
                      <a:xfrm flipV="1">
                        <a:off x="845" y="1410"/>
                        <a:ext cx="56" cy="715"/>
                      </a:xfrm>
                      <a:prstGeom prst="triangle">
                        <a:avLst>
                          <a:gd name="adj" fmla="val 50000"/>
                        </a:avLst>
                      </a:prstGeom>
                      <a:solidFill>
                        <a:sysClr val="window" lastClr="FFFFFF">
                          <a:alpha val="18823"/>
                        </a:sys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smtClean="0">
                          <a:ln>
                            <a:noFill/>
                          </a:ln>
                          <a:solidFill>
                            <a:prstClr val="black"/>
                          </a:solidFill>
                          <a:effectLst/>
                          <a:uLnTx/>
                          <a:uFillTx/>
                        </a:endParaRPr>
                      </a:p>
                    </p:txBody>
                  </p:sp>
                </p:grpSp>
              </p:grpSp>
              <p:grpSp>
                <p:nvGrpSpPr>
                  <p:cNvPr id="40" name="Group 578"/>
                  <p:cNvGrpSpPr>
                    <a:grpSpLocks noChangeAspect="1"/>
                  </p:cNvGrpSpPr>
                  <p:nvPr/>
                </p:nvGrpSpPr>
                <p:grpSpPr bwMode="auto">
                  <a:xfrm rot="2700000">
                    <a:off x="-3927" y="-785"/>
                    <a:ext cx="2208" cy="2202"/>
                    <a:chOff x="168" y="696"/>
                    <a:chExt cx="1429" cy="1429"/>
                  </a:xfrm>
                </p:grpSpPr>
                <p:grpSp>
                  <p:nvGrpSpPr>
                    <p:cNvPr id="41" name="Group 579"/>
                    <p:cNvGrpSpPr>
                      <a:grpSpLocks noChangeAspect="1"/>
                    </p:cNvGrpSpPr>
                    <p:nvPr/>
                  </p:nvGrpSpPr>
                  <p:grpSpPr bwMode="auto">
                    <a:xfrm>
                      <a:off x="854" y="696"/>
                      <a:ext cx="56" cy="1429"/>
                      <a:chOff x="845" y="696"/>
                      <a:chExt cx="56" cy="1429"/>
                    </a:xfrm>
                  </p:grpSpPr>
                  <p:sp>
                    <p:nvSpPr>
                      <p:cNvPr id="42" name="AutoShape 580"/>
                      <p:cNvSpPr>
                        <a:spLocks noChangeAspect="1" noChangeArrowheads="1"/>
                      </p:cNvSpPr>
                      <p:nvPr/>
                    </p:nvSpPr>
                    <p:spPr bwMode="auto">
                      <a:xfrm>
                        <a:off x="845" y="696"/>
                        <a:ext cx="56" cy="715"/>
                      </a:xfrm>
                      <a:prstGeom prst="triangle">
                        <a:avLst>
                          <a:gd name="adj" fmla="val 50000"/>
                        </a:avLst>
                      </a:prstGeom>
                      <a:solidFill>
                        <a:sysClr val="window" lastClr="FFFFFF">
                          <a:alpha val="18823"/>
                        </a:sys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smtClean="0">
                          <a:ln>
                            <a:noFill/>
                          </a:ln>
                          <a:solidFill>
                            <a:prstClr val="black"/>
                          </a:solidFill>
                          <a:effectLst/>
                          <a:uLnTx/>
                          <a:uFillTx/>
                        </a:endParaRPr>
                      </a:p>
                    </p:txBody>
                  </p:sp>
                  <p:sp>
                    <p:nvSpPr>
                      <p:cNvPr id="43" name="AutoShape 581"/>
                      <p:cNvSpPr>
                        <a:spLocks noChangeAspect="1" noChangeArrowheads="1"/>
                      </p:cNvSpPr>
                      <p:nvPr/>
                    </p:nvSpPr>
                    <p:spPr bwMode="auto">
                      <a:xfrm flipV="1">
                        <a:off x="845" y="1410"/>
                        <a:ext cx="56" cy="715"/>
                      </a:xfrm>
                      <a:prstGeom prst="triangle">
                        <a:avLst>
                          <a:gd name="adj" fmla="val 50000"/>
                        </a:avLst>
                      </a:prstGeom>
                      <a:solidFill>
                        <a:sysClr val="window" lastClr="FFFFFF">
                          <a:alpha val="18823"/>
                        </a:sys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smtClean="0">
                          <a:ln>
                            <a:noFill/>
                          </a:ln>
                          <a:solidFill>
                            <a:prstClr val="black"/>
                          </a:solidFill>
                          <a:effectLst/>
                          <a:uLnTx/>
                          <a:uFillTx/>
                        </a:endParaRPr>
                      </a:p>
                    </p:txBody>
                  </p:sp>
                </p:grpSp>
                <p:grpSp>
                  <p:nvGrpSpPr>
                    <p:cNvPr id="44" name="Group 582"/>
                    <p:cNvGrpSpPr>
                      <a:grpSpLocks noChangeAspect="1"/>
                    </p:cNvGrpSpPr>
                    <p:nvPr/>
                  </p:nvGrpSpPr>
                  <p:grpSpPr bwMode="auto">
                    <a:xfrm rot="5400000">
                      <a:off x="855" y="696"/>
                      <a:ext cx="56" cy="1429"/>
                      <a:chOff x="845" y="696"/>
                      <a:chExt cx="56" cy="1429"/>
                    </a:xfrm>
                  </p:grpSpPr>
                  <p:sp>
                    <p:nvSpPr>
                      <p:cNvPr id="45" name="AutoShape 583"/>
                      <p:cNvSpPr>
                        <a:spLocks noChangeAspect="1" noChangeArrowheads="1"/>
                      </p:cNvSpPr>
                      <p:nvPr/>
                    </p:nvSpPr>
                    <p:spPr bwMode="auto">
                      <a:xfrm>
                        <a:off x="845" y="696"/>
                        <a:ext cx="56" cy="715"/>
                      </a:xfrm>
                      <a:prstGeom prst="triangle">
                        <a:avLst>
                          <a:gd name="adj" fmla="val 50000"/>
                        </a:avLst>
                      </a:prstGeom>
                      <a:solidFill>
                        <a:sysClr val="window" lastClr="FFFFFF">
                          <a:alpha val="18823"/>
                        </a:sys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smtClean="0">
                          <a:ln>
                            <a:noFill/>
                          </a:ln>
                          <a:solidFill>
                            <a:prstClr val="black"/>
                          </a:solidFill>
                          <a:effectLst/>
                          <a:uLnTx/>
                          <a:uFillTx/>
                        </a:endParaRPr>
                      </a:p>
                    </p:txBody>
                  </p:sp>
                  <p:sp>
                    <p:nvSpPr>
                      <p:cNvPr id="46" name="AutoShape 584"/>
                      <p:cNvSpPr>
                        <a:spLocks noChangeAspect="1" noChangeArrowheads="1"/>
                      </p:cNvSpPr>
                      <p:nvPr/>
                    </p:nvSpPr>
                    <p:spPr bwMode="auto">
                      <a:xfrm flipV="1">
                        <a:off x="845" y="1410"/>
                        <a:ext cx="56" cy="715"/>
                      </a:xfrm>
                      <a:prstGeom prst="triangle">
                        <a:avLst>
                          <a:gd name="adj" fmla="val 50000"/>
                        </a:avLst>
                      </a:prstGeom>
                      <a:solidFill>
                        <a:sysClr val="window" lastClr="FFFFFF">
                          <a:alpha val="18823"/>
                        </a:sys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smtClean="0">
                          <a:ln>
                            <a:noFill/>
                          </a:ln>
                          <a:solidFill>
                            <a:prstClr val="black"/>
                          </a:solidFill>
                          <a:effectLst/>
                          <a:uLnTx/>
                          <a:uFillTx/>
                        </a:endParaRPr>
                      </a:p>
                    </p:txBody>
                  </p:sp>
                </p:grpSp>
              </p:grpSp>
            </p:grpSp>
          </p:grpSp>
        </p:grpSp>
      </p:grpSp>
      <p:sp>
        <p:nvSpPr>
          <p:cNvPr id="2" name="TextBox 10"/>
          <p:cNvSpPr txBox="1"/>
          <p:nvPr/>
        </p:nvSpPr>
        <p:spPr>
          <a:xfrm>
            <a:off x="2787393" y="3531542"/>
            <a:ext cx="3820160" cy="398780"/>
          </a:xfrm>
          <a:prstGeom prst="rect">
            <a:avLst/>
          </a:prstGeom>
          <a:noFill/>
          <a:effectLst>
            <a:innerShdw blurRad="63500" dist="1752600">
              <a:prstClr val="black">
                <a:alpha val="50000"/>
              </a:prstClr>
            </a:innerShdw>
          </a:effectLst>
        </p:spPr>
        <p:txBody>
          <a:bodyPr wrap="none" rtlCol="0">
            <a:spAutoFit/>
          </a:bodyPr>
          <a:p>
            <a:r>
              <a:rPr lang="zh-CN" altLang="en-US" sz="2000" dirty="0" smtClean="0">
                <a:solidFill>
                  <a:schemeClr val="accent1"/>
                </a:solidFill>
                <a:latin typeface="华文中宋" panose="02010600040101010101" charset="-122"/>
                <a:ea typeface="华文中宋" panose="02010600040101010101" charset="-122"/>
              </a:rPr>
              <a:t>长春工业大学 外国语学院俄语系</a:t>
            </a:r>
            <a:endParaRPr lang="zh-CN" altLang="en-US" sz="2000" dirty="0" smtClean="0">
              <a:solidFill>
                <a:schemeClr val="accent1"/>
              </a:solidFill>
              <a:latin typeface="华文中宋" panose="02010600040101010101" charset="-122"/>
              <a:ea typeface="华文中宋" panose="02010600040101010101" charset="-122"/>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afterEffect">
                                  <p:stCondLst>
                                    <p:cond delay="0"/>
                                  </p:stCondLst>
                                  <p:iterate type="lt">
                                    <p:tmPct val="10000"/>
                                  </p:iterate>
                                  <p:childTnLst>
                                    <p:set>
                                      <p:cBhvr>
                                        <p:cTn id="6" dur="1" fill="hold">
                                          <p:stCondLst>
                                            <p:cond delay="0"/>
                                          </p:stCondLst>
                                        </p:cTn>
                                        <p:tgtEl>
                                          <p:spTgt spid="19"/>
                                        </p:tgtEl>
                                        <p:attrNameLst>
                                          <p:attrName>style.visibility</p:attrName>
                                        </p:attrNameLst>
                                      </p:cBhvr>
                                      <p:to>
                                        <p:strVal val="visible"/>
                                      </p:to>
                                    </p:set>
                                    <p:anim calcmode="lin" valueType="num">
                                      <p:cBhvr>
                                        <p:cTn id="7" dur="500" fill="hold"/>
                                        <p:tgtEl>
                                          <p:spTgt spid="19"/>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19"/>
                                        </p:tgtEl>
                                        <p:attrNameLst>
                                          <p:attrName>ppt_y</p:attrName>
                                        </p:attrNameLst>
                                      </p:cBhvr>
                                      <p:tavLst>
                                        <p:tav tm="0">
                                          <p:val>
                                            <p:strVal val="#ppt_y"/>
                                          </p:val>
                                        </p:tav>
                                        <p:tav tm="100000">
                                          <p:val>
                                            <p:strVal val="#ppt_y"/>
                                          </p:val>
                                        </p:tav>
                                      </p:tavLst>
                                    </p:anim>
                                    <p:anim calcmode="lin" valueType="num">
                                      <p:cBhvr>
                                        <p:cTn id="9" dur="500" fill="hold"/>
                                        <p:tgtEl>
                                          <p:spTgt spid="19"/>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19"/>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19"/>
                                        </p:tgtEl>
                                      </p:cBhvr>
                                    </p:animEffect>
                                  </p:childTnLst>
                                </p:cTn>
                              </p:par>
                            </p:childTnLst>
                          </p:cTn>
                        </p:par>
                        <p:par>
                          <p:cTn id="12" fill="hold">
                            <p:stCondLst>
                              <p:cond delay="800"/>
                            </p:stCondLst>
                            <p:childTnLst>
                              <p:par>
                                <p:cTn id="13" presetID="22" presetClass="entr" presetSubtype="8" fill="hold" nodeType="after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wipe(left)">
                                      <p:cBhvr>
                                        <p:cTn id="15" dur="500"/>
                                        <p:tgtEl>
                                          <p:spTgt spid="4"/>
                                        </p:tgtEl>
                                      </p:cBhvr>
                                    </p:animEffect>
                                  </p:childTnLst>
                                </p:cTn>
                              </p:par>
                              <p:par>
                                <p:cTn id="16" presetID="8" presetClass="emph" presetSubtype="0" repeatCount="indefinite" fill="hold" nodeType="withEffect">
                                  <p:stCondLst>
                                    <p:cond delay="0"/>
                                  </p:stCondLst>
                                  <p:endCondLst>
                                    <p:cond evt="onNext" delay="0">
                                      <p:tgtEl>
                                        <p:sldTgt/>
                                      </p:tgtEl>
                                    </p:cond>
                                  </p:endCondLst>
                                  <p:childTnLst>
                                    <p:animRot by="21600000">
                                      <p:cBhvr>
                                        <p:cTn id="17" dur="2000" fill="hold"/>
                                        <p:tgtEl>
                                          <p:spTgt spid="3"/>
                                        </p:tgtEl>
                                        <p:attrNameLst>
                                          <p:attrName>r</p:attrName>
                                        </p:attrNameLst>
                                      </p:cBhvr>
                                    </p:animRot>
                                  </p:childTnLst>
                                </p:cTn>
                              </p:par>
                              <p:par>
                                <p:cTn id="18" presetID="8" presetClass="emph" presetSubtype="0" repeatCount="indefinite" fill="hold" nodeType="withEffect">
                                  <p:stCondLst>
                                    <p:cond delay="0"/>
                                  </p:stCondLst>
                                  <p:endCondLst>
                                    <p:cond evt="onNext" delay="0">
                                      <p:tgtEl>
                                        <p:sldTgt/>
                                      </p:tgtEl>
                                    </p:cond>
                                  </p:endCondLst>
                                  <p:childTnLst>
                                    <p:animRot by="21600000">
                                      <p:cBhvr>
                                        <p:cTn id="19" dur="2000" fill="hold"/>
                                        <p:tgtEl>
                                          <p:spTgt spid="6"/>
                                        </p:tgtEl>
                                        <p:attrNameLst>
                                          <p:attrName>r</p:attrName>
                                        </p:attrNameLst>
                                      </p:cBhvr>
                                    </p:animRot>
                                  </p:childTnLst>
                                </p:cTn>
                              </p:par>
                            </p:childTnLst>
                          </p:cTn>
                        </p:par>
                        <p:par>
                          <p:cTn id="20" fill="hold">
                            <p:stCondLst>
                              <p:cond delay="1300"/>
                            </p:stCondLst>
                            <p:childTnLst>
                              <p:par>
                                <p:cTn id="21" presetID="52" presetClass="entr" presetSubtype="0" fill="hold" grpId="0" nodeType="afterEffect">
                                  <p:stCondLst>
                                    <p:cond delay="0"/>
                                  </p:stCondLst>
                                  <p:iterate type="lt">
                                    <p:tmPct val="10000"/>
                                  </p:iterate>
                                  <p:childTnLst>
                                    <p:set>
                                      <p:cBhvr>
                                        <p:cTn id="22" dur="1" fill="hold">
                                          <p:stCondLst>
                                            <p:cond delay="0"/>
                                          </p:stCondLst>
                                        </p:cTn>
                                        <p:tgtEl>
                                          <p:spTgt spid="25"/>
                                        </p:tgtEl>
                                        <p:attrNameLst>
                                          <p:attrName>style.visibility</p:attrName>
                                        </p:attrNameLst>
                                      </p:cBhvr>
                                      <p:to>
                                        <p:strVal val="visible"/>
                                      </p:to>
                                    </p:set>
                                    <p:animScale>
                                      <p:cBhvr>
                                        <p:cTn id="23" dur="1000" decel="50000" fill="hold">
                                          <p:stCondLst>
                                            <p:cond delay="0"/>
                                          </p:stCondLst>
                                        </p:cTn>
                                        <p:tgtEl>
                                          <p:spTgt spid="25"/>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4" dur="1000" decel="50000" fill="hold">
                                          <p:stCondLst>
                                            <p:cond delay="0"/>
                                          </p:stCondLst>
                                        </p:cTn>
                                        <p:tgtEl>
                                          <p:spTgt spid="25"/>
                                        </p:tgtEl>
                                        <p:attrNameLst>
                                          <p:attrName>ppt_x</p:attrName>
                                          <p:attrName>ppt_y</p:attrName>
                                        </p:attrNameLst>
                                      </p:cBhvr>
                                    </p:animMotion>
                                    <p:animEffect transition="in" filter="fade">
                                      <p:cBhvr>
                                        <p:cTn id="25" dur="1000"/>
                                        <p:tgtEl>
                                          <p:spTgt spid="25"/>
                                        </p:tgtEl>
                                      </p:cBhvr>
                                    </p:animEffect>
                                  </p:childTnLst>
                                </p:cTn>
                              </p:par>
                            </p:childTnLst>
                          </p:cTn>
                        </p:par>
                        <p:par>
                          <p:cTn id="26" fill="hold">
                            <p:stCondLst>
                              <p:cond delay="4200"/>
                            </p:stCondLst>
                            <p:childTnLst>
                              <p:par>
                                <p:cTn id="27" presetID="52" presetClass="entr" presetSubtype="0" fill="hold" grpId="0" nodeType="afterEffect">
                                  <p:stCondLst>
                                    <p:cond delay="0"/>
                                  </p:stCondLst>
                                  <p:iterate type="lt">
                                    <p:tmPct val="10000"/>
                                  </p:iterate>
                                  <p:childTnLst>
                                    <p:set>
                                      <p:cBhvr>
                                        <p:cTn id="28" dur="1" fill="hold">
                                          <p:stCondLst>
                                            <p:cond delay="0"/>
                                          </p:stCondLst>
                                        </p:cTn>
                                        <p:tgtEl>
                                          <p:spTgt spid="2"/>
                                        </p:tgtEl>
                                        <p:attrNameLst>
                                          <p:attrName>style.visibility</p:attrName>
                                        </p:attrNameLst>
                                      </p:cBhvr>
                                      <p:to>
                                        <p:strVal val="visible"/>
                                      </p:to>
                                    </p:set>
                                    <p:animScale>
                                      <p:cBhvr>
                                        <p:cTn id="29" dur="1000" decel="50000" fill="hold">
                                          <p:stCondLst>
                                            <p:cond delay="0"/>
                                          </p:stCondLst>
                                        </p:cTn>
                                        <p:tgtEl>
                                          <p:spTgt spid="2"/>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30" dur="1000" decel="50000" fill="hold">
                                          <p:stCondLst>
                                            <p:cond delay="0"/>
                                          </p:stCondLst>
                                        </p:cTn>
                                        <p:tgtEl>
                                          <p:spTgt spid="2"/>
                                        </p:tgtEl>
                                        <p:attrNameLst>
                                          <p:attrName>ppt_x</p:attrName>
                                          <p:attrName>ppt_y</p:attrName>
                                        </p:attrNameLst>
                                      </p:cBhvr>
                                    </p:animMotion>
                                    <p:animEffect transition="in" filter="fade">
                                      <p:cBhvr>
                                        <p:cTn id="31"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bldLvl="0" animBg="1"/>
      <p:bldP spid="25" grpId="0" bldLvl="0" animBg="1"/>
      <p:bldP spid="2" grpId="0" bldLvl="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2" name="组合 51"/>
          <p:cNvGrpSpPr/>
          <p:nvPr/>
        </p:nvGrpSpPr>
        <p:grpSpPr>
          <a:xfrm>
            <a:off x="2358853" y="-59624"/>
            <a:ext cx="153152" cy="5317424"/>
            <a:chOff x="3145138" y="-79498"/>
            <a:chExt cx="204202" cy="7089898"/>
          </a:xfrm>
        </p:grpSpPr>
        <p:cxnSp>
          <p:nvCxnSpPr>
            <p:cNvPr id="53" name="Straight Connector 31"/>
            <p:cNvCxnSpPr/>
            <p:nvPr/>
          </p:nvCxnSpPr>
          <p:spPr>
            <a:xfrm flipV="1">
              <a:off x="3247239" y="-79498"/>
              <a:ext cx="0" cy="7089898"/>
            </a:xfrm>
            <a:prstGeom prst="line">
              <a:avLst/>
            </a:prstGeom>
            <a:ln w="13970">
              <a:solidFill>
                <a:schemeClr val="bg1"/>
              </a:solidFill>
              <a:prstDash val="dash"/>
              <a:headEnd type="diamond" w="med" len="med"/>
              <a:tailEnd type="diamond" w="med" len="med"/>
            </a:ln>
          </p:spPr>
          <p:style>
            <a:lnRef idx="1">
              <a:schemeClr val="accent1"/>
            </a:lnRef>
            <a:fillRef idx="0">
              <a:schemeClr val="accent1"/>
            </a:fillRef>
            <a:effectRef idx="0">
              <a:schemeClr val="accent1"/>
            </a:effectRef>
            <a:fontRef idx="minor">
              <a:schemeClr val="tx1"/>
            </a:fontRef>
          </p:style>
        </p:cxnSp>
        <p:sp>
          <p:nvSpPr>
            <p:cNvPr id="54" name="Oval 5"/>
            <p:cNvSpPr/>
            <p:nvPr/>
          </p:nvSpPr>
          <p:spPr>
            <a:xfrm>
              <a:off x="3145138" y="6026634"/>
              <a:ext cx="204202" cy="204202"/>
            </a:xfrm>
            <a:prstGeom prst="ellipse">
              <a:avLst/>
            </a:prstGeom>
            <a:solidFill>
              <a:schemeClr val="tx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sz="1800"/>
            </a:p>
          </p:txBody>
        </p:sp>
        <p:sp>
          <p:nvSpPr>
            <p:cNvPr id="55" name="Oval 5"/>
            <p:cNvSpPr/>
            <p:nvPr/>
          </p:nvSpPr>
          <p:spPr>
            <a:xfrm>
              <a:off x="3145138" y="168759"/>
              <a:ext cx="204202" cy="204202"/>
            </a:xfrm>
            <a:prstGeom prst="ellipse">
              <a:avLst/>
            </a:prstGeom>
            <a:solidFill>
              <a:schemeClr val="bg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sz="1800"/>
            </a:p>
          </p:txBody>
        </p:sp>
      </p:grpSp>
      <p:grpSp>
        <p:nvGrpSpPr>
          <p:cNvPr id="2" name="组合 1"/>
          <p:cNvGrpSpPr/>
          <p:nvPr/>
        </p:nvGrpSpPr>
        <p:grpSpPr>
          <a:xfrm>
            <a:off x="1627086" y="1705794"/>
            <a:ext cx="1610670" cy="1613928"/>
            <a:chOff x="1627086" y="1705794"/>
            <a:chExt cx="1610670" cy="1613928"/>
          </a:xfrm>
        </p:grpSpPr>
        <p:sp>
          <p:nvSpPr>
            <p:cNvPr id="61" name="任意多边形 82"/>
            <p:cNvSpPr/>
            <p:nvPr/>
          </p:nvSpPr>
          <p:spPr bwMode="auto">
            <a:xfrm rot="3738964">
              <a:off x="1625457" y="1707423"/>
              <a:ext cx="1613928" cy="1610670"/>
            </a:xfrm>
            <a:custGeom>
              <a:avLst/>
              <a:gdLst>
                <a:gd name="connsiteX0" fmla="*/ 0 w 1800200"/>
                <a:gd name="connsiteY0" fmla="*/ 900100 h 1800200"/>
                <a:gd name="connsiteX1" fmla="*/ 263634 w 1800200"/>
                <a:gd name="connsiteY1" fmla="*/ 263633 h 1800200"/>
                <a:gd name="connsiteX2" fmla="*/ 900101 w 1800200"/>
                <a:gd name="connsiteY2" fmla="*/ 1 h 1800200"/>
                <a:gd name="connsiteX3" fmla="*/ 1536568 w 1800200"/>
                <a:gd name="connsiteY3" fmla="*/ 263635 h 1800200"/>
                <a:gd name="connsiteX4" fmla="*/ 1800200 w 1800200"/>
                <a:gd name="connsiteY4" fmla="*/ 900102 h 1800200"/>
                <a:gd name="connsiteX5" fmla="*/ 1536567 w 1800200"/>
                <a:gd name="connsiteY5" fmla="*/ 1536569 h 1800200"/>
                <a:gd name="connsiteX6" fmla="*/ 900100 w 1800200"/>
                <a:gd name="connsiteY6" fmla="*/ 1800202 h 1800200"/>
                <a:gd name="connsiteX7" fmla="*/ 263633 w 1800200"/>
                <a:gd name="connsiteY7" fmla="*/ 1536568 h 1800200"/>
                <a:gd name="connsiteX8" fmla="*/ 0 w 1800200"/>
                <a:gd name="connsiteY8" fmla="*/ 900101 h 1800200"/>
                <a:gd name="connsiteX9" fmla="*/ 0 w 1800200"/>
                <a:gd name="connsiteY9" fmla="*/ 900100 h 1800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00200" h="1800200">
                  <a:moveTo>
                    <a:pt x="0" y="900100"/>
                  </a:moveTo>
                  <a:cubicBezTo>
                    <a:pt x="0" y="661379"/>
                    <a:pt x="94832" y="432435"/>
                    <a:pt x="263634" y="263633"/>
                  </a:cubicBezTo>
                  <a:cubicBezTo>
                    <a:pt x="432436" y="94832"/>
                    <a:pt x="661380" y="0"/>
                    <a:pt x="900101" y="1"/>
                  </a:cubicBezTo>
                  <a:cubicBezTo>
                    <a:pt x="1138822" y="1"/>
                    <a:pt x="1367766" y="94833"/>
                    <a:pt x="1536568" y="263635"/>
                  </a:cubicBezTo>
                  <a:cubicBezTo>
                    <a:pt x="1705369" y="432437"/>
                    <a:pt x="1800201" y="661381"/>
                    <a:pt x="1800200" y="900102"/>
                  </a:cubicBezTo>
                  <a:cubicBezTo>
                    <a:pt x="1800200" y="1138823"/>
                    <a:pt x="1705368" y="1367767"/>
                    <a:pt x="1536567" y="1536569"/>
                  </a:cubicBezTo>
                  <a:cubicBezTo>
                    <a:pt x="1367765" y="1705371"/>
                    <a:pt x="1138821" y="1800202"/>
                    <a:pt x="900100" y="1800202"/>
                  </a:cubicBezTo>
                  <a:cubicBezTo>
                    <a:pt x="661379" y="1800202"/>
                    <a:pt x="432435" y="1705370"/>
                    <a:pt x="263633" y="1536568"/>
                  </a:cubicBezTo>
                  <a:cubicBezTo>
                    <a:pt x="94832" y="1367766"/>
                    <a:pt x="0" y="1138822"/>
                    <a:pt x="0" y="900101"/>
                  </a:cubicBezTo>
                  <a:lnTo>
                    <a:pt x="0" y="900100"/>
                  </a:lnTo>
                  <a:close/>
                </a:path>
              </a:pathLst>
            </a:custGeom>
            <a:solidFill>
              <a:schemeClr val="accent1">
                <a:lumMod val="25000"/>
                <a:lumOff val="75000"/>
                <a:alpha val="45000"/>
              </a:schemeClr>
            </a:solidFill>
            <a:ln w="25400" cap="flat" cmpd="sng" algn="ctr">
              <a:noFill/>
              <a:prstDash val="solid"/>
            </a:ln>
            <a:effectLst/>
          </p:spPr>
          <p:txBody>
            <a:bodyPr anchor="ctr"/>
            <a:lstStyle/>
            <a:p>
              <a:pPr algn="ctr" fontAlgn="base">
                <a:spcBef>
                  <a:spcPct val="0"/>
                </a:spcBef>
                <a:spcAft>
                  <a:spcPct val="0"/>
                </a:spcAft>
                <a:defRPr/>
              </a:pPr>
              <a:endParaRPr lang="zh-CN" altLang="en-US" kern="0">
                <a:solidFill>
                  <a:srgbClr val="FFFFFF"/>
                </a:solidFill>
                <a:latin typeface="Arial" panose="020B0604020202020204"/>
                <a:ea typeface="宋体" panose="02010600030101010101" pitchFamily="2" charset="-122"/>
              </a:endParaRPr>
            </a:p>
          </p:txBody>
        </p:sp>
        <p:sp>
          <p:nvSpPr>
            <p:cNvPr id="60" name="椭圆 80"/>
            <p:cNvSpPr/>
            <p:nvPr/>
          </p:nvSpPr>
          <p:spPr bwMode="auto">
            <a:xfrm>
              <a:off x="1850445" y="1929603"/>
              <a:ext cx="1163953" cy="1166311"/>
            </a:xfrm>
            <a:prstGeom prst="ellipse">
              <a:avLst/>
            </a:prstGeom>
            <a:solidFill>
              <a:schemeClr val="bg1"/>
            </a:solidFill>
            <a:ln w="25400" cap="flat" cmpd="sng" algn="ctr">
              <a:noFill/>
              <a:prstDash val="solid"/>
            </a:ln>
            <a:effectLst/>
          </p:spPr>
          <p:txBody>
            <a:bodyPr anchor="ct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eaLnBrk="1" fontAlgn="base" hangingPunct="1">
                <a:spcBef>
                  <a:spcPct val="0"/>
                </a:spcBef>
                <a:spcAft>
                  <a:spcPct val="0"/>
                </a:spcAft>
                <a:defRPr/>
              </a:pPr>
              <a:endParaRPr lang="zh-CN" altLang="en-US" kern="0">
                <a:solidFill>
                  <a:srgbClr val="FFFFFF"/>
                </a:solidFill>
              </a:endParaRPr>
            </a:p>
          </p:txBody>
        </p:sp>
        <p:sp>
          <p:nvSpPr>
            <p:cNvPr id="58" name="TextBox 57"/>
            <p:cNvSpPr txBox="1"/>
            <p:nvPr/>
          </p:nvSpPr>
          <p:spPr>
            <a:xfrm>
              <a:off x="1964986" y="2258843"/>
              <a:ext cx="934871" cy="507831"/>
            </a:xfrm>
            <a:prstGeom prst="rect">
              <a:avLst/>
            </a:prstGeom>
            <a:noFill/>
          </p:spPr>
          <p:txBody>
            <a:bodyPr wrap="none" rtlCol="0">
              <a:spAutoFit/>
            </a:bodyPr>
            <a:lstStyle/>
            <a:p>
              <a:pPr marL="0" lvl="1"/>
              <a:r>
                <a:rPr lang="zh-CN" altLang="en-US" sz="2700" spc="225" dirty="0">
                  <a:solidFill>
                    <a:schemeClr val="accent2"/>
                  </a:solidFill>
                  <a:latin typeface="微软雅黑" panose="020B0503020204020204" pitchFamily="34" charset="-122"/>
                  <a:ea typeface="微软雅黑" panose="020B0503020204020204" pitchFamily="34" charset="-122"/>
                </a:rPr>
                <a:t>目录</a:t>
              </a:r>
              <a:endParaRPr lang="zh-CN" altLang="en-US" sz="2700" spc="225" dirty="0">
                <a:solidFill>
                  <a:schemeClr val="accent2"/>
                </a:solidFill>
                <a:latin typeface="微软雅黑" panose="020B0503020204020204" pitchFamily="34" charset="-122"/>
                <a:ea typeface="微软雅黑" panose="020B0503020204020204" pitchFamily="34" charset="-122"/>
              </a:endParaRPr>
            </a:p>
          </p:txBody>
        </p:sp>
      </p:grpSp>
      <p:grpSp>
        <p:nvGrpSpPr>
          <p:cNvPr id="63" name="组合 62"/>
          <p:cNvGrpSpPr/>
          <p:nvPr/>
        </p:nvGrpSpPr>
        <p:grpSpPr>
          <a:xfrm>
            <a:off x="3635896" y="692810"/>
            <a:ext cx="3738767" cy="694410"/>
            <a:chOff x="4441088" y="565103"/>
            <a:chExt cx="4985024" cy="925881"/>
          </a:xfrm>
        </p:grpSpPr>
        <p:grpSp>
          <p:nvGrpSpPr>
            <p:cNvPr id="64" name="组合 63"/>
            <p:cNvGrpSpPr/>
            <p:nvPr/>
          </p:nvGrpSpPr>
          <p:grpSpPr>
            <a:xfrm>
              <a:off x="4441088" y="761746"/>
              <a:ext cx="727764" cy="729238"/>
              <a:chOff x="4339490" y="761746"/>
              <a:chExt cx="727764" cy="729238"/>
            </a:xfrm>
          </p:grpSpPr>
          <p:sp>
            <p:nvSpPr>
              <p:cNvPr id="69" name="任意多边形 82"/>
              <p:cNvSpPr/>
              <p:nvPr/>
            </p:nvSpPr>
            <p:spPr bwMode="auto">
              <a:xfrm rot="3738964">
                <a:off x="4338753" y="762483"/>
                <a:ext cx="729238" cy="727764"/>
              </a:xfrm>
              <a:custGeom>
                <a:avLst/>
                <a:gdLst>
                  <a:gd name="connsiteX0" fmla="*/ 0 w 1800200"/>
                  <a:gd name="connsiteY0" fmla="*/ 900100 h 1800200"/>
                  <a:gd name="connsiteX1" fmla="*/ 263634 w 1800200"/>
                  <a:gd name="connsiteY1" fmla="*/ 263633 h 1800200"/>
                  <a:gd name="connsiteX2" fmla="*/ 900101 w 1800200"/>
                  <a:gd name="connsiteY2" fmla="*/ 1 h 1800200"/>
                  <a:gd name="connsiteX3" fmla="*/ 1536568 w 1800200"/>
                  <a:gd name="connsiteY3" fmla="*/ 263635 h 1800200"/>
                  <a:gd name="connsiteX4" fmla="*/ 1800200 w 1800200"/>
                  <a:gd name="connsiteY4" fmla="*/ 900102 h 1800200"/>
                  <a:gd name="connsiteX5" fmla="*/ 1536567 w 1800200"/>
                  <a:gd name="connsiteY5" fmla="*/ 1536569 h 1800200"/>
                  <a:gd name="connsiteX6" fmla="*/ 900100 w 1800200"/>
                  <a:gd name="connsiteY6" fmla="*/ 1800202 h 1800200"/>
                  <a:gd name="connsiteX7" fmla="*/ 263633 w 1800200"/>
                  <a:gd name="connsiteY7" fmla="*/ 1536568 h 1800200"/>
                  <a:gd name="connsiteX8" fmla="*/ 0 w 1800200"/>
                  <a:gd name="connsiteY8" fmla="*/ 900101 h 1800200"/>
                  <a:gd name="connsiteX9" fmla="*/ 0 w 1800200"/>
                  <a:gd name="connsiteY9" fmla="*/ 900100 h 1800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00200" h="1800200">
                    <a:moveTo>
                      <a:pt x="0" y="900100"/>
                    </a:moveTo>
                    <a:cubicBezTo>
                      <a:pt x="0" y="661379"/>
                      <a:pt x="94832" y="432435"/>
                      <a:pt x="263634" y="263633"/>
                    </a:cubicBezTo>
                    <a:cubicBezTo>
                      <a:pt x="432436" y="94832"/>
                      <a:pt x="661380" y="0"/>
                      <a:pt x="900101" y="1"/>
                    </a:cubicBezTo>
                    <a:cubicBezTo>
                      <a:pt x="1138822" y="1"/>
                      <a:pt x="1367766" y="94833"/>
                      <a:pt x="1536568" y="263635"/>
                    </a:cubicBezTo>
                    <a:cubicBezTo>
                      <a:pt x="1705369" y="432437"/>
                      <a:pt x="1800201" y="661381"/>
                      <a:pt x="1800200" y="900102"/>
                    </a:cubicBezTo>
                    <a:cubicBezTo>
                      <a:pt x="1800200" y="1138823"/>
                      <a:pt x="1705368" y="1367767"/>
                      <a:pt x="1536567" y="1536569"/>
                    </a:cubicBezTo>
                    <a:cubicBezTo>
                      <a:pt x="1367765" y="1705371"/>
                      <a:pt x="1138821" y="1800202"/>
                      <a:pt x="900100" y="1800202"/>
                    </a:cubicBezTo>
                    <a:cubicBezTo>
                      <a:pt x="661379" y="1800202"/>
                      <a:pt x="432435" y="1705370"/>
                      <a:pt x="263633" y="1536568"/>
                    </a:cubicBezTo>
                    <a:cubicBezTo>
                      <a:pt x="94832" y="1367766"/>
                      <a:pt x="0" y="1138822"/>
                      <a:pt x="0" y="900101"/>
                    </a:cubicBezTo>
                    <a:lnTo>
                      <a:pt x="0" y="900100"/>
                    </a:lnTo>
                    <a:close/>
                  </a:path>
                </a:pathLst>
              </a:custGeom>
              <a:solidFill>
                <a:schemeClr val="bg1"/>
              </a:solidFill>
              <a:ln w="25400" cap="flat" cmpd="sng" algn="ctr">
                <a:noFill/>
                <a:prstDash val="solid"/>
              </a:ln>
              <a:effectLst/>
            </p:spPr>
            <p:txBody>
              <a:bodyPr anchor="ctr"/>
              <a:lstStyle/>
              <a:p>
                <a:pPr algn="ctr" fontAlgn="base">
                  <a:spcBef>
                    <a:spcPct val="0"/>
                  </a:spcBef>
                  <a:spcAft>
                    <a:spcPct val="0"/>
                  </a:spcAft>
                  <a:defRPr/>
                </a:pPr>
                <a:endParaRPr lang="zh-CN" altLang="en-US" kern="0">
                  <a:solidFill>
                    <a:srgbClr val="FFFFFF"/>
                  </a:solidFill>
                  <a:latin typeface="Arial" panose="020B0604020202020204"/>
                  <a:ea typeface="宋体" panose="02010600030101010101" pitchFamily="2" charset="-122"/>
                </a:endParaRPr>
              </a:p>
            </p:txBody>
          </p:sp>
          <p:sp>
            <p:nvSpPr>
              <p:cNvPr id="68" name="TextBox 67"/>
              <p:cNvSpPr txBox="1"/>
              <p:nvPr/>
            </p:nvSpPr>
            <p:spPr>
              <a:xfrm>
                <a:off x="4474113" y="801513"/>
                <a:ext cx="534763" cy="636071"/>
              </a:xfrm>
              <a:prstGeom prst="rect">
                <a:avLst/>
              </a:prstGeom>
              <a:noFill/>
            </p:spPr>
            <p:txBody>
              <a:bodyPr wrap="none" rtlCol="0">
                <a:spAutoFit/>
              </a:bodyPr>
              <a:lstStyle/>
              <a:p>
                <a:pPr marL="0" lvl="1"/>
                <a:r>
                  <a:rPr lang="en-US" altLang="zh-CN" sz="2400" spc="225" dirty="0">
                    <a:solidFill>
                      <a:schemeClr val="accent2"/>
                    </a:solidFill>
                    <a:latin typeface="微软雅黑" panose="020B0503020204020204" pitchFamily="34" charset="-122"/>
                    <a:ea typeface="微软雅黑" panose="020B0503020204020204" pitchFamily="34" charset="-122"/>
                  </a:rPr>
                  <a:t>1</a:t>
                </a:r>
                <a:endParaRPr lang="zh-CN" altLang="en-US" sz="2400" spc="225" dirty="0">
                  <a:solidFill>
                    <a:schemeClr val="accent2"/>
                  </a:solidFill>
                  <a:latin typeface="微软雅黑" panose="020B0503020204020204" pitchFamily="34" charset="-122"/>
                  <a:ea typeface="微软雅黑" panose="020B0503020204020204" pitchFamily="34" charset="-122"/>
                </a:endParaRPr>
              </a:p>
            </p:txBody>
          </p:sp>
        </p:grpSp>
        <p:sp>
          <p:nvSpPr>
            <p:cNvPr id="65" name="矩形 39"/>
            <p:cNvSpPr>
              <a:spLocks noChangeArrowheads="1"/>
            </p:cNvSpPr>
            <p:nvPr/>
          </p:nvSpPr>
          <p:spPr bwMode="auto">
            <a:xfrm>
              <a:off x="5338826" y="1047121"/>
              <a:ext cx="4087286" cy="4267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9pPr>
            </a:lstStyle>
            <a:p>
              <a:pPr>
                <a:lnSpc>
                  <a:spcPct val="150000"/>
                </a:lnSpc>
                <a:spcBef>
                  <a:spcPts val="750"/>
                </a:spcBef>
                <a:buFont typeface="Arial" panose="020B0604020202020204" pitchFamily="34" charset="0"/>
                <a:buChar char="•"/>
              </a:pPr>
              <a:endParaRPr lang="zh-CN" altLang="en-US" sz="1000" dirty="0">
                <a:solidFill>
                  <a:schemeClr val="accent1"/>
                </a:solidFill>
                <a:latin typeface="微软雅黑" panose="020B0503020204020204" pitchFamily="34" charset="-122"/>
                <a:ea typeface="微软雅黑" panose="020B0503020204020204" pitchFamily="34" charset="-122"/>
                <a:cs typeface="宋体" panose="02010600030101010101" pitchFamily="2" charset="-122"/>
              </a:endParaRPr>
            </a:p>
          </p:txBody>
        </p:sp>
        <p:sp>
          <p:nvSpPr>
            <p:cNvPr id="66" name="矩形 39"/>
            <p:cNvSpPr>
              <a:spLocks noChangeArrowheads="1"/>
            </p:cNvSpPr>
            <p:nvPr/>
          </p:nvSpPr>
          <p:spPr bwMode="auto">
            <a:xfrm>
              <a:off x="5338555" y="565103"/>
              <a:ext cx="3628814" cy="853441"/>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9pPr>
            </a:lstStyle>
            <a:p>
              <a:pPr>
                <a:lnSpc>
                  <a:spcPct val="150000"/>
                </a:lnSpc>
                <a:spcBef>
                  <a:spcPts val="750"/>
                </a:spcBef>
              </a:pPr>
              <a:r>
                <a:rPr lang="en-US" altLang="zh-CN" sz="1400" dirty="0" smtClean="0">
                  <a:solidFill>
                    <a:schemeClr val="bg1"/>
                  </a:solidFill>
                  <a:latin typeface="微软雅黑" panose="020B0503020204020204" pitchFamily="34" charset="-122"/>
                  <a:ea typeface="微软雅黑" panose="020B0503020204020204" pitchFamily="34" charset="-122"/>
                  <a:cs typeface="宋体" panose="02010600030101010101" pitchFamily="2" charset="-122"/>
                </a:rPr>
                <a:t>         </a:t>
              </a:r>
              <a:r>
                <a:rPr lang="zh-CN" altLang="en-US" sz="2400" dirty="0" smtClean="0">
                  <a:solidFill>
                    <a:schemeClr val="accent2"/>
                  </a:solidFill>
                  <a:latin typeface="华文中宋" panose="02010600040101010101" charset="-122"/>
                  <a:ea typeface="华文中宋" panose="02010600040101010101" charset="-122"/>
                  <a:cs typeface="宋体" panose="02010600030101010101" pitchFamily="2" charset="-122"/>
                </a:rPr>
                <a:t>古代文学</a:t>
              </a:r>
              <a:endParaRPr lang="zh-CN" altLang="en-US" sz="2400" dirty="0" smtClean="0">
                <a:solidFill>
                  <a:schemeClr val="accent2"/>
                </a:solidFill>
                <a:latin typeface="华文中宋" panose="02010600040101010101" charset="-122"/>
                <a:ea typeface="华文中宋" panose="02010600040101010101" charset="-122"/>
                <a:cs typeface="宋体" panose="02010600030101010101" pitchFamily="2" charset="-122"/>
              </a:endParaRPr>
            </a:p>
          </p:txBody>
        </p:sp>
      </p:grpSp>
      <p:grpSp>
        <p:nvGrpSpPr>
          <p:cNvPr id="17" name="组合 16"/>
          <p:cNvGrpSpPr/>
          <p:nvPr/>
        </p:nvGrpSpPr>
        <p:grpSpPr>
          <a:xfrm>
            <a:off x="4181475" y="1551305"/>
            <a:ext cx="3238500" cy="641350"/>
            <a:chOff x="6585" y="2443"/>
            <a:chExt cx="5100" cy="1010"/>
          </a:xfrm>
        </p:grpSpPr>
        <p:grpSp>
          <p:nvGrpSpPr>
            <p:cNvPr id="134" name="组合 133"/>
            <p:cNvGrpSpPr/>
            <p:nvPr/>
          </p:nvGrpSpPr>
          <p:grpSpPr>
            <a:xfrm>
              <a:off x="6585" y="2593"/>
              <a:ext cx="860" cy="861"/>
              <a:chOff x="4339490" y="761746"/>
              <a:chExt cx="727764" cy="729238"/>
            </a:xfrm>
          </p:grpSpPr>
          <p:sp>
            <p:nvSpPr>
              <p:cNvPr id="137" name="任意多边形 82"/>
              <p:cNvSpPr/>
              <p:nvPr/>
            </p:nvSpPr>
            <p:spPr bwMode="auto">
              <a:xfrm rot="3738964">
                <a:off x="4338753" y="762483"/>
                <a:ext cx="729238" cy="727764"/>
              </a:xfrm>
              <a:custGeom>
                <a:avLst/>
                <a:gdLst>
                  <a:gd name="connsiteX0" fmla="*/ 0 w 1800200"/>
                  <a:gd name="connsiteY0" fmla="*/ 900100 h 1800200"/>
                  <a:gd name="connsiteX1" fmla="*/ 263634 w 1800200"/>
                  <a:gd name="connsiteY1" fmla="*/ 263633 h 1800200"/>
                  <a:gd name="connsiteX2" fmla="*/ 900101 w 1800200"/>
                  <a:gd name="connsiteY2" fmla="*/ 1 h 1800200"/>
                  <a:gd name="connsiteX3" fmla="*/ 1536568 w 1800200"/>
                  <a:gd name="connsiteY3" fmla="*/ 263635 h 1800200"/>
                  <a:gd name="connsiteX4" fmla="*/ 1800200 w 1800200"/>
                  <a:gd name="connsiteY4" fmla="*/ 900102 h 1800200"/>
                  <a:gd name="connsiteX5" fmla="*/ 1536567 w 1800200"/>
                  <a:gd name="connsiteY5" fmla="*/ 1536569 h 1800200"/>
                  <a:gd name="connsiteX6" fmla="*/ 900100 w 1800200"/>
                  <a:gd name="connsiteY6" fmla="*/ 1800202 h 1800200"/>
                  <a:gd name="connsiteX7" fmla="*/ 263633 w 1800200"/>
                  <a:gd name="connsiteY7" fmla="*/ 1536568 h 1800200"/>
                  <a:gd name="connsiteX8" fmla="*/ 0 w 1800200"/>
                  <a:gd name="connsiteY8" fmla="*/ 900101 h 1800200"/>
                  <a:gd name="connsiteX9" fmla="*/ 0 w 1800200"/>
                  <a:gd name="connsiteY9" fmla="*/ 900100 h 1800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00200" h="1800200">
                    <a:moveTo>
                      <a:pt x="0" y="900100"/>
                    </a:moveTo>
                    <a:cubicBezTo>
                      <a:pt x="0" y="661379"/>
                      <a:pt x="94832" y="432435"/>
                      <a:pt x="263634" y="263633"/>
                    </a:cubicBezTo>
                    <a:cubicBezTo>
                      <a:pt x="432436" y="94832"/>
                      <a:pt x="661380" y="0"/>
                      <a:pt x="900101" y="1"/>
                    </a:cubicBezTo>
                    <a:cubicBezTo>
                      <a:pt x="1138822" y="1"/>
                      <a:pt x="1367766" y="94833"/>
                      <a:pt x="1536568" y="263635"/>
                    </a:cubicBezTo>
                    <a:cubicBezTo>
                      <a:pt x="1705369" y="432437"/>
                      <a:pt x="1800201" y="661381"/>
                      <a:pt x="1800200" y="900102"/>
                    </a:cubicBezTo>
                    <a:cubicBezTo>
                      <a:pt x="1800200" y="1138823"/>
                      <a:pt x="1705368" y="1367767"/>
                      <a:pt x="1536567" y="1536569"/>
                    </a:cubicBezTo>
                    <a:cubicBezTo>
                      <a:pt x="1367765" y="1705371"/>
                      <a:pt x="1138821" y="1800202"/>
                      <a:pt x="900100" y="1800202"/>
                    </a:cubicBezTo>
                    <a:cubicBezTo>
                      <a:pt x="661379" y="1800202"/>
                      <a:pt x="432435" y="1705370"/>
                      <a:pt x="263633" y="1536568"/>
                    </a:cubicBezTo>
                    <a:cubicBezTo>
                      <a:pt x="94832" y="1367766"/>
                      <a:pt x="0" y="1138822"/>
                      <a:pt x="0" y="900101"/>
                    </a:cubicBezTo>
                    <a:lnTo>
                      <a:pt x="0" y="900100"/>
                    </a:lnTo>
                    <a:close/>
                  </a:path>
                </a:pathLst>
              </a:custGeom>
              <a:solidFill>
                <a:schemeClr val="tx1"/>
              </a:solidFill>
              <a:ln w="25400" cap="flat" cmpd="sng" algn="ctr">
                <a:noFill/>
                <a:prstDash val="solid"/>
              </a:ln>
              <a:effectLst/>
            </p:spPr>
            <p:txBody>
              <a:bodyPr anchor="ctr"/>
              <a:lstStyle/>
              <a:p>
                <a:pPr algn="ctr" fontAlgn="base">
                  <a:spcBef>
                    <a:spcPct val="0"/>
                  </a:spcBef>
                  <a:spcAft>
                    <a:spcPct val="0"/>
                  </a:spcAft>
                  <a:defRPr/>
                </a:pPr>
                <a:endParaRPr lang="zh-CN" altLang="en-US" kern="0">
                  <a:solidFill>
                    <a:srgbClr val="FFFFFF"/>
                  </a:solidFill>
                  <a:latin typeface="Arial" panose="020B0604020202020204"/>
                  <a:ea typeface="宋体" panose="02010600030101010101" pitchFamily="2" charset="-122"/>
                </a:endParaRPr>
              </a:p>
            </p:txBody>
          </p:sp>
          <p:sp>
            <p:nvSpPr>
              <p:cNvPr id="138" name="TextBox 137"/>
              <p:cNvSpPr txBox="1"/>
              <p:nvPr/>
            </p:nvSpPr>
            <p:spPr>
              <a:xfrm>
                <a:off x="4474113" y="801513"/>
                <a:ext cx="534763" cy="636071"/>
              </a:xfrm>
              <a:prstGeom prst="rect">
                <a:avLst/>
              </a:prstGeom>
              <a:noFill/>
            </p:spPr>
            <p:txBody>
              <a:bodyPr wrap="none" rtlCol="0">
                <a:spAutoFit/>
              </a:bodyPr>
              <a:lstStyle/>
              <a:p>
                <a:pPr marL="0" lvl="1"/>
                <a:r>
                  <a:rPr lang="en-US" altLang="zh-CN" sz="2400" spc="225" dirty="0" smtClean="0">
                    <a:solidFill>
                      <a:schemeClr val="accent2"/>
                    </a:solidFill>
                    <a:latin typeface="微软雅黑" panose="020B0503020204020204" pitchFamily="34" charset="-122"/>
                    <a:ea typeface="微软雅黑" panose="020B0503020204020204" pitchFamily="34" charset="-122"/>
                  </a:rPr>
                  <a:t>2</a:t>
                </a:r>
                <a:endParaRPr lang="zh-CN" altLang="en-US" sz="2400" spc="225" dirty="0">
                  <a:solidFill>
                    <a:schemeClr val="accent2"/>
                  </a:solidFill>
                  <a:latin typeface="微软雅黑" panose="020B0503020204020204" pitchFamily="34" charset="-122"/>
                  <a:ea typeface="微软雅黑" panose="020B0503020204020204" pitchFamily="34" charset="-122"/>
                </a:endParaRPr>
              </a:p>
            </p:txBody>
          </p:sp>
        </p:grpSp>
        <p:sp>
          <p:nvSpPr>
            <p:cNvPr id="136" name="矩形 39"/>
            <p:cNvSpPr>
              <a:spLocks noChangeArrowheads="1"/>
            </p:cNvSpPr>
            <p:nvPr/>
          </p:nvSpPr>
          <p:spPr bwMode="auto">
            <a:xfrm>
              <a:off x="7645" y="2443"/>
              <a:ext cx="4040" cy="1008"/>
            </a:xfrm>
            <a:prstGeom prst="rect">
              <a:avLst/>
            </a:prstGeom>
            <a:solidFill>
              <a:srgbClr val="FF66CC"/>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9pPr>
            </a:lstStyle>
            <a:p>
              <a:pPr>
                <a:lnSpc>
                  <a:spcPct val="150000"/>
                </a:lnSpc>
                <a:spcBef>
                  <a:spcPts val="750"/>
                </a:spcBef>
              </a:pPr>
              <a:r>
                <a:rPr lang="en-US" altLang="zh-CN" sz="1400" dirty="0" smtClean="0">
                  <a:latin typeface="微软雅黑" panose="020B0503020204020204" pitchFamily="34" charset="-122"/>
                  <a:ea typeface="微软雅黑" panose="020B0503020204020204" pitchFamily="34" charset="-122"/>
                  <a:cs typeface="宋体" panose="02010600030101010101" pitchFamily="2" charset="-122"/>
                </a:rPr>
                <a:t>    </a:t>
              </a:r>
              <a:r>
                <a:rPr lang="zh-CN" altLang="en-US" sz="2400" dirty="0" smtClean="0">
                  <a:solidFill>
                    <a:schemeClr val="accent2"/>
                  </a:solidFill>
                  <a:latin typeface="华文中宋" panose="02010600040101010101" charset="-122"/>
                  <a:ea typeface="华文中宋" panose="02010600040101010101" charset="-122"/>
                  <a:cs typeface="宋体" panose="02010600030101010101" pitchFamily="2" charset="-122"/>
                </a:rPr>
                <a:t>18世纪文学</a:t>
              </a:r>
              <a:endParaRPr lang="zh-CN" altLang="en-US" sz="2400" dirty="0" smtClean="0">
                <a:solidFill>
                  <a:schemeClr val="accent2"/>
                </a:solidFill>
                <a:latin typeface="华文中宋" panose="02010600040101010101" charset="-122"/>
                <a:ea typeface="华文中宋" panose="02010600040101010101" charset="-122"/>
                <a:cs typeface="宋体" panose="02010600030101010101" pitchFamily="2" charset="-122"/>
              </a:endParaRPr>
            </a:p>
          </p:txBody>
        </p:sp>
      </p:grpSp>
      <p:grpSp>
        <p:nvGrpSpPr>
          <p:cNvPr id="19" name="组合 18"/>
          <p:cNvGrpSpPr/>
          <p:nvPr/>
        </p:nvGrpSpPr>
        <p:grpSpPr>
          <a:xfrm>
            <a:off x="3679190" y="3379470"/>
            <a:ext cx="3738880" cy="710565"/>
            <a:chOff x="5794" y="5322"/>
            <a:chExt cx="5888" cy="1119"/>
          </a:xfrm>
        </p:grpSpPr>
        <p:sp>
          <p:nvSpPr>
            <p:cNvPr id="16" name="矩形 39"/>
            <p:cNvSpPr>
              <a:spLocks noChangeArrowheads="1"/>
            </p:cNvSpPr>
            <p:nvPr/>
          </p:nvSpPr>
          <p:spPr bwMode="auto">
            <a:xfrm>
              <a:off x="7033" y="5433"/>
              <a:ext cx="4040" cy="1008"/>
            </a:xfrm>
            <a:prstGeom prst="rect">
              <a:avLst/>
            </a:prstGeom>
            <a:solidFill>
              <a:srgbClr val="00B05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9pPr>
            </a:lstStyle>
            <a:p>
              <a:pPr>
                <a:lnSpc>
                  <a:spcPct val="150000"/>
                </a:lnSpc>
                <a:spcBef>
                  <a:spcPts val="750"/>
                </a:spcBef>
              </a:pPr>
              <a:r>
                <a:rPr lang="en-US" altLang="zh-CN" sz="1400" dirty="0" smtClean="0">
                  <a:latin typeface="微软雅黑" panose="020B0503020204020204" pitchFamily="34" charset="-122"/>
                  <a:ea typeface="微软雅黑" panose="020B0503020204020204" pitchFamily="34" charset="-122"/>
                  <a:cs typeface="宋体" panose="02010600030101010101" pitchFamily="2" charset="-122"/>
                </a:rPr>
                <a:t>    </a:t>
              </a:r>
              <a:r>
                <a:rPr lang="zh-CN" altLang="en-US" sz="2400" dirty="0" smtClean="0">
                  <a:solidFill>
                    <a:schemeClr val="accent2"/>
                  </a:solidFill>
                  <a:latin typeface="华文中宋" panose="02010600040101010101" charset="-122"/>
                  <a:ea typeface="华文中宋" panose="02010600040101010101" charset="-122"/>
                  <a:cs typeface="宋体" panose="02010600030101010101" pitchFamily="2" charset="-122"/>
                </a:rPr>
                <a:t>20世纪文学</a:t>
              </a:r>
              <a:endParaRPr lang="zh-CN" altLang="en-US" sz="2400" dirty="0" smtClean="0">
                <a:solidFill>
                  <a:schemeClr val="accent2"/>
                </a:solidFill>
                <a:latin typeface="华文中宋" panose="02010600040101010101" charset="-122"/>
                <a:ea typeface="华文中宋" panose="02010600040101010101" charset="-122"/>
                <a:cs typeface="宋体" panose="02010600030101010101" pitchFamily="2" charset="-122"/>
              </a:endParaRPr>
            </a:p>
          </p:txBody>
        </p:sp>
        <p:grpSp>
          <p:nvGrpSpPr>
            <p:cNvPr id="145" name="组合 144"/>
            <p:cNvGrpSpPr/>
            <p:nvPr/>
          </p:nvGrpSpPr>
          <p:grpSpPr>
            <a:xfrm>
              <a:off x="5794" y="5322"/>
              <a:ext cx="5888" cy="970"/>
              <a:chOff x="4441088" y="670090"/>
              <a:chExt cx="4985024" cy="820894"/>
            </a:xfrm>
          </p:grpSpPr>
          <p:grpSp>
            <p:nvGrpSpPr>
              <p:cNvPr id="146" name="组合 145"/>
              <p:cNvGrpSpPr/>
              <p:nvPr/>
            </p:nvGrpSpPr>
            <p:grpSpPr>
              <a:xfrm>
                <a:off x="4441088" y="761746"/>
                <a:ext cx="727764" cy="729238"/>
                <a:chOff x="4339490" y="761746"/>
                <a:chExt cx="727764" cy="729238"/>
              </a:xfrm>
            </p:grpSpPr>
            <p:sp>
              <p:nvSpPr>
                <p:cNvPr id="149" name="任意多边形 82"/>
                <p:cNvSpPr/>
                <p:nvPr/>
              </p:nvSpPr>
              <p:spPr bwMode="auto">
                <a:xfrm rot="3738964">
                  <a:off x="4338753" y="762483"/>
                  <a:ext cx="729238" cy="727764"/>
                </a:xfrm>
                <a:custGeom>
                  <a:avLst/>
                  <a:gdLst>
                    <a:gd name="connsiteX0" fmla="*/ 0 w 1800200"/>
                    <a:gd name="connsiteY0" fmla="*/ 900100 h 1800200"/>
                    <a:gd name="connsiteX1" fmla="*/ 263634 w 1800200"/>
                    <a:gd name="connsiteY1" fmla="*/ 263633 h 1800200"/>
                    <a:gd name="connsiteX2" fmla="*/ 900101 w 1800200"/>
                    <a:gd name="connsiteY2" fmla="*/ 1 h 1800200"/>
                    <a:gd name="connsiteX3" fmla="*/ 1536568 w 1800200"/>
                    <a:gd name="connsiteY3" fmla="*/ 263635 h 1800200"/>
                    <a:gd name="connsiteX4" fmla="*/ 1800200 w 1800200"/>
                    <a:gd name="connsiteY4" fmla="*/ 900102 h 1800200"/>
                    <a:gd name="connsiteX5" fmla="*/ 1536567 w 1800200"/>
                    <a:gd name="connsiteY5" fmla="*/ 1536569 h 1800200"/>
                    <a:gd name="connsiteX6" fmla="*/ 900100 w 1800200"/>
                    <a:gd name="connsiteY6" fmla="*/ 1800202 h 1800200"/>
                    <a:gd name="connsiteX7" fmla="*/ 263633 w 1800200"/>
                    <a:gd name="connsiteY7" fmla="*/ 1536568 h 1800200"/>
                    <a:gd name="connsiteX8" fmla="*/ 0 w 1800200"/>
                    <a:gd name="connsiteY8" fmla="*/ 900101 h 1800200"/>
                    <a:gd name="connsiteX9" fmla="*/ 0 w 1800200"/>
                    <a:gd name="connsiteY9" fmla="*/ 900100 h 1800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00200" h="1800200">
                      <a:moveTo>
                        <a:pt x="0" y="900100"/>
                      </a:moveTo>
                      <a:cubicBezTo>
                        <a:pt x="0" y="661379"/>
                        <a:pt x="94832" y="432435"/>
                        <a:pt x="263634" y="263633"/>
                      </a:cubicBezTo>
                      <a:cubicBezTo>
                        <a:pt x="432436" y="94832"/>
                        <a:pt x="661380" y="0"/>
                        <a:pt x="900101" y="1"/>
                      </a:cubicBezTo>
                      <a:cubicBezTo>
                        <a:pt x="1138822" y="1"/>
                        <a:pt x="1367766" y="94833"/>
                        <a:pt x="1536568" y="263635"/>
                      </a:cubicBezTo>
                      <a:cubicBezTo>
                        <a:pt x="1705369" y="432437"/>
                        <a:pt x="1800201" y="661381"/>
                        <a:pt x="1800200" y="900102"/>
                      </a:cubicBezTo>
                      <a:cubicBezTo>
                        <a:pt x="1800200" y="1138823"/>
                        <a:pt x="1705368" y="1367767"/>
                        <a:pt x="1536567" y="1536569"/>
                      </a:cubicBezTo>
                      <a:cubicBezTo>
                        <a:pt x="1367765" y="1705371"/>
                        <a:pt x="1138821" y="1800202"/>
                        <a:pt x="900100" y="1800202"/>
                      </a:cubicBezTo>
                      <a:cubicBezTo>
                        <a:pt x="661379" y="1800202"/>
                        <a:pt x="432435" y="1705370"/>
                        <a:pt x="263633" y="1536568"/>
                      </a:cubicBezTo>
                      <a:cubicBezTo>
                        <a:pt x="94832" y="1367766"/>
                        <a:pt x="0" y="1138822"/>
                        <a:pt x="0" y="900101"/>
                      </a:cubicBezTo>
                      <a:lnTo>
                        <a:pt x="0" y="900100"/>
                      </a:lnTo>
                      <a:close/>
                    </a:path>
                  </a:pathLst>
                </a:custGeom>
                <a:solidFill>
                  <a:schemeClr val="tx2"/>
                </a:solidFill>
                <a:ln w="25400" cap="flat" cmpd="sng" algn="ctr">
                  <a:noFill/>
                  <a:prstDash val="solid"/>
                </a:ln>
                <a:effectLst/>
              </p:spPr>
              <p:txBody>
                <a:bodyPr anchor="ctr"/>
                <a:lstStyle/>
                <a:p>
                  <a:pPr algn="ctr" fontAlgn="base">
                    <a:spcBef>
                      <a:spcPct val="0"/>
                    </a:spcBef>
                    <a:spcAft>
                      <a:spcPct val="0"/>
                    </a:spcAft>
                    <a:defRPr/>
                  </a:pPr>
                  <a:endParaRPr lang="zh-CN" altLang="en-US" kern="0">
                    <a:solidFill>
                      <a:srgbClr val="FFFFFF"/>
                    </a:solidFill>
                    <a:latin typeface="Arial" panose="020B0604020202020204"/>
                    <a:ea typeface="宋体" panose="02010600030101010101" pitchFamily="2" charset="-122"/>
                  </a:endParaRPr>
                </a:p>
              </p:txBody>
            </p:sp>
            <p:sp>
              <p:nvSpPr>
                <p:cNvPr id="150" name="TextBox 149"/>
                <p:cNvSpPr txBox="1"/>
                <p:nvPr/>
              </p:nvSpPr>
              <p:spPr>
                <a:xfrm>
                  <a:off x="4474113" y="801513"/>
                  <a:ext cx="534763" cy="636071"/>
                </a:xfrm>
                <a:prstGeom prst="rect">
                  <a:avLst/>
                </a:prstGeom>
                <a:noFill/>
              </p:spPr>
              <p:txBody>
                <a:bodyPr wrap="none" rtlCol="0">
                  <a:spAutoFit/>
                </a:bodyPr>
                <a:lstStyle/>
                <a:p>
                  <a:pPr marL="0" lvl="1"/>
                  <a:r>
                    <a:rPr lang="en-US" altLang="zh-CN" sz="2400" spc="225" dirty="0" smtClean="0">
                      <a:solidFill>
                        <a:schemeClr val="accent2"/>
                      </a:solidFill>
                      <a:latin typeface="微软雅黑" panose="020B0503020204020204" pitchFamily="34" charset="-122"/>
                      <a:ea typeface="微软雅黑" panose="020B0503020204020204" pitchFamily="34" charset="-122"/>
                    </a:rPr>
                    <a:t>4</a:t>
                  </a:r>
                  <a:endParaRPr lang="zh-CN" altLang="en-US" sz="2400" spc="225" dirty="0">
                    <a:solidFill>
                      <a:schemeClr val="accent2"/>
                    </a:solidFill>
                    <a:latin typeface="微软雅黑" panose="020B0503020204020204" pitchFamily="34" charset="-122"/>
                    <a:ea typeface="微软雅黑" panose="020B0503020204020204" pitchFamily="34" charset="-122"/>
                  </a:endParaRPr>
                </a:p>
              </p:txBody>
            </p:sp>
          </p:grpSp>
          <p:sp>
            <p:nvSpPr>
              <p:cNvPr id="147" name="矩形 39"/>
              <p:cNvSpPr>
                <a:spLocks noChangeArrowheads="1"/>
              </p:cNvSpPr>
              <p:nvPr/>
            </p:nvSpPr>
            <p:spPr bwMode="auto">
              <a:xfrm>
                <a:off x="5338826" y="1047121"/>
                <a:ext cx="4087286" cy="4267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9pPr>
              </a:lstStyle>
              <a:p>
                <a:pPr indent="0">
                  <a:lnSpc>
                    <a:spcPct val="150000"/>
                  </a:lnSpc>
                  <a:spcBef>
                    <a:spcPts val="750"/>
                  </a:spcBef>
                  <a:buFont typeface="Arial" panose="020B0604020202020204" pitchFamily="34" charset="0"/>
                  <a:buNone/>
                </a:pPr>
                <a:endParaRPr lang="zh-CN" altLang="en-US" sz="1000" dirty="0">
                  <a:solidFill>
                    <a:schemeClr val="accent1"/>
                  </a:solidFill>
                  <a:latin typeface="微软雅黑" panose="020B0503020204020204" pitchFamily="34" charset="-122"/>
                  <a:ea typeface="微软雅黑" panose="020B0503020204020204" pitchFamily="34" charset="-122"/>
                  <a:cs typeface="宋体" panose="02010600030101010101" pitchFamily="2" charset="-122"/>
                </a:endParaRPr>
              </a:p>
            </p:txBody>
          </p:sp>
          <p:sp>
            <p:nvSpPr>
              <p:cNvPr id="148" name="矩形 39"/>
              <p:cNvSpPr>
                <a:spLocks noChangeArrowheads="1"/>
              </p:cNvSpPr>
              <p:nvPr/>
            </p:nvSpPr>
            <p:spPr bwMode="auto">
              <a:xfrm>
                <a:off x="5201642" y="670090"/>
                <a:ext cx="3762378" cy="5486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9pPr>
              </a:lstStyle>
              <a:p>
                <a:pPr>
                  <a:lnSpc>
                    <a:spcPct val="150000"/>
                  </a:lnSpc>
                  <a:spcBef>
                    <a:spcPts val="750"/>
                  </a:spcBef>
                </a:pPr>
                <a:endParaRPr lang="zh-CN" altLang="en-US" sz="1400" dirty="0">
                  <a:solidFill>
                    <a:schemeClr val="tx2"/>
                  </a:solidFill>
                  <a:latin typeface="微软雅黑" panose="020B0503020204020204" pitchFamily="34" charset="-122"/>
                  <a:ea typeface="微软雅黑" panose="020B0503020204020204" pitchFamily="34" charset="-122"/>
                  <a:cs typeface="宋体" panose="02010600030101010101" pitchFamily="2" charset="-122"/>
                </a:endParaRPr>
              </a:p>
            </p:txBody>
          </p:sp>
        </p:grpSp>
      </p:grpSp>
      <p:grpSp>
        <p:nvGrpSpPr>
          <p:cNvPr id="18" name="组合 17"/>
          <p:cNvGrpSpPr/>
          <p:nvPr/>
        </p:nvGrpSpPr>
        <p:grpSpPr>
          <a:xfrm>
            <a:off x="4253230" y="2579370"/>
            <a:ext cx="3738880" cy="640080"/>
            <a:chOff x="6697" y="4085"/>
            <a:chExt cx="5888" cy="1008"/>
          </a:xfrm>
        </p:grpSpPr>
        <p:sp>
          <p:nvSpPr>
            <p:cNvPr id="3" name="矩形 39"/>
            <p:cNvSpPr>
              <a:spLocks noChangeArrowheads="1"/>
            </p:cNvSpPr>
            <p:nvPr/>
          </p:nvSpPr>
          <p:spPr bwMode="auto">
            <a:xfrm>
              <a:off x="7753" y="4085"/>
              <a:ext cx="4040" cy="1008"/>
            </a:xfrm>
            <a:prstGeom prst="rect">
              <a:avLst/>
            </a:prstGeom>
            <a:solidFill>
              <a:srgbClr val="FF33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9pPr>
            </a:lstStyle>
            <a:p>
              <a:pPr>
                <a:lnSpc>
                  <a:spcPct val="150000"/>
                </a:lnSpc>
                <a:spcBef>
                  <a:spcPts val="750"/>
                </a:spcBef>
              </a:pPr>
              <a:r>
                <a:rPr lang="en-US" altLang="zh-CN" sz="1400" dirty="0" smtClean="0">
                  <a:latin typeface="微软雅黑" panose="020B0503020204020204" pitchFamily="34" charset="-122"/>
                  <a:ea typeface="微软雅黑" panose="020B0503020204020204" pitchFamily="34" charset="-122"/>
                  <a:cs typeface="宋体" panose="02010600030101010101" pitchFamily="2" charset="-122"/>
                </a:rPr>
                <a:t>    </a:t>
              </a:r>
              <a:r>
                <a:rPr lang="zh-CN" altLang="en-US" sz="2400" dirty="0" smtClean="0">
                  <a:solidFill>
                    <a:schemeClr val="accent2"/>
                  </a:solidFill>
                  <a:latin typeface="华文中宋" panose="02010600040101010101" charset="-122"/>
                  <a:ea typeface="华文中宋" panose="02010600040101010101" charset="-122"/>
                  <a:cs typeface="宋体" panose="02010600030101010101" pitchFamily="2" charset="-122"/>
                </a:rPr>
                <a:t>1</a:t>
              </a:r>
              <a:r>
                <a:rPr lang="en-US" altLang="zh-CN" sz="2400" dirty="0" smtClean="0">
                  <a:solidFill>
                    <a:schemeClr val="accent2"/>
                  </a:solidFill>
                  <a:latin typeface="华文中宋" panose="02010600040101010101" charset="-122"/>
                  <a:ea typeface="华文中宋" panose="02010600040101010101" charset="-122"/>
                  <a:cs typeface="宋体" panose="02010600030101010101" pitchFamily="2" charset="-122"/>
                </a:rPr>
                <a:t>9</a:t>
              </a:r>
              <a:r>
                <a:rPr lang="zh-CN" altLang="en-US" sz="2400" dirty="0" smtClean="0">
                  <a:solidFill>
                    <a:schemeClr val="accent2"/>
                  </a:solidFill>
                  <a:latin typeface="华文中宋" panose="02010600040101010101" charset="-122"/>
                  <a:ea typeface="华文中宋" panose="02010600040101010101" charset="-122"/>
                  <a:cs typeface="宋体" panose="02010600030101010101" pitchFamily="2" charset="-122"/>
                </a:rPr>
                <a:t>世纪文学</a:t>
              </a:r>
              <a:endParaRPr lang="zh-CN" altLang="en-US" sz="2400" dirty="0" smtClean="0">
                <a:solidFill>
                  <a:schemeClr val="accent2"/>
                </a:solidFill>
                <a:latin typeface="华文中宋" panose="02010600040101010101" charset="-122"/>
                <a:ea typeface="华文中宋" panose="02010600040101010101" charset="-122"/>
                <a:cs typeface="宋体" panose="02010600030101010101" pitchFamily="2" charset="-122"/>
              </a:endParaRPr>
            </a:p>
          </p:txBody>
        </p:sp>
        <p:grpSp>
          <p:nvGrpSpPr>
            <p:cNvPr id="4" name="组合 3"/>
            <p:cNvGrpSpPr/>
            <p:nvPr/>
          </p:nvGrpSpPr>
          <p:grpSpPr>
            <a:xfrm>
              <a:off x="6697" y="4086"/>
              <a:ext cx="5888" cy="970"/>
              <a:chOff x="4441088" y="670090"/>
              <a:chExt cx="4985024" cy="820894"/>
            </a:xfrm>
          </p:grpSpPr>
          <p:grpSp>
            <p:nvGrpSpPr>
              <p:cNvPr id="5" name="组合 4"/>
              <p:cNvGrpSpPr/>
              <p:nvPr/>
            </p:nvGrpSpPr>
            <p:grpSpPr>
              <a:xfrm>
                <a:off x="4441088" y="761746"/>
                <a:ext cx="727764" cy="729238"/>
                <a:chOff x="4339490" y="761746"/>
                <a:chExt cx="727764" cy="729238"/>
              </a:xfrm>
            </p:grpSpPr>
            <p:sp>
              <p:nvSpPr>
                <p:cNvPr id="6" name="任意多边形 82"/>
                <p:cNvSpPr/>
                <p:nvPr/>
              </p:nvSpPr>
              <p:spPr bwMode="auto">
                <a:xfrm rot="3738964">
                  <a:off x="4338753" y="762483"/>
                  <a:ext cx="729238" cy="727764"/>
                </a:xfrm>
                <a:custGeom>
                  <a:avLst/>
                  <a:gdLst>
                    <a:gd name="connsiteX0" fmla="*/ 0 w 1800200"/>
                    <a:gd name="connsiteY0" fmla="*/ 900100 h 1800200"/>
                    <a:gd name="connsiteX1" fmla="*/ 263634 w 1800200"/>
                    <a:gd name="connsiteY1" fmla="*/ 263633 h 1800200"/>
                    <a:gd name="connsiteX2" fmla="*/ 900101 w 1800200"/>
                    <a:gd name="connsiteY2" fmla="*/ 1 h 1800200"/>
                    <a:gd name="connsiteX3" fmla="*/ 1536568 w 1800200"/>
                    <a:gd name="connsiteY3" fmla="*/ 263635 h 1800200"/>
                    <a:gd name="connsiteX4" fmla="*/ 1800200 w 1800200"/>
                    <a:gd name="connsiteY4" fmla="*/ 900102 h 1800200"/>
                    <a:gd name="connsiteX5" fmla="*/ 1536567 w 1800200"/>
                    <a:gd name="connsiteY5" fmla="*/ 1536569 h 1800200"/>
                    <a:gd name="connsiteX6" fmla="*/ 900100 w 1800200"/>
                    <a:gd name="connsiteY6" fmla="*/ 1800202 h 1800200"/>
                    <a:gd name="connsiteX7" fmla="*/ 263633 w 1800200"/>
                    <a:gd name="connsiteY7" fmla="*/ 1536568 h 1800200"/>
                    <a:gd name="connsiteX8" fmla="*/ 0 w 1800200"/>
                    <a:gd name="connsiteY8" fmla="*/ 900101 h 1800200"/>
                    <a:gd name="connsiteX9" fmla="*/ 0 w 1800200"/>
                    <a:gd name="connsiteY9" fmla="*/ 900100 h 1800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00200" h="1800200">
                      <a:moveTo>
                        <a:pt x="0" y="900100"/>
                      </a:moveTo>
                      <a:cubicBezTo>
                        <a:pt x="0" y="661379"/>
                        <a:pt x="94832" y="432435"/>
                        <a:pt x="263634" y="263633"/>
                      </a:cubicBezTo>
                      <a:cubicBezTo>
                        <a:pt x="432436" y="94832"/>
                        <a:pt x="661380" y="0"/>
                        <a:pt x="900101" y="1"/>
                      </a:cubicBezTo>
                      <a:cubicBezTo>
                        <a:pt x="1138822" y="1"/>
                        <a:pt x="1367766" y="94833"/>
                        <a:pt x="1536568" y="263635"/>
                      </a:cubicBezTo>
                      <a:cubicBezTo>
                        <a:pt x="1705369" y="432437"/>
                        <a:pt x="1800201" y="661381"/>
                        <a:pt x="1800200" y="900102"/>
                      </a:cubicBezTo>
                      <a:cubicBezTo>
                        <a:pt x="1800200" y="1138823"/>
                        <a:pt x="1705368" y="1367767"/>
                        <a:pt x="1536567" y="1536569"/>
                      </a:cubicBezTo>
                      <a:cubicBezTo>
                        <a:pt x="1367765" y="1705371"/>
                        <a:pt x="1138821" y="1800202"/>
                        <a:pt x="900100" y="1800202"/>
                      </a:cubicBezTo>
                      <a:cubicBezTo>
                        <a:pt x="661379" y="1800202"/>
                        <a:pt x="432435" y="1705370"/>
                        <a:pt x="263633" y="1536568"/>
                      </a:cubicBezTo>
                      <a:cubicBezTo>
                        <a:pt x="94832" y="1367766"/>
                        <a:pt x="0" y="1138822"/>
                        <a:pt x="0" y="900101"/>
                      </a:cubicBezTo>
                      <a:lnTo>
                        <a:pt x="0" y="900100"/>
                      </a:lnTo>
                      <a:close/>
                    </a:path>
                  </a:pathLst>
                </a:custGeom>
                <a:solidFill>
                  <a:schemeClr val="bg2"/>
                </a:solidFill>
                <a:ln w="25400" cap="flat" cmpd="sng" algn="ctr">
                  <a:noFill/>
                  <a:prstDash val="solid"/>
                </a:ln>
                <a:effectLst/>
              </p:spPr>
              <p:txBody>
                <a:bodyPr anchor="ctr"/>
                <a:lstStyle/>
                <a:p>
                  <a:pPr algn="ctr" fontAlgn="base">
                    <a:spcBef>
                      <a:spcPct val="0"/>
                    </a:spcBef>
                    <a:spcAft>
                      <a:spcPct val="0"/>
                    </a:spcAft>
                    <a:defRPr/>
                  </a:pPr>
                  <a:endParaRPr lang="zh-CN" altLang="en-US" kern="0">
                    <a:solidFill>
                      <a:srgbClr val="FFFFFF"/>
                    </a:solidFill>
                    <a:latin typeface="Arial" panose="020B0604020202020204"/>
                    <a:ea typeface="宋体" panose="02010600030101010101" pitchFamily="2" charset="-122"/>
                  </a:endParaRPr>
                </a:p>
              </p:txBody>
            </p:sp>
            <p:sp>
              <p:nvSpPr>
                <p:cNvPr id="7" name="TextBox 143"/>
                <p:cNvSpPr txBox="1"/>
                <p:nvPr/>
              </p:nvSpPr>
              <p:spPr>
                <a:xfrm>
                  <a:off x="4474113" y="801513"/>
                  <a:ext cx="534763" cy="636071"/>
                </a:xfrm>
                <a:prstGeom prst="rect">
                  <a:avLst/>
                </a:prstGeom>
                <a:noFill/>
              </p:spPr>
              <p:txBody>
                <a:bodyPr wrap="none" rtlCol="0">
                  <a:spAutoFit/>
                </a:bodyPr>
                <a:lstStyle/>
                <a:p>
                  <a:pPr marL="0" lvl="1"/>
                  <a:r>
                    <a:rPr lang="en-US" altLang="zh-CN" sz="2400" spc="225" dirty="0" smtClean="0">
                      <a:solidFill>
                        <a:schemeClr val="accent2"/>
                      </a:solidFill>
                      <a:latin typeface="微软雅黑" panose="020B0503020204020204" pitchFamily="34" charset="-122"/>
                      <a:ea typeface="微软雅黑" panose="020B0503020204020204" pitchFamily="34" charset="-122"/>
                    </a:rPr>
                    <a:t>3</a:t>
                  </a:r>
                  <a:endParaRPr lang="zh-CN" altLang="en-US" sz="2400" spc="225" dirty="0">
                    <a:solidFill>
                      <a:schemeClr val="accent2"/>
                    </a:solidFill>
                    <a:latin typeface="微软雅黑" panose="020B0503020204020204" pitchFamily="34" charset="-122"/>
                    <a:ea typeface="微软雅黑" panose="020B0503020204020204" pitchFamily="34" charset="-122"/>
                  </a:endParaRPr>
                </a:p>
              </p:txBody>
            </p:sp>
          </p:grpSp>
          <p:sp>
            <p:nvSpPr>
              <p:cNvPr id="8" name="矩形 39"/>
              <p:cNvSpPr>
                <a:spLocks noChangeArrowheads="1"/>
              </p:cNvSpPr>
              <p:nvPr/>
            </p:nvSpPr>
            <p:spPr bwMode="auto">
              <a:xfrm>
                <a:off x="5338826" y="1047121"/>
                <a:ext cx="4087286" cy="4267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9pPr>
              </a:lstStyle>
              <a:p>
                <a:pPr indent="0">
                  <a:lnSpc>
                    <a:spcPct val="150000"/>
                  </a:lnSpc>
                  <a:spcBef>
                    <a:spcPts val="750"/>
                  </a:spcBef>
                  <a:buFont typeface="Arial" panose="020B0604020202020204" pitchFamily="34" charset="0"/>
                  <a:buNone/>
                </a:pPr>
                <a:endParaRPr lang="zh-CN" altLang="en-US" sz="1000" dirty="0">
                  <a:solidFill>
                    <a:schemeClr val="accent1"/>
                  </a:solidFill>
                  <a:latin typeface="微软雅黑" panose="020B0503020204020204" pitchFamily="34" charset="-122"/>
                  <a:ea typeface="微软雅黑" panose="020B0503020204020204" pitchFamily="34" charset="-122"/>
                  <a:cs typeface="宋体" panose="02010600030101010101" pitchFamily="2" charset="-122"/>
                </a:endParaRPr>
              </a:p>
            </p:txBody>
          </p:sp>
          <p:sp>
            <p:nvSpPr>
              <p:cNvPr id="9" name="矩形 39"/>
              <p:cNvSpPr>
                <a:spLocks noChangeArrowheads="1"/>
              </p:cNvSpPr>
              <p:nvPr/>
            </p:nvSpPr>
            <p:spPr bwMode="auto">
              <a:xfrm>
                <a:off x="5201642" y="670090"/>
                <a:ext cx="3762378" cy="5486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9pPr>
              </a:lstStyle>
              <a:p>
                <a:pPr>
                  <a:lnSpc>
                    <a:spcPct val="150000"/>
                  </a:lnSpc>
                  <a:spcBef>
                    <a:spcPts val="750"/>
                  </a:spcBef>
                </a:pPr>
                <a:endParaRPr lang="zh-CN" altLang="en-US" sz="1400" dirty="0">
                  <a:solidFill>
                    <a:schemeClr val="bg2"/>
                  </a:solidFill>
                  <a:latin typeface="微软雅黑" panose="020B0503020204020204" pitchFamily="34" charset="-122"/>
                  <a:ea typeface="微软雅黑" panose="020B0503020204020204" pitchFamily="34" charset="-122"/>
                  <a:cs typeface="宋体" panose="02010600030101010101" pitchFamily="2" charset="-122"/>
                </a:endParaRPr>
              </a:p>
            </p:txBody>
          </p:sp>
        </p:grpSp>
      </p:gr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42" fill="hold" nodeType="afterEffect">
                                  <p:stCondLst>
                                    <p:cond delay="0"/>
                                  </p:stCondLst>
                                  <p:childTnLst>
                                    <p:set>
                                      <p:cBhvr>
                                        <p:cTn id="6" dur="1" fill="hold">
                                          <p:stCondLst>
                                            <p:cond delay="0"/>
                                          </p:stCondLst>
                                        </p:cTn>
                                        <p:tgtEl>
                                          <p:spTgt spid="52"/>
                                        </p:tgtEl>
                                        <p:attrNameLst>
                                          <p:attrName>style.visibility</p:attrName>
                                        </p:attrNameLst>
                                      </p:cBhvr>
                                      <p:to>
                                        <p:strVal val="visible"/>
                                      </p:to>
                                    </p:set>
                                    <p:animEffect transition="in" filter="barn(outHorizontal)">
                                      <p:cBhvr>
                                        <p:cTn id="7" dur="500"/>
                                        <p:tgtEl>
                                          <p:spTgt spid="52"/>
                                        </p:tgtEl>
                                      </p:cBhvr>
                                    </p:animEffect>
                                  </p:childTnLst>
                                </p:cTn>
                              </p:par>
                            </p:childTnLst>
                          </p:cTn>
                        </p:par>
                        <p:par>
                          <p:cTn id="8" fill="hold">
                            <p:stCondLst>
                              <p:cond delay="500"/>
                            </p:stCondLst>
                            <p:childTnLst>
                              <p:par>
                                <p:cTn id="9" presetID="53" presetClass="entr" presetSubtype="16" fill="hold" nodeType="after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p:cTn id="11" dur="500" fill="hold"/>
                                        <p:tgtEl>
                                          <p:spTgt spid="2"/>
                                        </p:tgtEl>
                                        <p:attrNameLst>
                                          <p:attrName>ppt_w</p:attrName>
                                        </p:attrNameLst>
                                      </p:cBhvr>
                                      <p:tavLst>
                                        <p:tav tm="0">
                                          <p:val>
                                            <p:fltVal val="0"/>
                                          </p:val>
                                        </p:tav>
                                        <p:tav tm="100000">
                                          <p:val>
                                            <p:strVal val="#ppt_w"/>
                                          </p:val>
                                        </p:tav>
                                      </p:tavLst>
                                    </p:anim>
                                    <p:anim calcmode="lin" valueType="num">
                                      <p:cBhvr>
                                        <p:cTn id="12" dur="500" fill="hold"/>
                                        <p:tgtEl>
                                          <p:spTgt spid="2"/>
                                        </p:tgtEl>
                                        <p:attrNameLst>
                                          <p:attrName>ppt_h</p:attrName>
                                        </p:attrNameLst>
                                      </p:cBhvr>
                                      <p:tavLst>
                                        <p:tav tm="0">
                                          <p:val>
                                            <p:fltVal val="0"/>
                                          </p:val>
                                        </p:tav>
                                        <p:tav tm="100000">
                                          <p:val>
                                            <p:strVal val="#ppt_h"/>
                                          </p:val>
                                        </p:tav>
                                      </p:tavLst>
                                    </p:anim>
                                    <p:animEffect transition="in" filter="fade">
                                      <p:cBhvr>
                                        <p:cTn id="13" dur="500"/>
                                        <p:tgtEl>
                                          <p:spTgt spid="2"/>
                                        </p:tgtEl>
                                      </p:cBhvr>
                                    </p:animEffect>
                                  </p:childTnLst>
                                </p:cTn>
                              </p:par>
                            </p:childTnLst>
                          </p:cTn>
                        </p:par>
                        <p:par>
                          <p:cTn id="14" fill="hold">
                            <p:stCondLst>
                              <p:cond delay="1000"/>
                            </p:stCondLst>
                            <p:childTnLst>
                              <p:par>
                                <p:cTn id="15" presetID="2" presetClass="entr" presetSubtype="2" fill="hold" nodeType="afterEffect">
                                  <p:stCondLst>
                                    <p:cond delay="0"/>
                                  </p:stCondLst>
                                  <p:childTnLst>
                                    <p:set>
                                      <p:cBhvr>
                                        <p:cTn id="16" dur="1" fill="hold">
                                          <p:stCondLst>
                                            <p:cond delay="0"/>
                                          </p:stCondLst>
                                        </p:cTn>
                                        <p:tgtEl>
                                          <p:spTgt spid="63"/>
                                        </p:tgtEl>
                                        <p:attrNameLst>
                                          <p:attrName>style.visibility</p:attrName>
                                        </p:attrNameLst>
                                      </p:cBhvr>
                                      <p:to>
                                        <p:strVal val="visible"/>
                                      </p:to>
                                    </p:set>
                                    <p:anim calcmode="lin" valueType="num">
                                      <p:cBhvr additive="base">
                                        <p:cTn id="17" dur="1000" fill="hold"/>
                                        <p:tgtEl>
                                          <p:spTgt spid="63"/>
                                        </p:tgtEl>
                                        <p:attrNameLst>
                                          <p:attrName>ppt_x</p:attrName>
                                        </p:attrNameLst>
                                      </p:cBhvr>
                                      <p:tavLst>
                                        <p:tav tm="0">
                                          <p:val>
                                            <p:strVal val="1+#ppt_w/2"/>
                                          </p:val>
                                        </p:tav>
                                        <p:tav tm="100000">
                                          <p:val>
                                            <p:strVal val="#ppt_x"/>
                                          </p:val>
                                        </p:tav>
                                      </p:tavLst>
                                    </p:anim>
                                    <p:anim calcmode="lin" valueType="num">
                                      <p:cBhvr additive="base">
                                        <p:cTn id="18" dur="1000" fill="hold"/>
                                        <p:tgtEl>
                                          <p:spTgt spid="63"/>
                                        </p:tgtEl>
                                        <p:attrNameLst>
                                          <p:attrName>ppt_y</p:attrName>
                                        </p:attrNameLst>
                                      </p:cBhvr>
                                      <p:tavLst>
                                        <p:tav tm="0">
                                          <p:val>
                                            <p:strVal val="#ppt_y"/>
                                          </p:val>
                                        </p:tav>
                                        <p:tav tm="100000">
                                          <p:val>
                                            <p:strVal val="#ppt_y"/>
                                          </p:val>
                                        </p:tav>
                                      </p:tavLst>
                                    </p:anim>
                                  </p:childTnLst>
                                </p:cTn>
                              </p:par>
                            </p:childTnLst>
                          </p:cTn>
                        </p:par>
                        <p:par>
                          <p:cTn id="19" fill="hold">
                            <p:stCondLst>
                              <p:cond delay="2000"/>
                            </p:stCondLst>
                            <p:childTnLst>
                              <p:par>
                                <p:cTn id="20" presetID="2" presetClass="entr" presetSubtype="2" fill="hold" nodeType="afterEffect">
                                  <p:stCondLst>
                                    <p:cond delay="0"/>
                                  </p:stCondLst>
                                  <p:childTnLst>
                                    <p:set>
                                      <p:cBhvr>
                                        <p:cTn id="21" dur="1" fill="hold">
                                          <p:stCondLst>
                                            <p:cond delay="0"/>
                                          </p:stCondLst>
                                        </p:cTn>
                                        <p:tgtEl>
                                          <p:spTgt spid="17"/>
                                        </p:tgtEl>
                                        <p:attrNameLst>
                                          <p:attrName>style.visibility</p:attrName>
                                        </p:attrNameLst>
                                      </p:cBhvr>
                                      <p:to>
                                        <p:strVal val="visible"/>
                                      </p:to>
                                    </p:set>
                                    <p:anim calcmode="lin" valueType="num">
                                      <p:cBhvr additive="base">
                                        <p:cTn id="22" dur="1000" fill="hold"/>
                                        <p:tgtEl>
                                          <p:spTgt spid="17"/>
                                        </p:tgtEl>
                                        <p:attrNameLst>
                                          <p:attrName>ppt_x</p:attrName>
                                        </p:attrNameLst>
                                      </p:cBhvr>
                                      <p:tavLst>
                                        <p:tav tm="0">
                                          <p:val>
                                            <p:strVal val="1+#ppt_w/2"/>
                                          </p:val>
                                        </p:tav>
                                        <p:tav tm="100000">
                                          <p:val>
                                            <p:strVal val="#ppt_x"/>
                                          </p:val>
                                        </p:tav>
                                      </p:tavLst>
                                    </p:anim>
                                    <p:anim calcmode="lin" valueType="num">
                                      <p:cBhvr additive="base">
                                        <p:cTn id="23" dur="1000" fill="hold"/>
                                        <p:tgtEl>
                                          <p:spTgt spid="17"/>
                                        </p:tgtEl>
                                        <p:attrNameLst>
                                          <p:attrName>ppt_y</p:attrName>
                                        </p:attrNameLst>
                                      </p:cBhvr>
                                      <p:tavLst>
                                        <p:tav tm="0">
                                          <p:val>
                                            <p:strVal val="#ppt_y"/>
                                          </p:val>
                                        </p:tav>
                                        <p:tav tm="100000">
                                          <p:val>
                                            <p:strVal val="#ppt_y"/>
                                          </p:val>
                                        </p:tav>
                                      </p:tavLst>
                                    </p:anim>
                                  </p:childTnLst>
                                </p:cTn>
                              </p:par>
                            </p:childTnLst>
                          </p:cTn>
                        </p:par>
                        <p:par>
                          <p:cTn id="24" fill="hold">
                            <p:stCondLst>
                              <p:cond delay="3000"/>
                            </p:stCondLst>
                            <p:childTnLst>
                              <p:par>
                                <p:cTn id="25" presetID="2" presetClass="entr" presetSubtype="2" fill="hold" nodeType="afterEffect">
                                  <p:stCondLst>
                                    <p:cond delay="0"/>
                                  </p:stCondLst>
                                  <p:childTnLst>
                                    <p:set>
                                      <p:cBhvr>
                                        <p:cTn id="26" dur="1" fill="hold">
                                          <p:stCondLst>
                                            <p:cond delay="0"/>
                                          </p:stCondLst>
                                        </p:cTn>
                                        <p:tgtEl>
                                          <p:spTgt spid="18"/>
                                        </p:tgtEl>
                                        <p:attrNameLst>
                                          <p:attrName>style.visibility</p:attrName>
                                        </p:attrNameLst>
                                      </p:cBhvr>
                                      <p:to>
                                        <p:strVal val="visible"/>
                                      </p:to>
                                    </p:set>
                                    <p:anim calcmode="lin" valueType="num">
                                      <p:cBhvr additive="base">
                                        <p:cTn id="27" dur="1000" fill="hold"/>
                                        <p:tgtEl>
                                          <p:spTgt spid="18"/>
                                        </p:tgtEl>
                                        <p:attrNameLst>
                                          <p:attrName>ppt_x</p:attrName>
                                        </p:attrNameLst>
                                      </p:cBhvr>
                                      <p:tavLst>
                                        <p:tav tm="0">
                                          <p:val>
                                            <p:strVal val="1+#ppt_w/2"/>
                                          </p:val>
                                        </p:tav>
                                        <p:tav tm="100000">
                                          <p:val>
                                            <p:strVal val="#ppt_x"/>
                                          </p:val>
                                        </p:tav>
                                      </p:tavLst>
                                    </p:anim>
                                    <p:anim calcmode="lin" valueType="num">
                                      <p:cBhvr additive="base">
                                        <p:cTn id="28" dur="1000" fill="hold"/>
                                        <p:tgtEl>
                                          <p:spTgt spid="18"/>
                                        </p:tgtEl>
                                        <p:attrNameLst>
                                          <p:attrName>ppt_y</p:attrName>
                                        </p:attrNameLst>
                                      </p:cBhvr>
                                      <p:tavLst>
                                        <p:tav tm="0">
                                          <p:val>
                                            <p:strVal val="#ppt_y"/>
                                          </p:val>
                                        </p:tav>
                                        <p:tav tm="100000">
                                          <p:val>
                                            <p:strVal val="#ppt_y"/>
                                          </p:val>
                                        </p:tav>
                                      </p:tavLst>
                                    </p:anim>
                                  </p:childTnLst>
                                </p:cTn>
                              </p:par>
                            </p:childTnLst>
                          </p:cTn>
                        </p:par>
                        <p:par>
                          <p:cTn id="29" fill="hold">
                            <p:stCondLst>
                              <p:cond delay="4000"/>
                            </p:stCondLst>
                            <p:childTnLst>
                              <p:par>
                                <p:cTn id="30" presetID="2" presetClass="entr" presetSubtype="2" fill="hold" nodeType="afterEffect">
                                  <p:stCondLst>
                                    <p:cond delay="0"/>
                                  </p:stCondLst>
                                  <p:childTnLst>
                                    <p:set>
                                      <p:cBhvr>
                                        <p:cTn id="31" dur="1" fill="hold">
                                          <p:stCondLst>
                                            <p:cond delay="0"/>
                                          </p:stCondLst>
                                        </p:cTn>
                                        <p:tgtEl>
                                          <p:spTgt spid="19"/>
                                        </p:tgtEl>
                                        <p:attrNameLst>
                                          <p:attrName>style.visibility</p:attrName>
                                        </p:attrNameLst>
                                      </p:cBhvr>
                                      <p:to>
                                        <p:strVal val="visible"/>
                                      </p:to>
                                    </p:set>
                                    <p:anim calcmode="lin" valueType="num">
                                      <p:cBhvr additive="base">
                                        <p:cTn id="32" dur="1000" fill="hold"/>
                                        <p:tgtEl>
                                          <p:spTgt spid="19"/>
                                        </p:tgtEl>
                                        <p:attrNameLst>
                                          <p:attrName>ppt_x</p:attrName>
                                        </p:attrNameLst>
                                      </p:cBhvr>
                                      <p:tavLst>
                                        <p:tav tm="0">
                                          <p:val>
                                            <p:strVal val="1+#ppt_w/2"/>
                                          </p:val>
                                        </p:tav>
                                        <p:tav tm="100000">
                                          <p:val>
                                            <p:strVal val="#ppt_x"/>
                                          </p:val>
                                        </p:tav>
                                      </p:tavLst>
                                    </p:anim>
                                    <p:anim calcmode="lin" valueType="num">
                                      <p:cBhvr additive="base">
                                        <p:cTn id="33" dur="1000" fill="hold"/>
                                        <p:tgtEl>
                                          <p:spTgt spid="1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0" name="组合 39"/>
          <p:cNvGrpSpPr/>
          <p:nvPr/>
        </p:nvGrpSpPr>
        <p:grpSpPr>
          <a:xfrm>
            <a:off x="3594364" y="910059"/>
            <a:ext cx="1954450" cy="1954450"/>
            <a:chOff x="5807955" y="4605844"/>
            <a:chExt cx="1402144" cy="1402144"/>
          </a:xfrm>
        </p:grpSpPr>
        <p:sp>
          <p:nvSpPr>
            <p:cNvPr id="41" name="文本框 5"/>
            <p:cNvSpPr txBox="1"/>
            <p:nvPr/>
          </p:nvSpPr>
          <p:spPr>
            <a:xfrm>
              <a:off x="6396536" y="4911052"/>
              <a:ext cx="723587" cy="728648"/>
            </a:xfrm>
            <a:prstGeom prst="rect">
              <a:avLst/>
            </a:prstGeom>
            <a:noFill/>
          </p:spPr>
          <p:txBody>
            <a:bodyPr wrap="none" rtlCol="0">
              <a:spAutoFit/>
            </a:bodyPr>
            <a:lstStyle/>
            <a:p>
              <a:r>
                <a:rPr lang="en-US" altLang="zh-CN" sz="6000" dirty="0" smtClean="0">
                  <a:solidFill>
                    <a:schemeClr val="bg1"/>
                  </a:solidFill>
                  <a:latin typeface="站酷高端黑" panose="02010600030101010101" pitchFamily="2" charset="-122"/>
                  <a:ea typeface="站酷高端黑" panose="02010600030101010101" pitchFamily="2" charset="-122"/>
                </a:rPr>
                <a:t>01</a:t>
              </a:r>
              <a:endParaRPr lang="zh-CN" altLang="en-US" sz="6000" dirty="0">
                <a:solidFill>
                  <a:schemeClr val="bg1"/>
                </a:solidFill>
                <a:latin typeface="站酷高端黑" panose="02010600030101010101" pitchFamily="2" charset="-122"/>
                <a:ea typeface="站酷高端黑" panose="02010600030101010101" pitchFamily="2" charset="-122"/>
              </a:endParaRPr>
            </a:p>
          </p:txBody>
        </p:sp>
        <p:sp>
          <p:nvSpPr>
            <p:cNvPr id="42" name="弧形 41"/>
            <p:cNvSpPr/>
            <p:nvPr/>
          </p:nvSpPr>
          <p:spPr>
            <a:xfrm rot="2700000">
              <a:off x="5884495" y="4686150"/>
              <a:ext cx="1249065" cy="1249065"/>
            </a:xfrm>
            <a:prstGeom prst="arc">
              <a:avLst>
                <a:gd name="adj1" fmla="val 20887794"/>
                <a:gd name="adj2" fmla="val 16988131"/>
              </a:avLst>
            </a:prstGeom>
            <a:ln>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a:solidFill>
                  <a:srgbClr val="F8C864"/>
                </a:solidFill>
              </a:endParaRPr>
            </a:p>
          </p:txBody>
        </p:sp>
        <p:sp>
          <p:nvSpPr>
            <p:cNvPr id="43" name="弦形 42"/>
            <p:cNvSpPr/>
            <p:nvPr/>
          </p:nvSpPr>
          <p:spPr>
            <a:xfrm>
              <a:off x="5807955" y="4605844"/>
              <a:ext cx="1402144" cy="1402144"/>
            </a:xfrm>
            <a:prstGeom prst="chord">
              <a:avLst>
                <a:gd name="adj1" fmla="val 4720851"/>
                <a:gd name="adj2" fmla="val 11040325"/>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F8C864"/>
                </a:solidFill>
              </a:endParaRPr>
            </a:p>
          </p:txBody>
        </p:sp>
      </p:grpSp>
      <p:sp>
        <p:nvSpPr>
          <p:cNvPr id="45" name="矩形 70"/>
          <p:cNvSpPr>
            <a:spLocks noChangeArrowheads="1"/>
          </p:cNvSpPr>
          <p:nvPr/>
        </p:nvSpPr>
        <p:spPr bwMode="auto">
          <a:xfrm>
            <a:off x="2433981" y="3562087"/>
            <a:ext cx="4627363" cy="365760"/>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a:r>
              <a:rPr lang="en-US" altLang="zh-CN" b="1" dirty="0">
                <a:solidFill>
                  <a:schemeClr val="accent1"/>
                </a:solidFill>
                <a:latin typeface="黑体" panose="02010609060101010101" charset="-122"/>
                <a:ea typeface="黑体" panose="02010609060101010101" charset="-122"/>
              </a:rPr>
              <a:t>11-17</a:t>
            </a:r>
            <a:r>
              <a:rPr lang="zh-CN" altLang="en-US" b="1" dirty="0">
                <a:solidFill>
                  <a:schemeClr val="accent1"/>
                </a:solidFill>
                <a:latin typeface="黑体" panose="02010609060101010101" charset="-122"/>
                <a:ea typeface="黑体" panose="02010609060101010101" charset="-122"/>
              </a:rPr>
              <a:t>世纪</a:t>
            </a:r>
            <a:endParaRPr lang="zh-CN" altLang="en-US" b="1" dirty="0">
              <a:solidFill>
                <a:schemeClr val="accent1"/>
              </a:solidFill>
              <a:latin typeface="黑体" panose="02010609060101010101" charset="-122"/>
              <a:ea typeface="黑体" panose="02010609060101010101" charset="-122"/>
            </a:endParaRPr>
          </a:p>
        </p:txBody>
      </p:sp>
      <p:grpSp>
        <p:nvGrpSpPr>
          <p:cNvPr id="2" name="组合 1"/>
          <p:cNvGrpSpPr/>
          <p:nvPr/>
        </p:nvGrpSpPr>
        <p:grpSpPr>
          <a:xfrm>
            <a:off x="2193290" y="2981325"/>
            <a:ext cx="5107940" cy="581025"/>
            <a:chOff x="3004" y="4920"/>
            <a:chExt cx="8044" cy="915"/>
          </a:xfrm>
        </p:grpSpPr>
        <p:sp>
          <p:nvSpPr>
            <p:cNvPr id="44" name="矩形 69"/>
            <p:cNvSpPr>
              <a:spLocks noChangeArrowheads="1"/>
            </p:cNvSpPr>
            <p:nvPr/>
          </p:nvSpPr>
          <p:spPr bwMode="auto">
            <a:xfrm>
              <a:off x="5008" y="4920"/>
              <a:ext cx="4793" cy="9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buFont typeface="Arial" panose="020B0604020202020204" pitchFamily="34" charset="0"/>
                <a:buNone/>
              </a:pPr>
              <a:r>
                <a:rPr lang="zh-CN" sz="3000" b="1" dirty="0" smtClean="0">
                  <a:solidFill>
                    <a:schemeClr val="bg2"/>
                  </a:solidFill>
                  <a:latin typeface="微软雅黑" panose="020B0503020204020204" pitchFamily="34" charset="-122"/>
                  <a:ea typeface="微软雅黑" panose="020B0503020204020204" pitchFamily="34" charset="-122"/>
                  <a:sym typeface="微软雅黑" panose="020B0503020204020204" pitchFamily="34" charset="-122"/>
                </a:rPr>
                <a:t>古代俄国文学</a:t>
              </a:r>
              <a:endParaRPr lang="zh-CN" sz="3000" b="1" dirty="0">
                <a:solidFill>
                  <a:schemeClr val="bg2"/>
                </a:solidFill>
                <a:latin typeface="微软雅黑" panose="020B0503020204020204" pitchFamily="34" charset="-122"/>
                <a:ea typeface="微软雅黑" panose="020B0503020204020204" pitchFamily="34" charset="-122"/>
                <a:sym typeface="微软雅黑" panose="020B0503020204020204" pitchFamily="34" charset="-122"/>
              </a:endParaRPr>
            </a:p>
          </p:txBody>
        </p:sp>
        <p:cxnSp>
          <p:nvCxnSpPr>
            <p:cNvPr id="46" name="直接连接符 45"/>
            <p:cNvCxnSpPr/>
            <p:nvPr/>
          </p:nvCxnSpPr>
          <p:spPr>
            <a:xfrm>
              <a:off x="3004" y="5356"/>
              <a:ext cx="1928" cy="55"/>
            </a:xfrm>
            <a:prstGeom prst="line">
              <a:avLst/>
            </a:prstGeom>
            <a:ln w="952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47" name="直接连接符 46"/>
            <p:cNvCxnSpPr/>
            <p:nvPr/>
          </p:nvCxnSpPr>
          <p:spPr>
            <a:xfrm flipV="1">
              <a:off x="9121" y="5350"/>
              <a:ext cx="1927" cy="55"/>
            </a:xfrm>
            <a:prstGeom prst="line">
              <a:avLst/>
            </a:prstGeom>
            <a:ln w="9525">
              <a:solidFill>
                <a:schemeClr val="accent1"/>
              </a:solidFill>
            </a:ln>
          </p:spPr>
          <p:style>
            <a:lnRef idx="1">
              <a:schemeClr val="accent1"/>
            </a:lnRef>
            <a:fillRef idx="0">
              <a:schemeClr val="accent1"/>
            </a:fillRef>
            <a:effectRef idx="0">
              <a:schemeClr val="accent1"/>
            </a:effectRef>
            <a:fontRef idx="minor">
              <a:schemeClr val="tx1"/>
            </a:fontRef>
          </p:style>
        </p:cxnSp>
      </p:gr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9" presetClass="entr" presetSubtype="0" accel="100000" fill="hold" nodeType="afterEffect">
                                  <p:stCondLst>
                                    <p:cond delay="0"/>
                                  </p:stCondLst>
                                  <p:iterate type="lt">
                                    <p:tmPct val="10000"/>
                                  </p:iterate>
                                  <p:childTnLst>
                                    <p:set>
                                      <p:cBhvr>
                                        <p:cTn id="6" dur="1" fill="hold">
                                          <p:stCondLst>
                                            <p:cond delay="0"/>
                                          </p:stCondLst>
                                        </p:cTn>
                                        <p:tgtEl>
                                          <p:spTgt spid="40"/>
                                        </p:tgtEl>
                                        <p:attrNameLst>
                                          <p:attrName>style.visibility</p:attrName>
                                        </p:attrNameLst>
                                      </p:cBhvr>
                                      <p:to>
                                        <p:strVal val="visible"/>
                                      </p:to>
                                    </p:set>
                                    <p:anim calcmode="lin" valueType="num">
                                      <p:cBhvr>
                                        <p:cTn id="7" dur="500" fill="hold"/>
                                        <p:tgtEl>
                                          <p:spTgt spid="40"/>
                                        </p:tgtEl>
                                        <p:attrNameLst>
                                          <p:attrName>ppt_h</p:attrName>
                                        </p:attrNameLst>
                                      </p:cBhvr>
                                      <p:tavLst>
                                        <p:tav tm="0">
                                          <p:val>
                                            <p:strVal val="#ppt_h/20"/>
                                          </p:val>
                                        </p:tav>
                                        <p:tav tm="50000">
                                          <p:val>
                                            <p:strVal val="#ppt_h/20"/>
                                          </p:val>
                                        </p:tav>
                                        <p:tav tm="100000">
                                          <p:val>
                                            <p:strVal val="#ppt_h"/>
                                          </p:val>
                                        </p:tav>
                                      </p:tavLst>
                                    </p:anim>
                                    <p:anim calcmode="lin" valueType="num">
                                      <p:cBhvr>
                                        <p:cTn id="8" dur="500" fill="hold"/>
                                        <p:tgtEl>
                                          <p:spTgt spid="40"/>
                                        </p:tgtEl>
                                        <p:attrNameLst>
                                          <p:attrName>ppt_w</p:attrName>
                                        </p:attrNameLst>
                                      </p:cBhvr>
                                      <p:tavLst>
                                        <p:tav tm="0">
                                          <p:val>
                                            <p:strVal val="#ppt_w+.3"/>
                                          </p:val>
                                        </p:tav>
                                        <p:tav tm="50000">
                                          <p:val>
                                            <p:strVal val="#ppt_w+.3"/>
                                          </p:val>
                                        </p:tav>
                                        <p:tav tm="100000">
                                          <p:val>
                                            <p:strVal val="#ppt_w"/>
                                          </p:val>
                                        </p:tav>
                                      </p:tavLst>
                                    </p:anim>
                                    <p:anim calcmode="lin" valueType="num">
                                      <p:cBhvr>
                                        <p:cTn id="9" dur="500" fill="hold"/>
                                        <p:tgtEl>
                                          <p:spTgt spid="40"/>
                                        </p:tgtEl>
                                        <p:attrNameLst>
                                          <p:attrName>ppt_x</p:attrName>
                                        </p:attrNameLst>
                                      </p:cBhvr>
                                      <p:tavLst>
                                        <p:tav tm="0">
                                          <p:val>
                                            <p:strVal val="#ppt_x-.3"/>
                                          </p:val>
                                        </p:tav>
                                        <p:tav tm="50000">
                                          <p:val>
                                            <p:strVal val="#ppt_x"/>
                                          </p:val>
                                        </p:tav>
                                        <p:tav tm="100000">
                                          <p:val>
                                            <p:strVal val="#ppt_x"/>
                                          </p:val>
                                        </p:tav>
                                      </p:tavLst>
                                    </p:anim>
                                    <p:anim calcmode="lin" valueType="num">
                                      <p:cBhvr>
                                        <p:cTn id="10" dur="500" fill="hold"/>
                                        <p:tgtEl>
                                          <p:spTgt spid="40"/>
                                        </p:tgtEl>
                                        <p:attrNameLst>
                                          <p:attrName>ppt_y</p:attrName>
                                        </p:attrNameLst>
                                      </p:cBhvr>
                                      <p:tavLst>
                                        <p:tav tm="0">
                                          <p:val>
                                            <p:strVal val="#ppt_y"/>
                                          </p:val>
                                        </p:tav>
                                        <p:tav tm="100000">
                                          <p:val>
                                            <p:strVal val="#ppt_y"/>
                                          </p:val>
                                        </p:tav>
                                      </p:tavLst>
                                    </p:anim>
                                  </p:childTnLst>
                                </p:cTn>
                              </p:par>
                            </p:childTnLst>
                          </p:cTn>
                        </p:par>
                        <p:par>
                          <p:cTn id="11" fill="hold">
                            <p:stCondLst>
                              <p:cond delay="500"/>
                            </p:stCondLst>
                            <p:childTnLst>
                              <p:par>
                                <p:cTn id="12" presetID="6" presetClass="emph" presetSubtype="0" fill="hold" nodeType="afterEffect">
                                  <p:stCondLst>
                                    <p:cond delay="0"/>
                                  </p:stCondLst>
                                  <p:childTnLst>
                                    <p:animScale>
                                      <p:cBhvr>
                                        <p:cTn id="13" dur="2000" fill="hold"/>
                                        <p:tgtEl>
                                          <p:spTgt spid="2"/>
                                        </p:tgtEl>
                                      </p:cBhvr>
                                      <p:by x="150000" y="150000"/>
                                    </p:animScale>
                                  </p:childTnLst>
                                </p:cTn>
                              </p:par>
                            </p:childTnLst>
                          </p:cTn>
                        </p:par>
                        <p:par>
                          <p:cTn id="14" fill="hold">
                            <p:stCondLst>
                              <p:cond delay="2500"/>
                            </p:stCondLst>
                            <p:childTnLst>
                              <p:par>
                                <p:cTn id="15" presetID="31" presetClass="entr" presetSubtype="0" fill="hold" grpId="0" nodeType="afterEffect">
                                  <p:stCondLst>
                                    <p:cond delay="0"/>
                                  </p:stCondLst>
                                  <p:childTnLst>
                                    <p:set>
                                      <p:cBhvr>
                                        <p:cTn id="16" dur="1" fill="hold">
                                          <p:stCondLst>
                                            <p:cond delay="0"/>
                                          </p:stCondLst>
                                        </p:cTn>
                                        <p:tgtEl>
                                          <p:spTgt spid="45"/>
                                        </p:tgtEl>
                                        <p:attrNameLst>
                                          <p:attrName>style.visibility</p:attrName>
                                        </p:attrNameLst>
                                      </p:cBhvr>
                                      <p:to>
                                        <p:strVal val="visible"/>
                                      </p:to>
                                    </p:set>
                                    <p:anim calcmode="lin" valueType="num">
                                      <p:cBhvr>
                                        <p:cTn id="17" dur="1000" fill="hold"/>
                                        <p:tgtEl>
                                          <p:spTgt spid="45"/>
                                        </p:tgtEl>
                                        <p:attrNameLst>
                                          <p:attrName>ppt_w</p:attrName>
                                        </p:attrNameLst>
                                      </p:cBhvr>
                                      <p:tavLst>
                                        <p:tav tm="0">
                                          <p:val>
                                            <p:fltVal val="0"/>
                                          </p:val>
                                        </p:tav>
                                        <p:tav tm="100000">
                                          <p:val>
                                            <p:strVal val="#ppt_w"/>
                                          </p:val>
                                        </p:tav>
                                      </p:tavLst>
                                    </p:anim>
                                    <p:anim calcmode="lin" valueType="num">
                                      <p:cBhvr>
                                        <p:cTn id="18" dur="1000" fill="hold"/>
                                        <p:tgtEl>
                                          <p:spTgt spid="45"/>
                                        </p:tgtEl>
                                        <p:attrNameLst>
                                          <p:attrName>ppt_h</p:attrName>
                                        </p:attrNameLst>
                                      </p:cBhvr>
                                      <p:tavLst>
                                        <p:tav tm="0">
                                          <p:val>
                                            <p:fltVal val="0"/>
                                          </p:val>
                                        </p:tav>
                                        <p:tav tm="100000">
                                          <p:val>
                                            <p:strVal val="#ppt_h"/>
                                          </p:val>
                                        </p:tav>
                                      </p:tavLst>
                                    </p:anim>
                                    <p:anim calcmode="lin" valueType="num">
                                      <p:cBhvr>
                                        <p:cTn id="19" dur="1000" fill="hold"/>
                                        <p:tgtEl>
                                          <p:spTgt spid="45"/>
                                        </p:tgtEl>
                                        <p:attrNameLst>
                                          <p:attrName>style.rotation</p:attrName>
                                        </p:attrNameLst>
                                      </p:cBhvr>
                                      <p:tavLst>
                                        <p:tav tm="0">
                                          <p:val>
                                            <p:fltVal val="90"/>
                                          </p:val>
                                        </p:tav>
                                        <p:tav tm="100000">
                                          <p:val>
                                            <p:fltVal val="0"/>
                                          </p:val>
                                        </p:tav>
                                      </p:tavLst>
                                    </p:anim>
                                    <p:animEffect transition="in" filter="fade">
                                      <p:cBhvr>
                                        <p:cTn id="20" dur="1000"/>
                                        <p:tgtEl>
                                          <p:spTgt spid="4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 grpId="0" bldLvl="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2" name="组合 21"/>
          <p:cNvGrpSpPr/>
          <p:nvPr/>
        </p:nvGrpSpPr>
        <p:grpSpPr>
          <a:xfrm>
            <a:off x="238777" y="242680"/>
            <a:ext cx="1602255" cy="548640"/>
            <a:chOff x="513409" y="319364"/>
            <a:chExt cx="2136341" cy="731521"/>
          </a:xfrm>
        </p:grpSpPr>
        <p:sp>
          <p:nvSpPr>
            <p:cNvPr id="23" name="文本框 23"/>
            <p:cNvSpPr txBox="1"/>
            <p:nvPr/>
          </p:nvSpPr>
          <p:spPr>
            <a:xfrm>
              <a:off x="665958" y="319364"/>
              <a:ext cx="1806788" cy="731521"/>
            </a:xfrm>
            <a:prstGeom prst="rect">
              <a:avLst/>
            </a:prstGeom>
            <a:noFill/>
          </p:spPr>
          <p:txBody>
            <a:bodyPr wrap="none" rtlCol="0">
              <a:spAutoFit/>
            </a:bodyPr>
            <a:lstStyle/>
            <a:p>
              <a:r>
                <a:rPr lang="zh-CN" altLang="en-US" sz="2800" dirty="0" smtClean="0">
                  <a:solidFill>
                    <a:schemeClr val="accent1"/>
                  </a:solidFill>
                  <a:latin typeface="微软雅黑" panose="020B0503020204020204" pitchFamily="34" charset="-122"/>
                  <a:ea typeface="微软雅黑" panose="020B0503020204020204" pitchFamily="34" charset="-122"/>
                </a:rPr>
                <a:t>关键词 </a:t>
              </a:r>
              <a:endParaRPr lang="zh-CN" altLang="en-US" sz="2800" dirty="0" smtClean="0">
                <a:solidFill>
                  <a:schemeClr val="accent1"/>
                </a:solidFill>
                <a:latin typeface="微软雅黑" panose="020B0503020204020204" pitchFamily="34" charset="-122"/>
                <a:ea typeface="微软雅黑" panose="020B0503020204020204" pitchFamily="34" charset="-122"/>
              </a:endParaRPr>
            </a:p>
          </p:txBody>
        </p:sp>
        <p:sp>
          <p:nvSpPr>
            <p:cNvPr id="24" name="等腰三角形 23"/>
            <p:cNvSpPr/>
            <p:nvPr/>
          </p:nvSpPr>
          <p:spPr>
            <a:xfrm rot="16200000" flipH="1" flipV="1">
              <a:off x="437475" y="608158"/>
              <a:ext cx="304323" cy="152455"/>
            </a:xfrm>
            <a:prstGeom prst="triangle">
              <a:avLst/>
            </a:prstGeom>
            <a:solidFill>
              <a:schemeClr val="bg1"/>
            </a:solidFill>
            <a:ln w="285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080808"/>
                </a:solidFill>
                <a:latin typeface="微软雅黑" panose="020B0503020204020204" pitchFamily="34" charset="-122"/>
                <a:ea typeface="微软雅黑" panose="020B0503020204020204" pitchFamily="34" charset="-122"/>
              </a:endParaRPr>
            </a:p>
          </p:txBody>
        </p:sp>
        <p:sp>
          <p:nvSpPr>
            <p:cNvPr id="25" name="文本框 23"/>
            <p:cNvSpPr txBox="1"/>
            <p:nvPr/>
          </p:nvSpPr>
          <p:spPr>
            <a:xfrm>
              <a:off x="2306003" y="429775"/>
              <a:ext cx="343747" cy="339514"/>
            </a:xfrm>
            <a:prstGeom prst="rect">
              <a:avLst/>
            </a:prstGeom>
            <a:noFill/>
          </p:spPr>
          <p:txBody>
            <a:bodyPr wrap="none" rtlCol="0">
              <a:spAutoFit/>
            </a:bodyPr>
            <a:lstStyle/>
            <a:p>
              <a:r>
                <a:rPr lang="en-US" altLang="zh-CN" sz="1000" dirty="0" smtClean="0">
                  <a:solidFill>
                    <a:schemeClr val="accent1">
                      <a:lumMod val="25000"/>
                      <a:lumOff val="75000"/>
                    </a:schemeClr>
                  </a:solidFill>
                  <a:latin typeface="微软雅黑" panose="020B0503020204020204" pitchFamily="34" charset="-122"/>
                  <a:ea typeface="微软雅黑" panose="020B0503020204020204" pitchFamily="34" charset="-122"/>
                </a:rPr>
                <a:t>  </a:t>
              </a:r>
              <a:endParaRPr lang="zh-CN" altLang="en-US" sz="1000" dirty="0">
                <a:solidFill>
                  <a:schemeClr val="accent1">
                    <a:lumMod val="25000"/>
                    <a:lumOff val="75000"/>
                  </a:schemeClr>
                </a:solidFill>
                <a:latin typeface="微软雅黑" panose="020B0503020204020204" pitchFamily="34" charset="-122"/>
                <a:ea typeface="微软雅黑" panose="020B0503020204020204" pitchFamily="34" charset="-122"/>
              </a:endParaRPr>
            </a:p>
          </p:txBody>
        </p:sp>
      </p:grpSp>
      <p:grpSp>
        <p:nvGrpSpPr>
          <p:cNvPr id="6" name="组合 5"/>
          <p:cNvGrpSpPr/>
          <p:nvPr/>
        </p:nvGrpSpPr>
        <p:grpSpPr>
          <a:xfrm>
            <a:off x="1043305" y="1530985"/>
            <a:ext cx="2053590" cy="396240"/>
            <a:chOff x="1643" y="1530"/>
            <a:chExt cx="3234" cy="624"/>
          </a:xfrm>
        </p:grpSpPr>
        <p:sp>
          <p:nvSpPr>
            <p:cNvPr id="7" name="椭圆 6"/>
            <p:cNvSpPr/>
            <p:nvPr/>
          </p:nvSpPr>
          <p:spPr>
            <a:xfrm>
              <a:off x="1643" y="1782"/>
              <a:ext cx="119" cy="119"/>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文本框 7"/>
            <p:cNvSpPr txBox="1"/>
            <p:nvPr/>
          </p:nvSpPr>
          <p:spPr>
            <a:xfrm>
              <a:off x="1974" y="1530"/>
              <a:ext cx="2903" cy="624"/>
            </a:xfrm>
            <a:prstGeom prst="rect">
              <a:avLst/>
            </a:prstGeom>
            <a:solidFill>
              <a:srgbClr val="FF6600"/>
            </a:solidFill>
          </p:spPr>
          <p:txBody>
            <a:bodyPr wrap="square" rtlCol="0">
              <a:spAutoFit/>
            </a:bodyPr>
            <a:lstStyle/>
            <a:p>
              <a:r>
                <a:rPr lang="en-US" altLang="zh-CN" b="1">
                  <a:solidFill>
                    <a:schemeClr val="accent2"/>
                  </a:solidFill>
                  <a:latin typeface="华文中宋" panose="02010600040101010101" charset="-122"/>
                  <a:ea typeface="华文中宋" panose="02010600040101010101" charset="-122"/>
                </a:rPr>
                <a:t> </a:t>
              </a:r>
              <a:r>
                <a:rPr lang="zh-CN" altLang="en-US" sz="2000" b="1">
                  <a:solidFill>
                    <a:schemeClr val="accent2"/>
                  </a:solidFill>
                  <a:latin typeface="华文中宋" panose="02010600040101010101" charset="-122"/>
                  <a:ea typeface="华文中宋" panose="02010600040101010101" charset="-122"/>
                </a:rPr>
                <a:t>教会斯拉夫语</a:t>
              </a:r>
              <a:endParaRPr lang="zh-CN" altLang="en-US" sz="2000" b="1">
                <a:solidFill>
                  <a:schemeClr val="accent2"/>
                </a:solidFill>
                <a:latin typeface="华文中宋" panose="02010600040101010101" charset="-122"/>
                <a:ea typeface="华文中宋" panose="02010600040101010101" charset="-122"/>
              </a:endParaRPr>
            </a:p>
          </p:txBody>
        </p:sp>
      </p:grpSp>
      <p:grpSp>
        <p:nvGrpSpPr>
          <p:cNvPr id="44" name="组合 43"/>
          <p:cNvGrpSpPr/>
          <p:nvPr/>
        </p:nvGrpSpPr>
        <p:grpSpPr>
          <a:xfrm>
            <a:off x="3233420" y="3136900"/>
            <a:ext cx="4556760" cy="396240"/>
            <a:chOff x="5092" y="5084"/>
            <a:chExt cx="7176" cy="624"/>
          </a:xfrm>
        </p:grpSpPr>
        <p:sp>
          <p:nvSpPr>
            <p:cNvPr id="16" name="文本框 15"/>
            <p:cNvSpPr txBox="1"/>
            <p:nvPr/>
          </p:nvSpPr>
          <p:spPr>
            <a:xfrm>
              <a:off x="5092" y="5084"/>
              <a:ext cx="7177" cy="624"/>
            </a:xfrm>
            <a:prstGeom prst="rect">
              <a:avLst/>
            </a:prstGeom>
            <a:noFill/>
          </p:spPr>
          <p:txBody>
            <a:bodyPr wrap="square" rtlCol="0">
              <a:spAutoFit/>
            </a:bodyPr>
            <a:lstStyle/>
            <a:p>
              <a:r>
                <a:rPr lang="en-US" altLang="zh-CN"/>
                <a:t>  </a:t>
              </a:r>
              <a:r>
                <a:rPr lang="zh-CN" altLang="en-US" sz="2000">
                  <a:solidFill>
                    <a:schemeClr val="accent1"/>
                  </a:solidFill>
                  <a:latin typeface="华文中宋" panose="02010600040101010101" charset="-122"/>
                  <a:ea typeface="华文中宋" panose="02010600040101010101" charset="-122"/>
                </a:rPr>
                <a:t>      《伊戈尔远征记》、反鞑靼文学</a:t>
              </a:r>
              <a:endParaRPr lang="zh-CN" altLang="en-US" sz="2000">
                <a:solidFill>
                  <a:schemeClr val="accent1"/>
                </a:solidFill>
                <a:latin typeface="华文中宋" panose="02010600040101010101" charset="-122"/>
                <a:ea typeface="华文中宋" panose="02010600040101010101" charset="-122"/>
              </a:endParaRPr>
            </a:p>
          </p:txBody>
        </p:sp>
        <p:sp>
          <p:nvSpPr>
            <p:cNvPr id="21" name="右箭头 20"/>
            <p:cNvSpPr/>
            <p:nvPr/>
          </p:nvSpPr>
          <p:spPr>
            <a:xfrm>
              <a:off x="5092" y="5337"/>
              <a:ext cx="854" cy="119"/>
            </a:xfrm>
            <a:prstGeom prst="rightArrow">
              <a:avLst>
                <a:gd name="adj1" fmla="val 50000"/>
                <a:gd name="adj2" fmla="val 34453"/>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36" name="组合 35"/>
          <p:cNvGrpSpPr/>
          <p:nvPr/>
        </p:nvGrpSpPr>
        <p:grpSpPr>
          <a:xfrm>
            <a:off x="3096895" y="2558415"/>
            <a:ext cx="4693920" cy="396240"/>
            <a:chOff x="4877" y="4029"/>
            <a:chExt cx="7392" cy="624"/>
          </a:xfrm>
        </p:grpSpPr>
        <p:sp>
          <p:nvSpPr>
            <p:cNvPr id="11" name="文本框 10"/>
            <p:cNvSpPr txBox="1"/>
            <p:nvPr/>
          </p:nvSpPr>
          <p:spPr>
            <a:xfrm>
              <a:off x="4877" y="4029"/>
              <a:ext cx="7392" cy="624"/>
            </a:xfrm>
            <a:prstGeom prst="rect">
              <a:avLst/>
            </a:prstGeom>
            <a:noFill/>
          </p:spPr>
          <p:txBody>
            <a:bodyPr wrap="square" rtlCol="0">
              <a:spAutoFit/>
            </a:bodyPr>
            <a:lstStyle/>
            <a:p>
              <a:r>
                <a:rPr lang="en-US" altLang="zh-CN"/>
                <a:t>  </a:t>
              </a:r>
              <a:r>
                <a:rPr lang="zh-CN" altLang="en-US" sz="2000">
                  <a:solidFill>
                    <a:schemeClr val="accent1"/>
                  </a:solidFill>
                  <a:latin typeface="华文中宋" panose="02010600040101010101" charset="-122"/>
                  <a:ea typeface="华文中宋" panose="02010600040101010101" charset="-122"/>
                </a:rPr>
                <a:t>       圣徒行传、训诫布道、神学雄辩</a:t>
              </a:r>
              <a:endParaRPr lang="zh-CN" altLang="en-US" sz="2000">
                <a:solidFill>
                  <a:schemeClr val="accent1"/>
                </a:solidFill>
                <a:latin typeface="华文中宋" panose="02010600040101010101" charset="-122"/>
                <a:ea typeface="华文中宋" panose="02010600040101010101" charset="-122"/>
              </a:endParaRPr>
            </a:p>
          </p:txBody>
        </p:sp>
        <p:sp>
          <p:nvSpPr>
            <p:cNvPr id="32" name="右箭头 31"/>
            <p:cNvSpPr/>
            <p:nvPr/>
          </p:nvSpPr>
          <p:spPr>
            <a:xfrm>
              <a:off x="5092" y="4281"/>
              <a:ext cx="793" cy="119"/>
            </a:xfrm>
            <a:prstGeom prst="rightArrow">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50" name="组合 49"/>
          <p:cNvGrpSpPr/>
          <p:nvPr/>
        </p:nvGrpSpPr>
        <p:grpSpPr>
          <a:xfrm>
            <a:off x="3233420" y="2044065"/>
            <a:ext cx="3817620" cy="396240"/>
            <a:chOff x="5092" y="3219"/>
            <a:chExt cx="6012" cy="624"/>
          </a:xfrm>
        </p:grpSpPr>
        <p:sp>
          <p:nvSpPr>
            <p:cNvPr id="28" name="文本框 27"/>
            <p:cNvSpPr txBox="1"/>
            <p:nvPr/>
          </p:nvSpPr>
          <p:spPr>
            <a:xfrm>
              <a:off x="5752" y="3219"/>
              <a:ext cx="5352" cy="624"/>
            </a:xfrm>
            <a:prstGeom prst="rect">
              <a:avLst/>
            </a:prstGeom>
            <a:noFill/>
          </p:spPr>
          <p:txBody>
            <a:bodyPr wrap="square" rtlCol="0">
              <a:spAutoFit/>
            </a:bodyPr>
            <a:lstStyle/>
            <a:p>
              <a:r>
                <a:rPr lang="en-US" altLang="zh-CN"/>
                <a:t>  </a:t>
              </a:r>
              <a:r>
                <a:rPr lang="zh-CN" altLang="en-US" sz="2000">
                  <a:solidFill>
                    <a:schemeClr val="accent1"/>
                  </a:solidFill>
                  <a:latin typeface="华文中宋" panose="02010600040101010101" charset="-122"/>
                  <a:ea typeface="华文中宋" panose="02010600040101010101" charset="-122"/>
                </a:rPr>
                <a:t>《古史纪年》</a:t>
              </a:r>
              <a:endParaRPr lang="zh-CN" altLang="en-US" sz="2000">
                <a:solidFill>
                  <a:schemeClr val="accent1"/>
                </a:solidFill>
                <a:latin typeface="华文中宋" panose="02010600040101010101" charset="-122"/>
                <a:ea typeface="华文中宋" panose="02010600040101010101" charset="-122"/>
              </a:endParaRPr>
            </a:p>
          </p:txBody>
        </p:sp>
        <p:sp>
          <p:nvSpPr>
            <p:cNvPr id="33" name="右箭头 32"/>
            <p:cNvSpPr/>
            <p:nvPr/>
          </p:nvSpPr>
          <p:spPr>
            <a:xfrm>
              <a:off x="5092" y="3472"/>
              <a:ext cx="793" cy="119"/>
            </a:xfrm>
            <a:prstGeom prst="rightArrow">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51" name="组合 50"/>
          <p:cNvGrpSpPr/>
          <p:nvPr/>
        </p:nvGrpSpPr>
        <p:grpSpPr>
          <a:xfrm>
            <a:off x="1056640" y="2559050"/>
            <a:ext cx="2040255" cy="396240"/>
            <a:chOff x="1664" y="4030"/>
            <a:chExt cx="3213" cy="624"/>
          </a:xfrm>
        </p:grpSpPr>
        <p:sp>
          <p:nvSpPr>
            <p:cNvPr id="10" name="椭圆 9"/>
            <p:cNvSpPr/>
            <p:nvPr/>
          </p:nvSpPr>
          <p:spPr>
            <a:xfrm>
              <a:off x="1664" y="4282"/>
              <a:ext cx="130" cy="119"/>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1" name="文本框 40"/>
            <p:cNvSpPr txBox="1"/>
            <p:nvPr/>
          </p:nvSpPr>
          <p:spPr>
            <a:xfrm>
              <a:off x="2069" y="4030"/>
              <a:ext cx="2808" cy="624"/>
            </a:xfrm>
            <a:prstGeom prst="rect">
              <a:avLst/>
            </a:prstGeom>
            <a:solidFill>
              <a:srgbClr val="00B050"/>
            </a:solidFill>
          </p:spPr>
          <p:txBody>
            <a:bodyPr wrap="square" rtlCol="0">
              <a:spAutoFit/>
            </a:bodyPr>
            <a:lstStyle/>
            <a:p>
              <a:r>
                <a:rPr lang="zh-CN" altLang="en-US" sz="2000" b="1">
                  <a:solidFill>
                    <a:schemeClr val="accent2"/>
                  </a:solidFill>
                  <a:latin typeface="华文中宋" panose="02010600040101010101" charset="-122"/>
                  <a:ea typeface="华文中宋" panose="02010600040101010101" charset="-122"/>
                </a:rPr>
                <a:t>教会文学</a:t>
              </a:r>
              <a:endParaRPr lang="zh-CN" altLang="en-US" sz="2000" b="1">
                <a:solidFill>
                  <a:schemeClr val="accent2"/>
                </a:solidFill>
                <a:latin typeface="华文中宋" panose="02010600040101010101" charset="-122"/>
                <a:ea typeface="华文中宋" panose="02010600040101010101" charset="-122"/>
              </a:endParaRPr>
            </a:p>
          </p:txBody>
        </p:sp>
      </p:grpSp>
      <p:grpSp>
        <p:nvGrpSpPr>
          <p:cNvPr id="52" name="组合 51"/>
          <p:cNvGrpSpPr/>
          <p:nvPr/>
        </p:nvGrpSpPr>
        <p:grpSpPr>
          <a:xfrm>
            <a:off x="1056640" y="3136900"/>
            <a:ext cx="2040255" cy="398780"/>
            <a:chOff x="1664" y="4940"/>
            <a:chExt cx="3213" cy="628"/>
          </a:xfrm>
        </p:grpSpPr>
        <p:sp>
          <p:nvSpPr>
            <p:cNvPr id="15" name="椭圆 14"/>
            <p:cNvSpPr/>
            <p:nvPr/>
          </p:nvSpPr>
          <p:spPr>
            <a:xfrm>
              <a:off x="1664" y="5192"/>
              <a:ext cx="140" cy="119"/>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3" name="文本框 42"/>
            <p:cNvSpPr txBox="1"/>
            <p:nvPr/>
          </p:nvSpPr>
          <p:spPr>
            <a:xfrm>
              <a:off x="2069" y="4940"/>
              <a:ext cx="2808" cy="628"/>
            </a:xfrm>
            <a:prstGeom prst="rect">
              <a:avLst/>
            </a:prstGeom>
            <a:solidFill>
              <a:srgbClr val="0000FF"/>
            </a:solidFill>
          </p:spPr>
          <p:txBody>
            <a:bodyPr wrap="square" rtlCol="0">
              <a:spAutoFit/>
            </a:bodyPr>
            <a:lstStyle/>
            <a:p>
              <a:r>
                <a:rPr lang="zh-CN" altLang="en-US" sz="2000" b="1">
                  <a:solidFill>
                    <a:schemeClr val="accent2"/>
                  </a:solidFill>
                  <a:latin typeface="华文中宋" panose="02010600040101010101" charset="-122"/>
                  <a:ea typeface="华文中宋" panose="02010600040101010101" charset="-122"/>
                </a:rPr>
                <a:t>武士贵族文学</a:t>
              </a:r>
              <a:endParaRPr lang="zh-CN" altLang="en-US" sz="2000" b="1">
                <a:solidFill>
                  <a:schemeClr val="accent2"/>
                </a:solidFill>
                <a:latin typeface="华文中宋" panose="02010600040101010101" charset="-122"/>
                <a:ea typeface="华文中宋" panose="02010600040101010101" charset="-122"/>
              </a:endParaRPr>
            </a:p>
          </p:txBody>
        </p:sp>
      </p:grpSp>
      <p:grpSp>
        <p:nvGrpSpPr>
          <p:cNvPr id="56" name="组合 55"/>
          <p:cNvGrpSpPr/>
          <p:nvPr/>
        </p:nvGrpSpPr>
        <p:grpSpPr>
          <a:xfrm>
            <a:off x="1056640" y="3696335"/>
            <a:ext cx="2040255" cy="396240"/>
            <a:chOff x="1664" y="5821"/>
            <a:chExt cx="3213" cy="624"/>
          </a:xfrm>
        </p:grpSpPr>
        <p:sp>
          <p:nvSpPr>
            <p:cNvPr id="19" name="椭圆 18"/>
            <p:cNvSpPr/>
            <p:nvPr/>
          </p:nvSpPr>
          <p:spPr>
            <a:xfrm>
              <a:off x="1664" y="6073"/>
              <a:ext cx="130" cy="119"/>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8" name="文本框 47"/>
            <p:cNvSpPr txBox="1"/>
            <p:nvPr/>
          </p:nvSpPr>
          <p:spPr>
            <a:xfrm>
              <a:off x="2069" y="5821"/>
              <a:ext cx="2808" cy="624"/>
            </a:xfrm>
            <a:prstGeom prst="rect">
              <a:avLst/>
            </a:prstGeom>
            <a:solidFill>
              <a:srgbClr val="7030A0"/>
            </a:solidFill>
          </p:spPr>
          <p:txBody>
            <a:bodyPr wrap="square" rtlCol="0">
              <a:spAutoFit/>
            </a:bodyPr>
            <a:lstStyle/>
            <a:p>
              <a:r>
                <a:rPr lang="zh-CN" altLang="en-US" sz="2000" b="1">
                  <a:solidFill>
                    <a:schemeClr val="accent2"/>
                  </a:solidFill>
                  <a:latin typeface="华文中宋" panose="02010600040101010101" charset="-122"/>
                  <a:ea typeface="华文中宋" panose="02010600040101010101" charset="-122"/>
                </a:rPr>
                <a:t>世俗文学</a:t>
              </a:r>
              <a:endParaRPr lang="zh-CN" altLang="en-US" sz="2000" b="1">
                <a:solidFill>
                  <a:schemeClr val="accent2"/>
                </a:solidFill>
                <a:latin typeface="华文中宋" panose="02010600040101010101" charset="-122"/>
                <a:ea typeface="华文中宋" panose="02010600040101010101" charset="-122"/>
              </a:endParaRPr>
            </a:p>
          </p:txBody>
        </p:sp>
      </p:grpSp>
      <p:grpSp>
        <p:nvGrpSpPr>
          <p:cNvPr id="53" name="组合 52"/>
          <p:cNvGrpSpPr/>
          <p:nvPr/>
        </p:nvGrpSpPr>
        <p:grpSpPr>
          <a:xfrm>
            <a:off x="3234055" y="3696335"/>
            <a:ext cx="5528310" cy="396240"/>
            <a:chOff x="5092" y="5084"/>
            <a:chExt cx="8706" cy="624"/>
          </a:xfrm>
        </p:grpSpPr>
        <p:sp>
          <p:nvSpPr>
            <p:cNvPr id="54" name="文本框 53"/>
            <p:cNvSpPr txBox="1"/>
            <p:nvPr/>
          </p:nvSpPr>
          <p:spPr>
            <a:xfrm>
              <a:off x="5092" y="5084"/>
              <a:ext cx="8706" cy="624"/>
            </a:xfrm>
            <a:prstGeom prst="rect">
              <a:avLst/>
            </a:prstGeom>
            <a:noFill/>
          </p:spPr>
          <p:txBody>
            <a:bodyPr wrap="square" rtlCol="0">
              <a:spAutoFit/>
            </a:bodyPr>
            <a:lstStyle/>
            <a:p>
              <a:r>
                <a:rPr lang="en-US" altLang="zh-CN"/>
                <a:t>  </a:t>
              </a:r>
              <a:r>
                <a:rPr lang="zh-CN" altLang="en-US" sz="2000">
                  <a:solidFill>
                    <a:schemeClr val="accent1"/>
                  </a:solidFill>
                  <a:latin typeface="华文中宋" panose="02010600040101010101" charset="-122"/>
                  <a:ea typeface="华文中宋" panose="02010600040101010101" charset="-122"/>
                </a:rPr>
                <a:t>      </a:t>
              </a:r>
              <a:r>
                <a:rPr lang="zh-CN" altLang="en-US" sz="2000">
                  <a:solidFill>
                    <a:schemeClr val="accent1"/>
                  </a:solidFill>
                  <a:latin typeface="华文中宋" panose="02010600040101010101" charset="-122"/>
                  <a:ea typeface="华文中宋" panose="02010600040101010101" charset="-122"/>
                  <a:sym typeface="+mn-ea"/>
                </a:rPr>
                <a:t>虚构教谕作品、民间口头叙事、世俗故事</a:t>
              </a:r>
              <a:endParaRPr lang="zh-CN" altLang="en-US" sz="2000">
                <a:solidFill>
                  <a:schemeClr val="accent1"/>
                </a:solidFill>
                <a:latin typeface="华文中宋" panose="02010600040101010101" charset="-122"/>
                <a:ea typeface="华文中宋" panose="02010600040101010101" charset="-122"/>
              </a:endParaRPr>
            </a:p>
          </p:txBody>
        </p:sp>
        <p:sp>
          <p:nvSpPr>
            <p:cNvPr id="55" name="右箭头 54"/>
            <p:cNvSpPr/>
            <p:nvPr/>
          </p:nvSpPr>
          <p:spPr>
            <a:xfrm>
              <a:off x="5092" y="5337"/>
              <a:ext cx="854" cy="119"/>
            </a:xfrm>
            <a:prstGeom prst="rightArrow">
              <a:avLst>
                <a:gd name="adj1" fmla="val 50000"/>
                <a:gd name="adj2" fmla="val 34453"/>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61" name="组合 60"/>
          <p:cNvGrpSpPr/>
          <p:nvPr/>
        </p:nvGrpSpPr>
        <p:grpSpPr>
          <a:xfrm>
            <a:off x="1062990" y="971550"/>
            <a:ext cx="1390650" cy="396240"/>
            <a:chOff x="1674" y="1530"/>
            <a:chExt cx="2190" cy="624"/>
          </a:xfrm>
        </p:grpSpPr>
        <p:sp>
          <p:nvSpPr>
            <p:cNvPr id="4" name="文本框 3"/>
            <p:cNvSpPr txBox="1"/>
            <p:nvPr/>
          </p:nvSpPr>
          <p:spPr>
            <a:xfrm>
              <a:off x="1974" y="1530"/>
              <a:ext cx="1890" cy="624"/>
            </a:xfrm>
            <a:prstGeom prst="rect">
              <a:avLst/>
            </a:prstGeom>
            <a:solidFill>
              <a:srgbClr val="FF0000"/>
            </a:solidFill>
          </p:spPr>
          <p:txBody>
            <a:bodyPr wrap="square" rtlCol="0">
              <a:spAutoFit/>
            </a:bodyPr>
            <a:lstStyle/>
            <a:p>
              <a:r>
                <a:rPr lang="en-US" altLang="zh-CN"/>
                <a:t>  </a:t>
              </a:r>
              <a:r>
                <a:rPr lang="zh-CN" altLang="en-US" sz="2000" b="1">
                  <a:solidFill>
                    <a:schemeClr val="accent2"/>
                  </a:solidFill>
                  <a:latin typeface="华文中宋" panose="02010600040101010101" charset="-122"/>
                  <a:ea typeface="华文中宋" panose="02010600040101010101" charset="-122"/>
                </a:rPr>
                <a:t>贫乏感</a:t>
              </a:r>
              <a:endParaRPr lang="zh-CN" altLang="en-US" sz="2000" b="1">
                <a:solidFill>
                  <a:schemeClr val="accent2"/>
                </a:solidFill>
                <a:latin typeface="华文中宋" panose="02010600040101010101" charset="-122"/>
                <a:ea typeface="华文中宋" panose="02010600040101010101" charset="-122"/>
              </a:endParaRPr>
            </a:p>
          </p:txBody>
        </p:sp>
        <p:sp>
          <p:nvSpPr>
            <p:cNvPr id="59" name="椭圆 58"/>
            <p:cNvSpPr/>
            <p:nvPr/>
          </p:nvSpPr>
          <p:spPr>
            <a:xfrm>
              <a:off x="1674" y="1783"/>
              <a:ext cx="130" cy="119"/>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5" name="组合 4"/>
          <p:cNvGrpSpPr/>
          <p:nvPr/>
        </p:nvGrpSpPr>
        <p:grpSpPr>
          <a:xfrm>
            <a:off x="1040130" y="2044700"/>
            <a:ext cx="1413510" cy="396240"/>
            <a:chOff x="1638" y="1530"/>
            <a:chExt cx="2226" cy="624"/>
          </a:xfrm>
        </p:grpSpPr>
        <p:sp>
          <p:nvSpPr>
            <p:cNvPr id="9" name="文本框 8"/>
            <p:cNvSpPr txBox="1"/>
            <p:nvPr/>
          </p:nvSpPr>
          <p:spPr>
            <a:xfrm>
              <a:off x="1974" y="1530"/>
              <a:ext cx="1890" cy="624"/>
            </a:xfrm>
            <a:prstGeom prst="rect">
              <a:avLst/>
            </a:prstGeom>
            <a:solidFill>
              <a:srgbClr val="FFC000"/>
            </a:solidFill>
          </p:spPr>
          <p:txBody>
            <a:bodyPr wrap="square" rtlCol="0">
              <a:spAutoFit/>
            </a:bodyPr>
            <a:lstStyle/>
            <a:p>
              <a:r>
                <a:rPr lang="en-US" altLang="zh-CN"/>
                <a:t>  </a:t>
              </a:r>
              <a:r>
                <a:rPr lang="zh-CN" altLang="en-US" sz="2000" b="1">
                  <a:solidFill>
                    <a:schemeClr val="accent2"/>
                  </a:solidFill>
                  <a:latin typeface="华文中宋" panose="02010600040101010101" charset="-122"/>
                  <a:ea typeface="华文中宋" panose="02010600040101010101" charset="-122"/>
                </a:rPr>
                <a:t>编年史</a:t>
              </a:r>
              <a:endParaRPr lang="zh-CN" altLang="en-US" sz="2000" b="1">
                <a:solidFill>
                  <a:schemeClr val="accent2"/>
                </a:solidFill>
                <a:latin typeface="华文中宋" panose="02010600040101010101" charset="-122"/>
                <a:ea typeface="华文中宋" panose="02010600040101010101" charset="-122"/>
              </a:endParaRPr>
            </a:p>
          </p:txBody>
        </p:sp>
        <p:sp>
          <p:nvSpPr>
            <p:cNvPr id="12" name="椭圆 11"/>
            <p:cNvSpPr/>
            <p:nvPr/>
          </p:nvSpPr>
          <p:spPr>
            <a:xfrm>
              <a:off x="1638" y="1782"/>
              <a:ext cx="130" cy="119"/>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Tree>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afterEffect">
                                  <p:stCondLst>
                                    <p:cond delay="0"/>
                                  </p:stCondLst>
                                  <p:childTnLst>
                                    <p:set>
                                      <p:cBhvr>
                                        <p:cTn id="6" dur="1" fill="hold">
                                          <p:stCondLst>
                                            <p:cond delay="0"/>
                                          </p:stCondLst>
                                        </p:cTn>
                                        <p:tgtEl>
                                          <p:spTgt spid="22"/>
                                        </p:tgtEl>
                                        <p:attrNameLst>
                                          <p:attrName>style.visibility</p:attrName>
                                        </p:attrNameLst>
                                      </p:cBhvr>
                                      <p:to>
                                        <p:strVal val="visible"/>
                                      </p:to>
                                    </p:set>
                                  </p:childTnLst>
                                </p:cTn>
                              </p:par>
                            </p:childTnLst>
                          </p:cTn>
                        </p:par>
                        <p:par>
                          <p:cTn id="7" fill="hold">
                            <p:stCondLst>
                              <p:cond delay="0"/>
                            </p:stCondLst>
                            <p:childTnLst>
                              <p:par>
                                <p:cTn id="8" presetID="2" presetClass="entr" presetSubtype="4" fill="hold" nodeType="afterEffect">
                                  <p:stCondLst>
                                    <p:cond delay="0"/>
                                  </p:stCondLst>
                                  <p:childTnLst>
                                    <p:set>
                                      <p:cBhvr>
                                        <p:cTn id="9" dur="1" fill="hold">
                                          <p:stCondLst>
                                            <p:cond delay="0"/>
                                          </p:stCondLst>
                                        </p:cTn>
                                        <p:tgtEl>
                                          <p:spTgt spid="61"/>
                                        </p:tgtEl>
                                        <p:attrNameLst>
                                          <p:attrName>style.visibility</p:attrName>
                                        </p:attrNameLst>
                                      </p:cBhvr>
                                      <p:to>
                                        <p:strVal val="visible"/>
                                      </p:to>
                                    </p:set>
                                    <p:anim calcmode="lin" valueType="num">
                                      <p:cBhvr additive="base">
                                        <p:cTn id="10" dur="500" fill="hold"/>
                                        <p:tgtEl>
                                          <p:spTgt spid="61"/>
                                        </p:tgtEl>
                                        <p:attrNameLst>
                                          <p:attrName>ppt_x</p:attrName>
                                        </p:attrNameLst>
                                      </p:cBhvr>
                                      <p:tavLst>
                                        <p:tav tm="0">
                                          <p:val>
                                            <p:strVal val="#ppt_x"/>
                                          </p:val>
                                        </p:tav>
                                        <p:tav tm="100000">
                                          <p:val>
                                            <p:strVal val="#ppt_x"/>
                                          </p:val>
                                        </p:tav>
                                      </p:tavLst>
                                    </p:anim>
                                    <p:anim calcmode="lin" valueType="num">
                                      <p:cBhvr additive="base">
                                        <p:cTn id="11" dur="500" fill="hold"/>
                                        <p:tgtEl>
                                          <p:spTgt spid="61"/>
                                        </p:tgtEl>
                                        <p:attrNameLst>
                                          <p:attrName>ppt_y</p:attrName>
                                        </p:attrNameLst>
                                      </p:cBhvr>
                                      <p:tavLst>
                                        <p:tav tm="0">
                                          <p:val>
                                            <p:strVal val="1+#ppt_h/2"/>
                                          </p:val>
                                        </p:tav>
                                        <p:tav tm="100000">
                                          <p:val>
                                            <p:strVal val="#ppt_y"/>
                                          </p:val>
                                        </p:tav>
                                      </p:tavLst>
                                    </p:anim>
                                  </p:childTnLst>
                                </p:cTn>
                              </p:par>
                            </p:childTnLst>
                          </p:cTn>
                        </p:par>
                      </p:childTnLst>
                    </p:cTn>
                  </p:par>
                  <p:par>
                    <p:cTn id="12" fill="hold">
                      <p:stCondLst>
                        <p:cond delay="indefinite"/>
                      </p:stCondLst>
                      <p:childTnLst>
                        <p:par>
                          <p:cTn id="13" fill="hold">
                            <p:stCondLst>
                              <p:cond delay="0"/>
                            </p:stCondLst>
                            <p:childTnLst>
                              <p:par>
                                <p:cTn id="14" presetID="2" presetClass="entr" presetSubtype="4" fill="hold" nodeType="clickEffect">
                                  <p:stCondLst>
                                    <p:cond delay="0"/>
                                  </p:stCondLst>
                                  <p:childTnLst>
                                    <p:set>
                                      <p:cBhvr>
                                        <p:cTn id="15" dur="1" fill="hold">
                                          <p:stCondLst>
                                            <p:cond delay="0"/>
                                          </p:stCondLst>
                                        </p:cTn>
                                        <p:tgtEl>
                                          <p:spTgt spid="6"/>
                                        </p:tgtEl>
                                        <p:attrNameLst>
                                          <p:attrName>style.visibility</p:attrName>
                                        </p:attrNameLst>
                                      </p:cBhvr>
                                      <p:to>
                                        <p:strVal val="visible"/>
                                      </p:to>
                                    </p:set>
                                    <p:anim calcmode="lin" valueType="num">
                                      <p:cBhvr additive="base">
                                        <p:cTn id="16" dur="500" fill="hold"/>
                                        <p:tgtEl>
                                          <p:spTgt spid="6"/>
                                        </p:tgtEl>
                                        <p:attrNameLst>
                                          <p:attrName>ppt_x</p:attrName>
                                        </p:attrNameLst>
                                      </p:cBhvr>
                                      <p:tavLst>
                                        <p:tav tm="0">
                                          <p:val>
                                            <p:strVal val="#ppt_x"/>
                                          </p:val>
                                        </p:tav>
                                        <p:tav tm="100000">
                                          <p:val>
                                            <p:strVal val="#ppt_x"/>
                                          </p:val>
                                        </p:tav>
                                      </p:tavLst>
                                    </p:anim>
                                    <p:anim calcmode="lin" valueType="num">
                                      <p:cBhvr additive="base">
                                        <p:cTn id="17"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 calcmode="lin" valueType="num">
                                      <p:cBhvr additive="base">
                                        <p:cTn id="22" dur="500" fill="hold"/>
                                        <p:tgtEl>
                                          <p:spTgt spid="5"/>
                                        </p:tgtEl>
                                        <p:attrNameLst>
                                          <p:attrName>ppt_x</p:attrName>
                                        </p:attrNameLst>
                                      </p:cBhvr>
                                      <p:tavLst>
                                        <p:tav tm="0">
                                          <p:val>
                                            <p:strVal val="#ppt_x"/>
                                          </p:val>
                                        </p:tav>
                                        <p:tav tm="100000">
                                          <p:val>
                                            <p:strVal val="#ppt_x"/>
                                          </p:val>
                                        </p:tav>
                                      </p:tavLst>
                                    </p:anim>
                                    <p:anim calcmode="lin" valueType="num">
                                      <p:cBhvr additive="base">
                                        <p:cTn id="23" dur="500" fill="hold"/>
                                        <p:tgtEl>
                                          <p:spTgt spid="5"/>
                                        </p:tgtEl>
                                        <p:attrNameLst>
                                          <p:attrName>ppt_y</p:attrName>
                                        </p:attrNameLst>
                                      </p:cBhvr>
                                      <p:tavLst>
                                        <p:tav tm="0">
                                          <p:val>
                                            <p:strVal val="1+#ppt_h/2"/>
                                          </p:val>
                                        </p:tav>
                                        <p:tav tm="100000">
                                          <p:val>
                                            <p:strVal val="#ppt_y"/>
                                          </p:val>
                                        </p:tav>
                                      </p:tavLst>
                                    </p:anim>
                                  </p:childTnLst>
                                </p:cTn>
                              </p:par>
                            </p:childTnLst>
                          </p:cTn>
                        </p:par>
                        <p:par>
                          <p:cTn id="24" fill="hold">
                            <p:stCondLst>
                              <p:cond delay="500"/>
                            </p:stCondLst>
                            <p:childTnLst>
                              <p:par>
                                <p:cTn id="25" presetID="5" presetClass="entr" presetSubtype="10" fill="hold" nodeType="afterEffect">
                                  <p:stCondLst>
                                    <p:cond delay="0"/>
                                  </p:stCondLst>
                                  <p:childTnLst>
                                    <p:set>
                                      <p:cBhvr>
                                        <p:cTn id="26" dur="1" fill="hold">
                                          <p:stCondLst>
                                            <p:cond delay="0"/>
                                          </p:stCondLst>
                                        </p:cTn>
                                        <p:tgtEl>
                                          <p:spTgt spid="50"/>
                                        </p:tgtEl>
                                        <p:attrNameLst>
                                          <p:attrName>style.visibility</p:attrName>
                                        </p:attrNameLst>
                                      </p:cBhvr>
                                      <p:to>
                                        <p:strVal val="visible"/>
                                      </p:to>
                                    </p:set>
                                    <p:animEffect transition="in" filter="checkerboard(across)">
                                      <p:cBhvr>
                                        <p:cTn id="27" dur="500"/>
                                        <p:tgtEl>
                                          <p:spTgt spid="50"/>
                                        </p:tgtEl>
                                      </p:cBhvr>
                                    </p:animEffect>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nodeType="clickEffect">
                                  <p:stCondLst>
                                    <p:cond delay="0"/>
                                  </p:stCondLst>
                                  <p:childTnLst>
                                    <p:set>
                                      <p:cBhvr>
                                        <p:cTn id="31" dur="1" fill="hold">
                                          <p:stCondLst>
                                            <p:cond delay="0"/>
                                          </p:stCondLst>
                                        </p:cTn>
                                        <p:tgtEl>
                                          <p:spTgt spid="51"/>
                                        </p:tgtEl>
                                        <p:attrNameLst>
                                          <p:attrName>style.visibility</p:attrName>
                                        </p:attrNameLst>
                                      </p:cBhvr>
                                      <p:to>
                                        <p:strVal val="visible"/>
                                      </p:to>
                                    </p:set>
                                    <p:anim calcmode="lin" valueType="num">
                                      <p:cBhvr additive="base">
                                        <p:cTn id="32" dur="500" fill="hold"/>
                                        <p:tgtEl>
                                          <p:spTgt spid="51"/>
                                        </p:tgtEl>
                                        <p:attrNameLst>
                                          <p:attrName>ppt_x</p:attrName>
                                        </p:attrNameLst>
                                      </p:cBhvr>
                                      <p:tavLst>
                                        <p:tav tm="0">
                                          <p:val>
                                            <p:strVal val="#ppt_x"/>
                                          </p:val>
                                        </p:tav>
                                        <p:tav tm="100000">
                                          <p:val>
                                            <p:strVal val="#ppt_x"/>
                                          </p:val>
                                        </p:tav>
                                      </p:tavLst>
                                    </p:anim>
                                    <p:anim calcmode="lin" valueType="num">
                                      <p:cBhvr additive="base">
                                        <p:cTn id="33" dur="500" fill="hold"/>
                                        <p:tgtEl>
                                          <p:spTgt spid="51"/>
                                        </p:tgtEl>
                                        <p:attrNameLst>
                                          <p:attrName>ppt_y</p:attrName>
                                        </p:attrNameLst>
                                      </p:cBhvr>
                                      <p:tavLst>
                                        <p:tav tm="0">
                                          <p:val>
                                            <p:strVal val="1+#ppt_h/2"/>
                                          </p:val>
                                        </p:tav>
                                        <p:tav tm="100000">
                                          <p:val>
                                            <p:strVal val="#ppt_y"/>
                                          </p:val>
                                        </p:tav>
                                      </p:tavLst>
                                    </p:anim>
                                  </p:childTnLst>
                                </p:cTn>
                              </p:par>
                            </p:childTnLst>
                          </p:cTn>
                        </p:par>
                        <p:par>
                          <p:cTn id="34" fill="hold">
                            <p:stCondLst>
                              <p:cond delay="500"/>
                            </p:stCondLst>
                            <p:childTnLst>
                              <p:par>
                                <p:cTn id="35" presetID="5" presetClass="entr" presetSubtype="10" fill="hold" nodeType="afterEffect">
                                  <p:stCondLst>
                                    <p:cond delay="0"/>
                                  </p:stCondLst>
                                  <p:childTnLst>
                                    <p:set>
                                      <p:cBhvr>
                                        <p:cTn id="36" dur="1" fill="hold">
                                          <p:stCondLst>
                                            <p:cond delay="0"/>
                                          </p:stCondLst>
                                        </p:cTn>
                                        <p:tgtEl>
                                          <p:spTgt spid="36"/>
                                        </p:tgtEl>
                                        <p:attrNameLst>
                                          <p:attrName>style.visibility</p:attrName>
                                        </p:attrNameLst>
                                      </p:cBhvr>
                                      <p:to>
                                        <p:strVal val="visible"/>
                                      </p:to>
                                    </p:set>
                                    <p:animEffect transition="in" filter="checkerboard(across)">
                                      <p:cBhvr>
                                        <p:cTn id="37" dur="500"/>
                                        <p:tgtEl>
                                          <p:spTgt spid="36"/>
                                        </p:tgtEl>
                                      </p:cBhvr>
                                    </p:animEffect>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nodeType="clickEffect">
                                  <p:stCondLst>
                                    <p:cond delay="0"/>
                                  </p:stCondLst>
                                  <p:childTnLst>
                                    <p:set>
                                      <p:cBhvr>
                                        <p:cTn id="41" dur="1" fill="hold">
                                          <p:stCondLst>
                                            <p:cond delay="0"/>
                                          </p:stCondLst>
                                        </p:cTn>
                                        <p:tgtEl>
                                          <p:spTgt spid="52"/>
                                        </p:tgtEl>
                                        <p:attrNameLst>
                                          <p:attrName>style.visibility</p:attrName>
                                        </p:attrNameLst>
                                      </p:cBhvr>
                                      <p:to>
                                        <p:strVal val="visible"/>
                                      </p:to>
                                    </p:set>
                                    <p:anim calcmode="lin" valueType="num">
                                      <p:cBhvr additive="base">
                                        <p:cTn id="42" dur="500" fill="hold"/>
                                        <p:tgtEl>
                                          <p:spTgt spid="52"/>
                                        </p:tgtEl>
                                        <p:attrNameLst>
                                          <p:attrName>ppt_x</p:attrName>
                                        </p:attrNameLst>
                                      </p:cBhvr>
                                      <p:tavLst>
                                        <p:tav tm="0">
                                          <p:val>
                                            <p:strVal val="#ppt_x"/>
                                          </p:val>
                                        </p:tav>
                                        <p:tav tm="100000">
                                          <p:val>
                                            <p:strVal val="#ppt_x"/>
                                          </p:val>
                                        </p:tav>
                                      </p:tavLst>
                                    </p:anim>
                                    <p:anim calcmode="lin" valueType="num">
                                      <p:cBhvr additive="base">
                                        <p:cTn id="43" dur="500" fill="hold"/>
                                        <p:tgtEl>
                                          <p:spTgt spid="52"/>
                                        </p:tgtEl>
                                        <p:attrNameLst>
                                          <p:attrName>ppt_y</p:attrName>
                                        </p:attrNameLst>
                                      </p:cBhvr>
                                      <p:tavLst>
                                        <p:tav tm="0">
                                          <p:val>
                                            <p:strVal val="1+#ppt_h/2"/>
                                          </p:val>
                                        </p:tav>
                                        <p:tav tm="100000">
                                          <p:val>
                                            <p:strVal val="#ppt_y"/>
                                          </p:val>
                                        </p:tav>
                                      </p:tavLst>
                                    </p:anim>
                                  </p:childTnLst>
                                </p:cTn>
                              </p:par>
                            </p:childTnLst>
                          </p:cTn>
                        </p:par>
                        <p:par>
                          <p:cTn id="44" fill="hold">
                            <p:stCondLst>
                              <p:cond delay="500"/>
                            </p:stCondLst>
                            <p:childTnLst>
                              <p:par>
                                <p:cTn id="45" presetID="5" presetClass="entr" presetSubtype="10" fill="hold" nodeType="afterEffect">
                                  <p:stCondLst>
                                    <p:cond delay="0"/>
                                  </p:stCondLst>
                                  <p:childTnLst>
                                    <p:set>
                                      <p:cBhvr>
                                        <p:cTn id="46" dur="1" fill="hold">
                                          <p:stCondLst>
                                            <p:cond delay="0"/>
                                          </p:stCondLst>
                                        </p:cTn>
                                        <p:tgtEl>
                                          <p:spTgt spid="44"/>
                                        </p:tgtEl>
                                        <p:attrNameLst>
                                          <p:attrName>style.visibility</p:attrName>
                                        </p:attrNameLst>
                                      </p:cBhvr>
                                      <p:to>
                                        <p:strVal val="visible"/>
                                      </p:to>
                                    </p:set>
                                    <p:animEffect transition="in" filter="checkerboard(across)">
                                      <p:cBhvr>
                                        <p:cTn id="47" dur="500"/>
                                        <p:tgtEl>
                                          <p:spTgt spid="44"/>
                                        </p:tgtEl>
                                      </p:cBhvr>
                                    </p:animEffect>
                                  </p:childTnLst>
                                </p:cTn>
                              </p:par>
                            </p:childTnLst>
                          </p:cTn>
                        </p:par>
                      </p:childTnLst>
                    </p:cTn>
                  </p:par>
                  <p:par>
                    <p:cTn id="48" fill="hold">
                      <p:stCondLst>
                        <p:cond delay="indefinite"/>
                      </p:stCondLst>
                      <p:childTnLst>
                        <p:par>
                          <p:cTn id="49" fill="hold">
                            <p:stCondLst>
                              <p:cond delay="0"/>
                            </p:stCondLst>
                            <p:childTnLst>
                              <p:par>
                                <p:cTn id="50" presetID="2" presetClass="entr" presetSubtype="4" fill="hold" nodeType="clickEffect">
                                  <p:stCondLst>
                                    <p:cond delay="0"/>
                                  </p:stCondLst>
                                  <p:childTnLst>
                                    <p:set>
                                      <p:cBhvr>
                                        <p:cTn id="51" dur="1" fill="hold">
                                          <p:stCondLst>
                                            <p:cond delay="0"/>
                                          </p:stCondLst>
                                        </p:cTn>
                                        <p:tgtEl>
                                          <p:spTgt spid="56"/>
                                        </p:tgtEl>
                                        <p:attrNameLst>
                                          <p:attrName>style.visibility</p:attrName>
                                        </p:attrNameLst>
                                      </p:cBhvr>
                                      <p:to>
                                        <p:strVal val="visible"/>
                                      </p:to>
                                    </p:set>
                                    <p:anim calcmode="lin" valueType="num">
                                      <p:cBhvr additive="base">
                                        <p:cTn id="52" dur="500" fill="hold"/>
                                        <p:tgtEl>
                                          <p:spTgt spid="56"/>
                                        </p:tgtEl>
                                        <p:attrNameLst>
                                          <p:attrName>ppt_x</p:attrName>
                                        </p:attrNameLst>
                                      </p:cBhvr>
                                      <p:tavLst>
                                        <p:tav tm="0">
                                          <p:val>
                                            <p:strVal val="#ppt_x"/>
                                          </p:val>
                                        </p:tav>
                                        <p:tav tm="100000">
                                          <p:val>
                                            <p:strVal val="#ppt_x"/>
                                          </p:val>
                                        </p:tav>
                                      </p:tavLst>
                                    </p:anim>
                                    <p:anim calcmode="lin" valueType="num">
                                      <p:cBhvr additive="base">
                                        <p:cTn id="53" dur="500" fill="hold"/>
                                        <p:tgtEl>
                                          <p:spTgt spid="56"/>
                                        </p:tgtEl>
                                        <p:attrNameLst>
                                          <p:attrName>ppt_y</p:attrName>
                                        </p:attrNameLst>
                                      </p:cBhvr>
                                      <p:tavLst>
                                        <p:tav tm="0">
                                          <p:val>
                                            <p:strVal val="1+#ppt_h/2"/>
                                          </p:val>
                                        </p:tav>
                                        <p:tav tm="100000">
                                          <p:val>
                                            <p:strVal val="#ppt_y"/>
                                          </p:val>
                                        </p:tav>
                                      </p:tavLst>
                                    </p:anim>
                                  </p:childTnLst>
                                </p:cTn>
                              </p:par>
                            </p:childTnLst>
                          </p:cTn>
                        </p:par>
                        <p:par>
                          <p:cTn id="54" fill="hold">
                            <p:stCondLst>
                              <p:cond delay="500"/>
                            </p:stCondLst>
                            <p:childTnLst>
                              <p:par>
                                <p:cTn id="55" presetID="5" presetClass="entr" presetSubtype="10" fill="hold" nodeType="afterEffect">
                                  <p:stCondLst>
                                    <p:cond delay="0"/>
                                  </p:stCondLst>
                                  <p:childTnLst>
                                    <p:set>
                                      <p:cBhvr>
                                        <p:cTn id="56" dur="1" fill="hold">
                                          <p:stCondLst>
                                            <p:cond delay="0"/>
                                          </p:stCondLst>
                                        </p:cTn>
                                        <p:tgtEl>
                                          <p:spTgt spid="53"/>
                                        </p:tgtEl>
                                        <p:attrNameLst>
                                          <p:attrName>style.visibility</p:attrName>
                                        </p:attrNameLst>
                                      </p:cBhvr>
                                      <p:to>
                                        <p:strVal val="visible"/>
                                      </p:to>
                                    </p:set>
                                    <p:animEffect transition="in" filter="checkerboard(across)">
                                      <p:cBhvr>
                                        <p:cTn id="57" dur="500"/>
                                        <p:tgtEl>
                                          <p:spTgt spid="5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2" name="组合 21"/>
          <p:cNvGrpSpPr/>
          <p:nvPr/>
        </p:nvGrpSpPr>
        <p:grpSpPr>
          <a:xfrm>
            <a:off x="2959117" y="182355"/>
            <a:ext cx="3612515" cy="579120"/>
            <a:chOff x="513409" y="319364"/>
            <a:chExt cx="4816689" cy="772161"/>
          </a:xfrm>
          <a:solidFill>
            <a:srgbClr val="FFC000"/>
          </a:solidFill>
        </p:grpSpPr>
        <p:sp>
          <p:nvSpPr>
            <p:cNvPr id="23" name="文本框 23"/>
            <p:cNvSpPr txBox="1"/>
            <p:nvPr/>
          </p:nvSpPr>
          <p:spPr>
            <a:xfrm>
              <a:off x="803816" y="319364"/>
              <a:ext cx="4526282" cy="772161"/>
            </a:xfrm>
            <a:prstGeom prst="rect">
              <a:avLst/>
            </a:prstGeom>
            <a:grpFill/>
          </p:spPr>
          <p:txBody>
            <a:bodyPr wrap="square" rtlCol="0">
              <a:spAutoFit/>
            </a:bodyPr>
            <a:lstStyle/>
            <a:p>
              <a:r>
                <a:rPr lang="zh-CN" altLang="en-US" sz="3200" dirty="0" smtClean="0">
                  <a:solidFill>
                    <a:srgbClr val="7030A0"/>
                  </a:solidFill>
                  <a:latin typeface="华文中宋" panose="02010600040101010101" charset="-122"/>
                  <a:ea typeface="华文中宋" panose="02010600040101010101" charset="-122"/>
                </a:rPr>
                <a:t>编年史 летопись</a:t>
              </a:r>
              <a:r>
                <a:rPr lang="zh-CN" altLang="en-US" sz="2800" dirty="0" smtClean="0">
                  <a:solidFill>
                    <a:schemeClr val="accent1"/>
                  </a:solidFill>
                  <a:latin typeface="微软雅黑" panose="020B0503020204020204" pitchFamily="34" charset="-122"/>
                  <a:ea typeface="微软雅黑" panose="020B0503020204020204" pitchFamily="34" charset="-122"/>
                </a:rPr>
                <a:t> </a:t>
              </a:r>
              <a:endParaRPr lang="zh-CN" altLang="en-US" sz="2800" dirty="0" smtClean="0">
                <a:solidFill>
                  <a:schemeClr val="accent1"/>
                </a:solidFill>
                <a:latin typeface="微软雅黑" panose="020B0503020204020204" pitchFamily="34" charset="-122"/>
                <a:ea typeface="微软雅黑" panose="020B0503020204020204" pitchFamily="34" charset="-122"/>
              </a:endParaRPr>
            </a:p>
          </p:txBody>
        </p:sp>
        <p:sp>
          <p:nvSpPr>
            <p:cNvPr id="24" name="等腰三角形 23"/>
            <p:cNvSpPr/>
            <p:nvPr/>
          </p:nvSpPr>
          <p:spPr>
            <a:xfrm rot="16200000" flipH="1" flipV="1">
              <a:off x="437475" y="608158"/>
              <a:ext cx="304323" cy="152455"/>
            </a:xfrm>
            <a:prstGeom prst="triangle">
              <a:avLst/>
            </a:prstGeom>
            <a:grpFill/>
            <a:ln w="28575">
              <a:solidFill>
                <a:srgbClr val="7030A0"/>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080808"/>
                </a:solidFill>
                <a:latin typeface="微软雅黑" panose="020B0503020204020204" pitchFamily="34" charset="-122"/>
                <a:ea typeface="微软雅黑" panose="020B0503020204020204" pitchFamily="34" charset="-122"/>
              </a:endParaRPr>
            </a:p>
          </p:txBody>
        </p:sp>
      </p:grpSp>
      <p:pic>
        <p:nvPicPr>
          <p:cNvPr id="3" name="图片 2" descr="81WExe5McOL"/>
          <p:cNvPicPr>
            <a:picLocks noChangeAspect="1"/>
          </p:cNvPicPr>
          <p:nvPr/>
        </p:nvPicPr>
        <p:blipFill>
          <a:blip r:embed="rId1" cstate="print"/>
          <a:stretch>
            <a:fillRect/>
          </a:stretch>
        </p:blipFill>
        <p:spPr>
          <a:xfrm>
            <a:off x="6297295" y="1087755"/>
            <a:ext cx="2545080" cy="3449955"/>
          </a:xfrm>
          <a:prstGeom prst="rect">
            <a:avLst/>
          </a:prstGeom>
        </p:spPr>
      </p:pic>
      <p:grpSp>
        <p:nvGrpSpPr>
          <p:cNvPr id="7" name="组合 6"/>
          <p:cNvGrpSpPr/>
          <p:nvPr/>
        </p:nvGrpSpPr>
        <p:grpSpPr>
          <a:xfrm>
            <a:off x="432435" y="1012190"/>
            <a:ext cx="5645785" cy="1645920"/>
            <a:chOff x="681" y="1828"/>
            <a:chExt cx="8891" cy="2592"/>
          </a:xfrm>
        </p:grpSpPr>
        <p:sp>
          <p:nvSpPr>
            <p:cNvPr id="21" name="矩形 20"/>
            <p:cNvSpPr/>
            <p:nvPr/>
          </p:nvSpPr>
          <p:spPr>
            <a:xfrm>
              <a:off x="1058" y="1828"/>
              <a:ext cx="8515" cy="2592"/>
            </a:xfrm>
            <a:prstGeom prst="rect">
              <a:avLst/>
            </a:prstGeom>
          </p:spPr>
          <p:txBody>
            <a:bodyPr wrap="square" lIns="68580" tIns="34290" rIns="68580" bIns="34290">
              <a:spAutoFit/>
            </a:bodyPr>
            <a:lstStyle/>
            <a:p>
              <a:pPr>
                <a:lnSpc>
                  <a:spcPct val="150000"/>
                </a:lnSpc>
                <a:spcBef>
                  <a:spcPts val="750"/>
                </a:spcBef>
              </a:pPr>
              <a:r>
                <a:rPr lang="zh-CN" altLang="en-US" dirty="0">
                  <a:solidFill>
                    <a:schemeClr val="accent1"/>
                  </a:solidFill>
                  <a:latin typeface="华文中宋" panose="02010600040101010101" charset="-122"/>
                  <a:ea typeface="华文中宋" panose="02010600040101010101" charset="-122"/>
                  <a:cs typeface="宋体" panose="02010600030101010101" pitchFamily="2" charset="-122"/>
                </a:rPr>
                <a:t>即年鉴和纪年史，其作者部分为僧侣，部分为世俗书人。它们大多是匿名的、多为被抹去作者个性化特征的编纂合集。编年史的传统一直持续到</a:t>
              </a:r>
              <a:r>
                <a:rPr lang="en-US" altLang="zh-CN" dirty="0">
                  <a:solidFill>
                    <a:schemeClr val="accent1"/>
                  </a:solidFill>
                  <a:latin typeface="华文中宋" panose="02010600040101010101" charset="-122"/>
                  <a:ea typeface="华文中宋" panose="02010600040101010101" charset="-122"/>
                  <a:cs typeface="宋体" panose="02010600030101010101" pitchFamily="2" charset="-122"/>
                </a:rPr>
                <a:t>17</a:t>
              </a:r>
              <a:r>
                <a:rPr lang="zh-CN" altLang="en-US" dirty="0">
                  <a:solidFill>
                    <a:schemeClr val="accent1"/>
                  </a:solidFill>
                  <a:latin typeface="华文中宋" panose="02010600040101010101" charset="-122"/>
                  <a:ea typeface="华文中宋" panose="02010600040101010101" charset="-122"/>
                  <a:cs typeface="宋体" panose="02010600030101010101" pitchFamily="2" charset="-122"/>
                </a:rPr>
                <a:t>世纪。</a:t>
              </a:r>
              <a:r>
                <a:rPr lang="zh-CN" altLang="en-US" sz="1500" b="1" dirty="0">
                  <a:solidFill>
                    <a:schemeClr val="accent2"/>
                  </a:solidFill>
                  <a:latin typeface="微软雅黑" panose="020B0503020204020204" pitchFamily="34" charset="-122"/>
                  <a:ea typeface="微软雅黑" panose="020B0503020204020204" pitchFamily="34" charset="-122"/>
                  <a:cs typeface="宋体" panose="02010600030101010101" pitchFamily="2" charset="-122"/>
                </a:rPr>
                <a:t>标题内容</a:t>
              </a:r>
              <a:endParaRPr lang="zh-CN" altLang="en-US" sz="1500" b="1" dirty="0">
                <a:solidFill>
                  <a:schemeClr val="accent2"/>
                </a:solidFill>
                <a:latin typeface="微软雅黑" panose="020B0503020204020204" pitchFamily="34" charset="-122"/>
                <a:ea typeface="微软雅黑" panose="020B0503020204020204" pitchFamily="34" charset="-122"/>
                <a:cs typeface="宋体" panose="02010600030101010101" pitchFamily="2" charset="-122"/>
              </a:endParaRPr>
            </a:p>
          </p:txBody>
        </p:sp>
        <p:sp>
          <p:nvSpPr>
            <p:cNvPr id="688" name="椭圆 687"/>
            <p:cNvSpPr/>
            <p:nvPr/>
          </p:nvSpPr>
          <p:spPr>
            <a:xfrm>
              <a:off x="681" y="2097"/>
              <a:ext cx="216" cy="216"/>
            </a:xfrm>
            <a:prstGeom prst="ellipse">
              <a:avLst/>
            </a:prstGeom>
            <a:solidFill>
              <a:srgbClr val="FF9933"/>
            </a:solidFill>
            <a:ln>
              <a:noFill/>
            </a:ln>
            <a:effectLst>
              <a:outerShdw blurRad="254000" dist="127000" dir="8100000" algn="tr" rotWithShape="0">
                <a:prstClr val="black">
                  <a:alpha val="6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8" name="组合 7"/>
          <p:cNvGrpSpPr/>
          <p:nvPr/>
        </p:nvGrpSpPr>
        <p:grpSpPr>
          <a:xfrm>
            <a:off x="432435" y="2485390"/>
            <a:ext cx="5737860" cy="2468880"/>
            <a:chOff x="681" y="4186"/>
            <a:chExt cx="9036" cy="3888"/>
          </a:xfrm>
        </p:grpSpPr>
        <p:sp>
          <p:nvSpPr>
            <p:cNvPr id="4" name="矩形 3"/>
            <p:cNvSpPr/>
            <p:nvPr/>
          </p:nvSpPr>
          <p:spPr>
            <a:xfrm>
              <a:off x="1058" y="4186"/>
              <a:ext cx="8659" cy="3888"/>
            </a:xfrm>
            <a:prstGeom prst="rect">
              <a:avLst/>
            </a:prstGeom>
          </p:spPr>
          <p:txBody>
            <a:bodyPr wrap="square" lIns="68580" tIns="34290" rIns="68580" bIns="34290">
              <a:spAutoFit/>
            </a:bodyPr>
            <a:lstStyle/>
            <a:p>
              <a:pPr>
                <a:lnSpc>
                  <a:spcPct val="150000"/>
                </a:lnSpc>
                <a:spcBef>
                  <a:spcPts val="750"/>
                </a:spcBef>
              </a:pPr>
              <a:r>
                <a:rPr lang="zh-CN" dirty="0">
                  <a:solidFill>
                    <a:schemeClr val="accent1"/>
                  </a:solidFill>
                  <a:latin typeface="华文中宋" panose="02010600040101010101" charset="-122"/>
                  <a:ea typeface="华文中宋" panose="02010600040101010101" charset="-122"/>
                  <a:cs typeface="宋体" panose="02010600030101010101" pitchFamily="2" charset="-122"/>
                </a:rPr>
                <a:t>其中，最为著名的是</a:t>
              </a:r>
              <a:r>
                <a:rPr lang="zh-CN" dirty="0">
                  <a:solidFill>
                    <a:srgbClr val="7030A0"/>
                  </a:solidFill>
                  <a:latin typeface="华文中宋" panose="02010600040101010101" charset="-122"/>
                  <a:ea typeface="华文中宋" panose="02010600040101010101" charset="-122"/>
                  <a:cs typeface="宋体" panose="02010600030101010101" pitchFamily="2" charset="-122"/>
                </a:rPr>
                <a:t>《</a:t>
              </a:r>
              <a:r>
                <a:rPr lang="zh-CN" b="1" dirty="0">
                  <a:solidFill>
                    <a:srgbClr val="7030A0"/>
                  </a:solidFill>
                  <a:latin typeface="华文中宋" panose="02010600040101010101" charset="-122"/>
                  <a:ea typeface="华文中宋" panose="02010600040101010101" charset="-122"/>
                  <a:cs typeface="宋体" panose="02010600030101010101" pitchFamily="2" charset="-122"/>
                </a:rPr>
                <a:t>古史纪年</a:t>
              </a:r>
              <a:r>
                <a:rPr lang="zh-CN" dirty="0">
                  <a:solidFill>
                    <a:srgbClr val="7030A0"/>
                  </a:solidFill>
                  <a:latin typeface="华文中宋" panose="02010600040101010101" charset="-122"/>
                  <a:ea typeface="华文中宋" panose="02010600040101010101" charset="-122"/>
                  <a:cs typeface="宋体" panose="02010600030101010101" pitchFamily="2" charset="-122"/>
                </a:rPr>
                <a:t>》</a:t>
              </a:r>
              <a:r>
                <a:rPr lang="zh-CN" dirty="0">
                  <a:solidFill>
                    <a:schemeClr val="accent1"/>
                  </a:solidFill>
                  <a:latin typeface="华文中宋" panose="02010600040101010101" charset="-122"/>
                  <a:ea typeface="华文中宋" panose="02010600040101010101" charset="-122"/>
                  <a:cs typeface="宋体" panose="02010600030101010101" pitchFamily="2" charset="-122"/>
                </a:rPr>
                <a:t>，又名《往年故事》和《俄罗斯编年序史》（《</a:t>
              </a:r>
              <a:r>
                <a:rPr lang="zh-CN" dirty="0">
                  <a:solidFill>
                    <a:schemeClr val="accent1"/>
                  </a:solidFill>
                  <a:latin typeface="华文中宋" panose="02010600040101010101" charset="-122"/>
                  <a:ea typeface="华文中宋" panose="02010600040101010101" charset="-122"/>
                  <a:cs typeface="Times New Roman" panose="02020603050405020304" pitchFamily="18" charset="0"/>
                </a:rPr>
                <a:t>Повесть временных лет</a:t>
              </a:r>
              <a:r>
                <a:rPr lang="zh-CN" dirty="0">
                  <a:solidFill>
                    <a:schemeClr val="accent1"/>
                  </a:solidFill>
                  <a:latin typeface="华文中宋" panose="02010600040101010101" charset="-122"/>
                  <a:ea typeface="华文中宋" panose="02010600040101010101" charset="-122"/>
                  <a:cs typeface="宋体" panose="02010600030101010101" pitchFamily="2" charset="-122"/>
                </a:rPr>
                <a:t>》、《</a:t>
              </a:r>
              <a:r>
                <a:rPr lang="zh-CN" dirty="0">
                  <a:solidFill>
                    <a:schemeClr val="accent1"/>
                  </a:solidFill>
                  <a:latin typeface="华文中宋" panose="02010600040101010101" charset="-122"/>
                  <a:ea typeface="华文中宋" panose="02010600040101010101" charset="-122"/>
                  <a:cs typeface="Times New Roman" panose="02020603050405020304" pitchFamily="18" charset="0"/>
                </a:rPr>
                <a:t>Начальная летопись》、《Несторова летопись》</a:t>
              </a:r>
              <a:r>
                <a:rPr lang="zh-CN" dirty="0">
                  <a:solidFill>
                    <a:schemeClr val="accent1"/>
                  </a:solidFill>
                  <a:latin typeface="华文中宋" panose="02010600040101010101" charset="-122"/>
                  <a:ea typeface="华文中宋" panose="02010600040101010101" charset="-122"/>
                  <a:cs typeface="宋体" panose="02010600030101010101" pitchFamily="2" charset="-122"/>
                </a:rPr>
                <a:t>），大部分为基辅洞穴修道院僧侣涅斯托尔于</a:t>
              </a:r>
              <a:r>
                <a:rPr lang="en-US" altLang="zh-CN" dirty="0">
                  <a:solidFill>
                    <a:schemeClr val="accent1"/>
                  </a:solidFill>
                  <a:latin typeface="华文中宋" panose="02010600040101010101" charset="-122"/>
                  <a:ea typeface="华文中宋" panose="02010600040101010101" charset="-122"/>
                  <a:cs typeface="宋体" panose="02010600030101010101" pitchFamily="2" charset="-122"/>
                </a:rPr>
                <a:t>1113</a:t>
              </a:r>
              <a:r>
                <a:rPr lang="zh-CN" altLang="en-US" dirty="0">
                  <a:solidFill>
                    <a:schemeClr val="accent1"/>
                  </a:solidFill>
                  <a:latin typeface="华文中宋" panose="02010600040101010101" charset="-122"/>
                  <a:ea typeface="华文中宋" panose="02010600040101010101" charset="-122"/>
                  <a:cs typeface="宋体" panose="02010600030101010101" pitchFamily="2" charset="-122"/>
                </a:rPr>
                <a:t>年前后所撰，所涵盖时期自</a:t>
              </a:r>
              <a:r>
                <a:rPr lang="en-US" altLang="zh-CN" dirty="0">
                  <a:solidFill>
                    <a:schemeClr val="accent1"/>
                  </a:solidFill>
                  <a:latin typeface="华文中宋" panose="02010600040101010101" charset="-122"/>
                  <a:ea typeface="华文中宋" panose="02010600040101010101" charset="-122"/>
                  <a:cs typeface="宋体" panose="02010600030101010101" pitchFamily="2" charset="-122"/>
                </a:rPr>
                <a:t>“</a:t>
              </a:r>
              <a:r>
                <a:rPr lang="zh-CN" altLang="en-US" dirty="0">
                  <a:solidFill>
                    <a:schemeClr val="accent1"/>
                  </a:solidFill>
                  <a:latin typeface="华文中宋" panose="02010600040101010101" charset="-122"/>
                  <a:ea typeface="华文中宋" panose="02010600040101010101" charset="-122"/>
                  <a:cs typeface="宋体" panose="02010600030101010101" pitchFamily="2" charset="-122"/>
                </a:rPr>
                <a:t>俄国开端</a:t>
              </a:r>
              <a:r>
                <a:rPr lang="en-US" altLang="zh-CN" dirty="0">
                  <a:solidFill>
                    <a:schemeClr val="accent1"/>
                  </a:solidFill>
                  <a:latin typeface="华文中宋" panose="02010600040101010101" charset="-122"/>
                  <a:ea typeface="华文中宋" panose="02010600040101010101" charset="-122"/>
                  <a:cs typeface="宋体" panose="02010600030101010101" pitchFamily="2" charset="-122"/>
                </a:rPr>
                <a:t>”</a:t>
              </a:r>
              <a:r>
                <a:rPr lang="zh-CN" altLang="en-US" dirty="0">
                  <a:solidFill>
                    <a:schemeClr val="accent1"/>
                  </a:solidFill>
                  <a:latin typeface="华文中宋" panose="02010600040101010101" charset="-122"/>
                  <a:ea typeface="华文中宋" panose="02010600040101010101" charset="-122"/>
                  <a:cs typeface="宋体" panose="02010600030101010101" pitchFamily="2" charset="-122"/>
                </a:rPr>
                <a:t>至</a:t>
              </a:r>
              <a:r>
                <a:rPr lang="en-US" altLang="zh-CN" dirty="0">
                  <a:solidFill>
                    <a:schemeClr val="accent1"/>
                  </a:solidFill>
                  <a:latin typeface="华文中宋" panose="02010600040101010101" charset="-122"/>
                  <a:ea typeface="华文中宋" panose="02010600040101010101" charset="-122"/>
                  <a:cs typeface="宋体" panose="02010600030101010101" pitchFamily="2" charset="-122"/>
                </a:rPr>
                <a:t>1116</a:t>
              </a:r>
              <a:r>
                <a:rPr lang="zh-CN" altLang="en-US" dirty="0">
                  <a:solidFill>
                    <a:schemeClr val="accent1"/>
                  </a:solidFill>
                  <a:latin typeface="华文中宋" panose="02010600040101010101" charset="-122"/>
                  <a:ea typeface="华文中宋" panose="02010600040101010101" charset="-122"/>
                  <a:cs typeface="宋体" panose="02010600030101010101" pitchFamily="2" charset="-122"/>
                </a:rPr>
                <a:t>年。</a:t>
              </a:r>
              <a:r>
                <a:rPr lang="zh-CN" altLang="en-US" sz="1500" b="1" dirty="0">
                  <a:solidFill>
                    <a:schemeClr val="accent2"/>
                  </a:solidFill>
                  <a:latin typeface="微软雅黑" panose="020B0503020204020204" pitchFamily="34" charset="-122"/>
                  <a:ea typeface="微软雅黑" panose="020B0503020204020204" pitchFamily="34" charset="-122"/>
                  <a:cs typeface="宋体" panose="02010600030101010101" pitchFamily="2" charset="-122"/>
                </a:rPr>
                <a:t>题内容</a:t>
              </a:r>
              <a:endParaRPr lang="zh-CN" altLang="en-US" sz="1500" b="1" dirty="0">
                <a:solidFill>
                  <a:schemeClr val="accent2"/>
                </a:solidFill>
                <a:latin typeface="微软雅黑" panose="020B0503020204020204" pitchFamily="34" charset="-122"/>
                <a:ea typeface="微软雅黑" panose="020B0503020204020204" pitchFamily="34" charset="-122"/>
                <a:cs typeface="宋体" panose="02010600030101010101" pitchFamily="2" charset="-122"/>
              </a:endParaRPr>
            </a:p>
          </p:txBody>
        </p:sp>
        <p:sp>
          <p:nvSpPr>
            <p:cNvPr id="6" name="椭圆 5"/>
            <p:cNvSpPr/>
            <p:nvPr/>
          </p:nvSpPr>
          <p:spPr>
            <a:xfrm>
              <a:off x="681" y="4420"/>
              <a:ext cx="216" cy="216"/>
            </a:xfrm>
            <a:prstGeom prst="ellipse">
              <a:avLst/>
            </a:prstGeom>
            <a:solidFill>
              <a:srgbClr val="FF9933"/>
            </a:solidFill>
            <a:ln>
              <a:noFill/>
            </a:ln>
            <a:effectLst>
              <a:outerShdw blurRad="254000" dist="127000" dir="8100000" algn="tr" rotWithShape="0">
                <a:prstClr val="black">
                  <a:alpha val="6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afterEffect">
                                  <p:stCondLst>
                                    <p:cond delay="0"/>
                                  </p:stCondLst>
                                  <p:childTnLst>
                                    <p:set>
                                      <p:cBhvr>
                                        <p:cTn id="6" dur="1" fill="hold">
                                          <p:stCondLst>
                                            <p:cond delay="0"/>
                                          </p:stCondLst>
                                        </p:cTn>
                                        <p:tgtEl>
                                          <p:spTgt spid="22"/>
                                        </p:tgtEl>
                                        <p:attrNameLst>
                                          <p:attrName>style.visibility</p:attrName>
                                        </p:attrNameLst>
                                      </p:cBhvr>
                                      <p:to>
                                        <p:strVal val="visible"/>
                                      </p:to>
                                    </p:set>
                                    <p:anim calcmode="lin" valueType="num">
                                      <p:cBhvr additive="base">
                                        <p:cTn id="7" dur="500" fill="hold"/>
                                        <p:tgtEl>
                                          <p:spTgt spid="22"/>
                                        </p:tgtEl>
                                        <p:attrNameLst>
                                          <p:attrName>ppt_x</p:attrName>
                                        </p:attrNameLst>
                                      </p:cBhvr>
                                      <p:tavLst>
                                        <p:tav tm="0">
                                          <p:val>
                                            <p:strVal val="0-#ppt_w/2"/>
                                          </p:val>
                                        </p:tav>
                                        <p:tav tm="100000">
                                          <p:val>
                                            <p:strVal val="#ppt_x"/>
                                          </p:val>
                                        </p:tav>
                                      </p:tavLst>
                                    </p:anim>
                                    <p:anim calcmode="lin" valueType="num">
                                      <p:cBhvr additive="base">
                                        <p:cTn id="8" dur="500" fill="hold"/>
                                        <p:tgtEl>
                                          <p:spTgt spid="22"/>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8" presetClass="entr" presetSubtype="16" fill="hold" nodeType="after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diamond(in)">
                                      <p:cBhvr>
                                        <p:cTn id="12" dur="20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8" presetClass="entr" presetSubtype="16"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diamond(in)">
                                      <p:cBhvr>
                                        <p:cTn id="17" dur="2000"/>
                                        <p:tgtEl>
                                          <p:spTgt spid="8"/>
                                        </p:tgtEl>
                                      </p:cBhvr>
                                    </p:animEffect>
                                  </p:childTnLst>
                                </p:cTn>
                              </p:par>
                            </p:childTnLst>
                          </p:cTn>
                        </p:par>
                        <p:par>
                          <p:cTn id="18" fill="hold">
                            <p:stCondLst>
                              <p:cond delay="2000"/>
                            </p:stCondLst>
                            <p:childTnLst>
                              <p:par>
                                <p:cTn id="19" presetID="5" presetClass="entr" presetSubtype="10" fill="hold" nodeType="afterEffect">
                                  <p:stCondLst>
                                    <p:cond delay="0"/>
                                  </p:stCondLst>
                                  <p:childTnLst>
                                    <p:set>
                                      <p:cBhvr>
                                        <p:cTn id="20" dur="1" fill="hold">
                                          <p:stCondLst>
                                            <p:cond delay="0"/>
                                          </p:stCondLst>
                                        </p:cTn>
                                        <p:tgtEl>
                                          <p:spTgt spid="3"/>
                                        </p:tgtEl>
                                        <p:attrNameLst>
                                          <p:attrName>style.visibility</p:attrName>
                                        </p:attrNameLst>
                                      </p:cBhvr>
                                      <p:to>
                                        <p:strVal val="visible"/>
                                      </p:to>
                                    </p:set>
                                    <p:animEffect transition="in" filter="checkerboard(across)">
                                      <p:cBhvr>
                                        <p:cTn id="21"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组合 3"/>
          <p:cNvGrpSpPr/>
          <p:nvPr/>
        </p:nvGrpSpPr>
        <p:grpSpPr>
          <a:xfrm>
            <a:off x="3238500" y="193040"/>
            <a:ext cx="2447290" cy="579120"/>
            <a:chOff x="5109" y="508"/>
            <a:chExt cx="3854" cy="912"/>
          </a:xfrm>
        </p:grpSpPr>
        <p:sp>
          <p:nvSpPr>
            <p:cNvPr id="23" name="文本框 23"/>
            <p:cNvSpPr txBox="1"/>
            <p:nvPr/>
          </p:nvSpPr>
          <p:spPr>
            <a:xfrm>
              <a:off x="5453" y="508"/>
              <a:ext cx="3511" cy="912"/>
            </a:xfrm>
            <a:prstGeom prst="rect">
              <a:avLst/>
            </a:prstGeom>
            <a:solidFill>
              <a:srgbClr val="00B050"/>
            </a:solidFill>
          </p:spPr>
          <p:txBody>
            <a:bodyPr wrap="square" rtlCol="0">
              <a:spAutoFit/>
            </a:bodyPr>
            <a:lstStyle/>
            <a:p>
              <a:pPr algn="ctr"/>
              <a:r>
                <a:rPr lang="zh-CN" altLang="en-US" sz="3200" dirty="0" smtClean="0">
                  <a:solidFill>
                    <a:schemeClr val="accent2"/>
                  </a:solidFill>
                  <a:latin typeface="华文中宋" panose="02010600040101010101" charset="-122"/>
                  <a:ea typeface="华文中宋" panose="02010600040101010101" charset="-122"/>
                </a:rPr>
                <a:t>教会文学</a:t>
              </a:r>
              <a:r>
                <a:rPr lang="zh-CN" altLang="en-US" sz="2800" dirty="0" smtClean="0">
                  <a:solidFill>
                    <a:schemeClr val="accent1"/>
                  </a:solidFill>
                  <a:latin typeface="微软雅黑" panose="020B0503020204020204" pitchFamily="34" charset="-122"/>
                  <a:ea typeface="微软雅黑" panose="020B0503020204020204" pitchFamily="34" charset="-122"/>
                </a:rPr>
                <a:t> </a:t>
              </a:r>
              <a:endParaRPr lang="zh-CN" altLang="en-US" sz="2800" dirty="0" smtClean="0">
                <a:solidFill>
                  <a:schemeClr val="accent1"/>
                </a:solidFill>
                <a:latin typeface="微软雅黑" panose="020B0503020204020204" pitchFamily="34" charset="-122"/>
                <a:ea typeface="微软雅黑" panose="020B0503020204020204" pitchFamily="34" charset="-122"/>
              </a:endParaRPr>
            </a:p>
          </p:txBody>
        </p:sp>
        <p:sp>
          <p:nvSpPr>
            <p:cNvPr id="24" name="等腰三角形 23"/>
            <p:cNvSpPr/>
            <p:nvPr/>
          </p:nvSpPr>
          <p:spPr>
            <a:xfrm rot="16200000" flipH="1" flipV="1">
              <a:off x="5020" y="849"/>
              <a:ext cx="359" cy="180"/>
            </a:xfrm>
            <a:prstGeom prst="triangle">
              <a:avLst/>
            </a:prstGeom>
            <a:solidFill>
              <a:schemeClr val="accent2"/>
            </a:solidFill>
            <a:ln w="28575">
              <a:solidFill>
                <a:srgbClr val="00B050"/>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080808"/>
                </a:solidFill>
                <a:latin typeface="微软雅黑" panose="020B0503020204020204" pitchFamily="34" charset="-122"/>
                <a:ea typeface="微软雅黑" panose="020B0503020204020204" pitchFamily="34" charset="-122"/>
              </a:endParaRPr>
            </a:p>
          </p:txBody>
        </p:sp>
      </p:grpSp>
      <p:grpSp>
        <p:nvGrpSpPr>
          <p:cNvPr id="7" name="组合 6"/>
          <p:cNvGrpSpPr/>
          <p:nvPr/>
        </p:nvGrpSpPr>
        <p:grpSpPr>
          <a:xfrm>
            <a:off x="451485" y="994410"/>
            <a:ext cx="8239760" cy="1714500"/>
            <a:chOff x="681" y="1828"/>
            <a:chExt cx="12976" cy="2700"/>
          </a:xfrm>
          <a:solidFill>
            <a:schemeClr val="accent2"/>
          </a:solidFill>
        </p:grpSpPr>
        <p:sp>
          <p:nvSpPr>
            <p:cNvPr id="21" name="矩形 20"/>
            <p:cNvSpPr/>
            <p:nvPr/>
          </p:nvSpPr>
          <p:spPr>
            <a:xfrm>
              <a:off x="1058" y="1828"/>
              <a:ext cx="12599" cy="2700"/>
            </a:xfrm>
            <a:prstGeom prst="rect">
              <a:avLst/>
            </a:prstGeom>
            <a:grpFill/>
          </p:spPr>
          <p:txBody>
            <a:bodyPr wrap="square" lIns="68580" tIns="34290" rIns="68580" bIns="34290">
              <a:spAutoFit/>
            </a:bodyPr>
            <a:lstStyle/>
            <a:p>
              <a:pPr>
                <a:lnSpc>
                  <a:spcPct val="150000"/>
                </a:lnSpc>
                <a:spcBef>
                  <a:spcPts val="750"/>
                </a:spcBef>
              </a:pPr>
              <a:r>
                <a:rPr lang="en-US" altLang="zh-CN" sz="1800" dirty="0">
                  <a:solidFill>
                    <a:schemeClr val="accent1"/>
                  </a:solidFill>
                  <a:latin typeface="华文中宋" panose="02010600040101010101" charset="-122"/>
                  <a:ea typeface="华文中宋" panose="02010600040101010101" charset="-122"/>
                  <a:cs typeface="宋体" panose="02010600030101010101" pitchFamily="2" charset="-122"/>
                </a:rPr>
                <a:t>988</a:t>
              </a:r>
              <a:r>
                <a:rPr lang="zh-CN" altLang="en-US" sz="1800" dirty="0">
                  <a:solidFill>
                    <a:schemeClr val="accent1"/>
                  </a:solidFill>
                  <a:latin typeface="华文中宋" panose="02010600040101010101" charset="-122"/>
                  <a:ea typeface="华文中宋" panose="02010600040101010101" charset="-122"/>
                  <a:cs typeface="宋体" panose="02010600030101010101" pitchFamily="2" charset="-122"/>
                </a:rPr>
                <a:t>年罗斯受洗后，</a:t>
              </a:r>
              <a:r>
                <a:rPr lang="zh-CN" sz="1800" dirty="0">
                  <a:solidFill>
                    <a:schemeClr val="accent1"/>
                  </a:solidFill>
                  <a:latin typeface="华文中宋" panose="02010600040101010101" charset="-122"/>
                  <a:ea typeface="华文中宋" panose="02010600040101010101" charset="-122"/>
                  <a:cs typeface="宋体" panose="02010600030101010101" pitchFamily="2" charset="-122"/>
                </a:rPr>
                <a:t>古代斯拉夫人的头脑被塞满东正教的精神食粮，但</a:t>
              </a:r>
              <a:r>
                <a:rPr lang="zh-CN" dirty="0">
                  <a:solidFill>
                    <a:schemeClr val="accent1"/>
                  </a:solidFill>
                  <a:latin typeface="华文中宋" panose="02010600040101010101" charset="-122"/>
                  <a:ea typeface="华文中宋" panose="02010600040101010101" charset="-122"/>
                  <a:cs typeface="宋体" panose="02010600030101010101" pitchFamily="2" charset="-122"/>
                  <a:sym typeface="+mn-ea"/>
                </a:rPr>
                <a:t>直到</a:t>
              </a:r>
              <a:r>
                <a:rPr lang="en-US" altLang="zh-CN" dirty="0">
                  <a:solidFill>
                    <a:schemeClr val="accent1"/>
                  </a:solidFill>
                  <a:latin typeface="华文中宋" panose="02010600040101010101" charset="-122"/>
                  <a:ea typeface="华文中宋" panose="02010600040101010101" charset="-122"/>
                  <a:cs typeface="宋体" panose="02010600030101010101" pitchFamily="2" charset="-122"/>
                  <a:sym typeface="+mn-ea"/>
                </a:rPr>
                <a:t>1499</a:t>
              </a:r>
              <a:r>
                <a:rPr lang="zh-CN" altLang="en-US" dirty="0">
                  <a:solidFill>
                    <a:schemeClr val="accent1"/>
                  </a:solidFill>
                  <a:latin typeface="华文中宋" panose="02010600040101010101" charset="-122"/>
                  <a:ea typeface="华文中宋" panose="02010600040101010101" charset="-122"/>
                  <a:cs typeface="宋体" panose="02010600030101010101" pitchFamily="2" charset="-122"/>
                  <a:sym typeface="+mn-ea"/>
                </a:rPr>
                <a:t>年</a:t>
              </a:r>
              <a:r>
                <a:rPr lang="zh-CN" sz="1800" dirty="0">
                  <a:solidFill>
                    <a:schemeClr val="accent1"/>
                  </a:solidFill>
                  <a:latin typeface="华文中宋" panose="02010600040101010101" charset="-122"/>
                  <a:ea typeface="华文中宋" panose="02010600040101010101" charset="-122"/>
                  <a:cs typeface="宋体" panose="02010600030101010101" pitchFamily="2" charset="-122"/>
                </a:rPr>
                <a:t>俄国才出现第一部完整的《圣经》抄本，人们用来祈祷的首先是赞美诗和希腊颂诗。此外，最权威的便是教父们的书，包括</a:t>
              </a:r>
              <a:r>
                <a:rPr lang="zh-CN" altLang="en-US">
                  <a:solidFill>
                    <a:srgbClr val="FF3300"/>
                  </a:solidFill>
                  <a:latin typeface="华文中宋" panose="02010600040101010101" charset="-122"/>
                  <a:ea typeface="华文中宋" panose="02010600040101010101" charset="-122"/>
                  <a:sym typeface="+mn-ea"/>
                </a:rPr>
                <a:t>圣徒行传、训诫布道、神学雄辩</a:t>
              </a:r>
              <a:r>
                <a:rPr lang="zh-CN" altLang="en-US">
                  <a:solidFill>
                    <a:schemeClr val="accent1"/>
                  </a:solidFill>
                  <a:latin typeface="华文中宋" panose="02010600040101010101" charset="-122"/>
                  <a:ea typeface="华文中宋" panose="02010600040101010101" charset="-122"/>
                  <a:sym typeface="+mn-ea"/>
                </a:rPr>
                <a:t>等。</a:t>
              </a:r>
              <a:endParaRPr lang="zh-CN" altLang="en-US" sz="1800" b="1" dirty="0">
                <a:solidFill>
                  <a:schemeClr val="accent1"/>
                </a:solidFill>
                <a:latin typeface="华文中宋" panose="02010600040101010101" charset="-122"/>
                <a:ea typeface="华文中宋" panose="02010600040101010101" charset="-122"/>
                <a:cs typeface="宋体" panose="02010600030101010101" pitchFamily="2" charset="-122"/>
              </a:endParaRPr>
            </a:p>
          </p:txBody>
        </p:sp>
        <p:sp>
          <p:nvSpPr>
            <p:cNvPr id="688" name="椭圆 687"/>
            <p:cNvSpPr/>
            <p:nvPr/>
          </p:nvSpPr>
          <p:spPr>
            <a:xfrm>
              <a:off x="681" y="2097"/>
              <a:ext cx="216" cy="216"/>
            </a:xfrm>
            <a:prstGeom prst="ellipse">
              <a:avLst/>
            </a:prstGeom>
            <a:solidFill>
              <a:srgbClr val="00B050"/>
            </a:solidFill>
            <a:ln>
              <a:noFill/>
            </a:ln>
            <a:effectLst>
              <a:outerShdw blurRad="254000" dist="127000" dir="8100000" algn="tr" rotWithShape="0">
                <a:prstClr val="black">
                  <a:alpha val="6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5" name="矩形 4"/>
          <p:cNvSpPr/>
          <p:nvPr/>
        </p:nvSpPr>
        <p:spPr>
          <a:xfrm>
            <a:off x="723900" y="2827655"/>
            <a:ext cx="8148320" cy="2145665"/>
          </a:xfrm>
          <a:prstGeom prst="rect">
            <a:avLst/>
          </a:prstGeom>
          <a:noFill/>
          <a:extLst>
            <a:ext uri="{909E8E84-426E-40DD-AFC4-6F175D3DCCD1}">
              <a14:hiddenFill xmlns:a14="http://schemas.microsoft.com/office/drawing/2010/main">
                <a:solidFill>
                  <a:schemeClr val="bg1">
                    <a:lumMod val="20000"/>
                    <a:lumOff val="80000"/>
                  </a:schemeClr>
                </a:solidFill>
              </a14:hiddenFill>
            </a:ext>
          </a:extLst>
        </p:spPr>
        <p:txBody>
          <a:bodyPr wrap="square" lIns="68580" tIns="34290" rIns="68580" bIns="34290">
            <a:spAutoFit/>
          </a:bodyPr>
          <a:lstStyle/>
          <a:p>
            <a:pPr>
              <a:lnSpc>
                <a:spcPct val="150000"/>
              </a:lnSpc>
              <a:spcBef>
                <a:spcPts val="750"/>
              </a:spcBef>
            </a:pPr>
            <a:r>
              <a:rPr lang="zh-CN" b="1" dirty="0">
                <a:solidFill>
                  <a:schemeClr val="accent1"/>
                </a:solidFill>
                <a:latin typeface="华文中宋" panose="02010600040101010101" charset="-122"/>
                <a:ea typeface="华文中宋" panose="02010600040101010101" charset="-122"/>
                <a:cs typeface="宋体" panose="02010600030101010101" pitchFamily="2" charset="-122"/>
              </a:rPr>
              <a:t>圣徒行传</a:t>
            </a:r>
            <a:r>
              <a:rPr lang="zh-CN" dirty="0">
                <a:solidFill>
                  <a:schemeClr val="accent1"/>
                </a:solidFill>
                <a:latin typeface="华文中宋" panose="02010600040101010101" charset="-122"/>
                <a:ea typeface="华文中宋" panose="02010600040101010101" charset="-122"/>
                <a:cs typeface="宋体" panose="02010600030101010101" pitchFamily="2" charset="-122"/>
              </a:rPr>
              <a:t>（</a:t>
            </a:r>
            <a:r>
              <a:rPr lang="zh-CN" dirty="0">
                <a:solidFill>
                  <a:schemeClr val="accent1"/>
                </a:solidFill>
                <a:latin typeface="华文中宋" panose="02010600040101010101" charset="-122"/>
                <a:ea typeface="华文中宋" panose="02010600040101010101" charset="-122"/>
                <a:cs typeface="Times New Roman" panose="02020603050405020304" pitchFamily="18" charset="0"/>
              </a:rPr>
              <a:t>жития святых</a:t>
            </a:r>
            <a:r>
              <a:rPr lang="zh-CN" dirty="0">
                <a:solidFill>
                  <a:schemeClr val="accent1"/>
                </a:solidFill>
                <a:latin typeface="华文中宋" panose="02010600040101010101" charset="-122"/>
                <a:ea typeface="华文中宋" panose="02010600040101010101" charset="-122"/>
                <a:cs typeface="宋体" panose="02010600030101010101" pitchFamily="2" charset="-122"/>
              </a:rPr>
              <a:t>）是用来记录俄国圣徒的生平事迹的作品，多带有自传性质。古罗斯圣徒行传甚多。其中，</a:t>
            </a:r>
            <a:r>
              <a:rPr lang="zh-CN" dirty="0">
                <a:solidFill>
                  <a:schemeClr val="accent1"/>
                </a:solidFill>
                <a:latin typeface="华文中宋" panose="02010600040101010101" charset="-122"/>
                <a:ea typeface="华文中宋" panose="02010600040101010101" charset="-122"/>
                <a:cs typeface="宋体" panose="02010600030101010101" pitchFamily="2" charset="-122"/>
                <a:sym typeface="+mn-ea"/>
              </a:rPr>
              <a:t>成书于</a:t>
            </a:r>
            <a:r>
              <a:rPr lang="en-US" altLang="zh-CN" dirty="0">
                <a:solidFill>
                  <a:schemeClr val="accent1"/>
                </a:solidFill>
                <a:latin typeface="Times New Roman" panose="02020603050405020304" pitchFamily="18" charset="0"/>
                <a:ea typeface="华文中宋" panose="02010600040101010101" charset="-122"/>
                <a:cs typeface="宋体" panose="02010600030101010101" pitchFamily="2" charset="-122"/>
                <a:sym typeface="+mn-ea"/>
              </a:rPr>
              <a:t>11-12</a:t>
            </a:r>
            <a:r>
              <a:rPr lang="zh-CN" altLang="en-US" dirty="0">
                <a:solidFill>
                  <a:schemeClr val="accent1"/>
                </a:solidFill>
                <a:latin typeface="华文中宋" panose="02010600040101010101" charset="-122"/>
                <a:ea typeface="华文中宋" panose="02010600040101010101" charset="-122"/>
                <a:cs typeface="宋体" panose="02010600030101010101" pitchFamily="2" charset="-122"/>
                <a:sym typeface="+mn-ea"/>
              </a:rPr>
              <a:t>世纪之间的</a:t>
            </a:r>
            <a:r>
              <a:rPr lang="zh-CN" dirty="0">
                <a:solidFill>
                  <a:schemeClr val="accent1"/>
                </a:solidFill>
                <a:latin typeface="华文中宋" panose="02010600040101010101" charset="-122"/>
                <a:ea typeface="华文中宋" panose="02010600040101010101" charset="-122"/>
                <a:cs typeface="宋体" panose="02010600030101010101" pitchFamily="2" charset="-122"/>
              </a:rPr>
              <a:t>《</a:t>
            </a:r>
            <a:r>
              <a:rPr lang="zh-CN" b="1" dirty="0">
                <a:solidFill>
                  <a:schemeClr val="accent1"/>
                </a:solidFill>
                <a:latin typeface="华文中宋" panose="02010600040101010101" charset="-122"/>
                <a:ea typeface="华文中宋" panose="02010600040101010101" charset="-122"/>
                <a:cs typeface="宋体" panose="02010600030101010101" pitchFamily="2" charset="-122"/>
              </a:rPr>
              <a:t>鲍里斯与格列勃传说</a:t>
            </a:r>
            <a:r>
              <a:rPr lang="zh-CN" dirty="0">
                <a:solidFill>
                  <a:schemeClr val="accent1"/>
                </a:solidFill>
                <a:latin typeface="华文中宋" panose="02010600040101010101" charset="-122"/>
                <a:ea typeface="华文中宋" panose="02010600040101010101" charset="-122"/>
                <a:cs typeface="Times New Roman" panose="02020603050405020304" pitchFamily="18" charset="0"/>
              </a:rPr>
              <a:t>》</a:t>
            </a:r>
            <a:r>
              <a:rPr lang="zh-CN" dirty="0">
                <a:solidFill>
                  <a:schemeClr val="accent1"/>
                </a:solidFill>
                <a:latin typeface="华文中宋" panose="02010600040101010101" charset="-122"/>
                <a:ea typeface="华文中宋" panose="02010600040101010101" charset="-122"/>
                <a:cs typeface="宋体" panose="02010600030101010101" pitchFamily="2" charset="-122"/>
              </a:rPr>
              <a:t>（《</a:t>
            </a:r>
            <a:r>
              <a:rPr lang="zh-CN" dirty="0">
                <a:solidFill>
                  <a:schemeClr val="accent1"/>
                </a:solidFill>
                <a:latin typeface="华文中宋" panose="02010600040101010101" charset="-122"/>
                <a:ea typeface="华文中宋" panose="02010600040101010101" charset="-122"/>
                <a:cs typeface="Times New Roman" panose="02020603050405020304" pitchFamily="18" charset="0"/>
              </a:rPr>
              <a:t>Сказание о Борис</a:t>
            </a:r>
            <a:r>
              <a:rPr lang="en-US" altLang="zh-CN" dirty="0">
                <a:solidFill>
                  <a:schemeClr val="accent1"/>
                </a:solidFill>
                <a:latin typeface="华文中宋" panose="02010600040101010101" charset="-122"/>
                <a:ea typeface="华文中宋" panose="02010600040101010101" charset="-122"/>
                <a:cs typeface="Times New Roman" panose="02020603050405020304" pitchFamily="18" charset="0"/>
              </a:rPr>
              <a:t>е</a:t>
            </a:r>
            <a:r>
              <a:rPr lang="zh-CN" dirty="0">
                <a:solidFill>
                  <a:schemeClr val="accent1"/>
                </a:solidFill>
                <a:latin typeface="华文中宋" panose="02010600040101010101" charset="-122"/>
                <a:ea typeface="华文中宋" panose="02010600040101010101" charset="-122"/>
                <a:cs typeface="Times New Roman" panose="02020603050405020304" pitchFamily="18" charset="0"/>
              </a:rPr>
              <a:t> и Глебе》</a:t>
            </a:r>
            <a:r>
              <a:rPr lang="zh-CN" dirty="0">
                <a:solidFill>
                  <a:schemeClr val="accent1"/>
                </a:solidFill>
                <a:latin typeface="华文中宋" panose="02010600040101010101" charset="-122"/>
                <a:ea typeface="华文中宋" panose="02010600040101010101" charset="-122"/>
                <a:cs typeface="宋体" panose="02010600030101010101" pitchFamily="2" charset="-122"/>
              </a:rPr>
              <a:t>）以及阿瓦库姆（</a:t>
            </a:r>
            <a:r>
              <a:rPr lang="zh-CN" dirty="0">
                <a:solidFill>
                  <a:schemeClr val="accent1"/>
                </a:solidFill>
                <a:latin typeface="华文中宋" panose="02010600040101010101" charset="-122"/>
                <a:ea typeface="华文中宋" panose="02010600040101010101" charset="-122"/>
                <a:cs typeface="Times New Roman" panose="02020603050405020304" pitchFamily="18" charset="0"/>
              </a:rPr>
              <a:t>протопоп Аввакум）</a:t>
            </a:r>
            <a:r>
              <a:rPr lang="zh-CN" dirty="0">
                <a:solidFill>
                  <a:schemeClr val="accent1"/>
                </a:solidFill>
                <a:latin typeface="华文中宋" panose="02010600040101010101" charset="-122"/>
                <a:ea typeface="华文中宋" panose="02010600040101010101" charset="-122"/>
                <a:cs typeface="宋体" panose="02010600030101010101" pitchFamily="2" charset="-122"/>
              </a:rPr>
              <a:t>写于</a:t>
            </a:r>
            <a:r>
              <a:rPr lang="en-US" altLang="zh-CN" dirty="0">
                <a:solidFill>
                  <a:schemeClr val="accent1"/>
                </a:solidFill>
                <a:latin typeface="Times New Roman" panose="02020603050405020304" pitchFamily="18" charset="0"/>
                <a:ea typeface="华文中宋" panose="02010600040101010101" charset="-122"/>
                <a:cs typeface="宋体" panose="02010600030101010101" pitchFamily="2" charset="-122"/>
              </a:rPr>
              <a:t>1672-1673</a:t>
            </a:r>
            <a:r>
              <a:rPr lang="zh-CN" altLang="en-US" dirty="0">
                <a:solidFill>
                  <a:schemeClr val="accent1"/>
                </a:solidFill>
                <a:latin typeface="华文中宋" panose="02010600040101010101" charset="-122"/>
                <a:ea typeface="华文中宋" panose="02010600040101010101" charset="-122"/>
                <a:cs typeface="宋体" panose="02010600030101010101" pitchFamily="2" charset="-122"/>
              </a:rPr>
              <a:t>年间的《</a:t>
            </a:r>
            <a:r>
              <a:rPr lang="zh-CN" altLang="en-US" b="1" dirty="0">
                <a:solidFill>
                  <a:schemeClr val="accent1"/>
                </a:solidFill>
                <a:latin typeface="华文中宋" panose="02010600040101010101" charset="-122"/>
                <a:ea typeface="华文中宋" panose="02010600040101010101" charset="-122"/>
                <a:cs typeface="宋体" panose="02010600030101010101" pitchFamily="2" charset="-122"/>
              </a:rPr>
              <a:t>生活纪</a:t>
            </a:r>
            <a:r>
              <a:rPr lang="zh-CN" altLang="en-US" dirty="0">
                <a:solidFill>
                  <a:schemeClr val="accent1"/>
                </a:solidFill>
                <a:latin typeface="华文中宋" panose="02010600040101010101" charset="-122"/>
                <a:ea typeface="华文中宋" panose="02010600040101010101" charset="-122"/>
                <a:cs typeface="宋体" panose="02010600030101010101" pitchFamily="2" charset="-122"/>
              </a:rPr>
              <a:t>》（《</a:t>
            </a:r>
            <a:r>
              <a:rPr lang="zh-CN" dirty="0">
                <a:solidFill>
                  <a:schemeClr val="accent1"/>
                </a:solidFill>
                <a:latin typeface="华文中宋" panose="02010600040101010101" charset="-122"/>
                <a:ea typeface="华文中宋" panose="02010600040101010101" charset="-122"/>
                <a:cs typeface="Times New Roman" panose="02020603050405020304" pitchFamily="18" charset="0"/>
              </a:rPr>
              <a:t>Житие》</a:t>
            </a:r>
            <a:r>
              <a:rPr lang="zh-CN" altLang="en-US" dirty="0">
                <a:solidFill>
                  <a:schemeClr val="accent1"/>
                </a:solidFill>
                <a:latin typeface="华文中宋" panose="02010600040101010101" charset="-122"/>
                <a:ea typeface="华文中宋" panose="02010600040101010101" charset="-122"/>
                <a:cs typeface="宋体" panose="02010600030101010101" pitchFamily="2" charset="-122"/>
              </a:rPr>
              <a:t>），对后世影响较大。</a:t>
            </a:r>
            <a:endParaRPr lang="zh-CN" altLang="en-US" sz="1500" b="1" dirty="0">
              <a:solidFill>
                <a:schemeClr val="accent1"/>
              </a:solidFill>
              <a:latin typeface="华文中宋" panose="02010600040101010101" charset="-122"/>
              <a:ea typeface="华文中宋" panose="02010600040101010101" charset="-122"/>
              <a:cs typeface="宋体" panose="02010600030101010101" pitchFamily="2" charset="-122"/>
            </a:endParaRPr>
          </a:p>
        </p:txBody>
      </p:sp>
      <p:sp>
        <p:nvSpPr>
          <p:cNvPr id="70" name="标题层"/>
          <p:cNvSpPr txBox="1"/>
          <p:nvPr/>
        </p:nvSpPr>
        <p:spPr bwMode="auto">
          <a:xfrm>
            <a:off x="272415" y="3148965"/>
            <a:ext cx="451485" cy="398780"/>
          </a:xfrm>
          <a:prstGeom prst="rect">
            <a:avLst/>
          </a:prstGeom>
          <a:noFill/>
          <a:effectLst/>
        </p:spPr>
        <p:txBody>
          <a:bodyPr wrap="square">
            <a:spAutoFit/>
          </a:bodyPr>
          <a:lstStyle/>
          <a:p>
            <a:pPr algn="ctr" fontAlgn="auto">
              <a:spcBef>
                <a:spcPts val="0"/>
              </a:spcBef>
              <a:spcAft>
                <a:spcPts val="0"/>
              </a:spcAft>
              <a:defRPr/>
            </a:pPr>
            <a:r>
              <a:rPr lang="en-US" altLang="zh-CN" sz="2000" kern="0" dirty="0">
                <a:solidFill>
                  <a:srgbClr val="00B050"/>
                </a:solidFill>
                <a:latin typeface="Impact" panose="020B0806030902050204" pitchFamily="34" charset="0"/>
                <a:ea typeface="微软雅黑" panose="020B0503020204020204" pitchFamily="34" charset="-122"/>
                <a:cs typeface="Arial" panose="020B0604020202020204" pitchFamily="34" charset="0"/>
              </a:rPr>
              <a:t>01</a:t>
            </a:r>
            <a:endParaRPr lang="en-US" altLang="zh-CN" sz="2000" kern="0" dirty="0">
              <a:solidFill>
                <a:srgbClr val="00B050"/>
              </a:solidFill>
              <a:latin typeface="Impact" panose="020B0806030902050204" pitchFamily="34" charset="0"/>
              <a:ea typeface="微软雅黑" panose="020B0503020204020204" pitchFamily="34" charset="-122"/>
              <a:cs typeface="Arial" panose="020B0604020202020204" pitchFamily="34" charset="0"/>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8" presetClass="entr" presetSubtype="16"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diamond(in)">
                                      <p:cBhvr>
                                        <p:cTn id="7"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 name="组合 12"/>
          <p:cNvGrpSpPr/>
          <p:nvPr/>
        </p:nvGrpSpPr>
        <p:grpSpPr>
          <a:xfrm>
            <a:off x="118110" y="1160780"/>
            <a:ext cx="8702040" cy="3471545"/>
            <a:chOff x="186" y="1828"/>
            <a:chExt cx="13704" cy="5467"/>
          </a:xfrm>
        </p:grpSpPr>
        <p:grpSp>
          <p:nvGrpSpPr>
            <p:cNvPr id="12" name="组合 11"/>
            <p:cNvGrpSpPr/>
            <p:nvPr/>
          </p:nvGrpSpPr>
          <p:grpSpPr>
            <a:xfrm>
              <a:off x="186" y="1828"/>
              <a:ext cx="13472" cy="5467"/>
              <a:chOff x="186" y="1828"/>
              <a:chExt cx="13472" cy="5467"/>
            </a:xfrm>
          </p:grpSpPr>
          <p:grpSp>
            <p:nvGrpSpPr>
              <p:cNvPr id="11" name="组合 10"/>
              <p:cNvGrpSpPr/>
              <p:nvPr/>
            </p:nvGrpSpPr>
            <p:grpSpPr>
              <a:xfrm>
                <a:off x="186" y="1828"/>
                <a:ext cx="13472" cy="5467"/>
                <a:chOff x="186" y="1828"/>
                <a:chExt cx="13472" cy="5467"/>
              </a:xfrm>
            </p:grpSpPr>
            <p:grpSp>
              <p:nvGrpSpPr>
                <p:cNvPr id="7" name="组合 6"/>
                <p:cNvGrpSpPr/>
                <p:nvPr/>
              </p:nvGrpSpPr>
              <p:grpSpPr>
                <a:xfrm>
                  <a:off x="681" y="1828"/>
                  <a:ext cx="12976" cy="2052"/>
                  <a:chOff x="681" y="1828"/>
                  <a:chExt cx="12976" cy="2052"/>
                </a:xfrm>
                <a:solidFill>
                  <a:srgbClr val="CCFF99"/>
                </a:solidFill>
              </p:grpSpPr>
              <p:sp>
                <p:nvSpPr>
                  <p:cNvPr id="21" name="矩形 20"/>
                  <p:cNvSpPr/>
                  <p:nvPr/>
                </p:nvSpPr>
                <p:spPr>
                  <a:xfrm>
                    <a:off x="1058" y="1828"/>
                    <a:ext cx="12599" cy="2052"/>
                  </a:xfrm>
                  <a:prstGeom prst="rect">
                    <a:avLst/>
                  </a:prstGeom>
                  <a:noFill/>
                  <a:extLst>
                    <a:ext uri="{909E8E84-426E-40DD-AFC4-6F175D3DCCD1}">
                      <a14:hiddenFill xmlns:a14="http://schemas.microsoft.com/office/drawing/2010/main">
                        <a:solidFill>
                          <a:schemeClr val="tx2">
                            <a:lumMod val="60000"/>
                            <a:lumOff val="40000"/>
                          </a:schemeClr>
                        </a:solidFill>
                      </a14:hiddenFill>
                    </a:ext>
                  </a:extLst>
                </p:spPr>
                <p:txBody>
                  <a:bodyPr wrap="square" lIns="68580" tIns="34290" rIns="68580" bIns="34290">
                    <a:spAutoFit/>
                  </a:bodyPr>
                  <a:lstStyle/>
                  <a:p>
                    <a:pPr>
                      <a:lnSpc>
                        <a:spcPct val="150000"/>
                      </a:lnSpc>
                      <a:spcBef>
                        <a:spcPts val="750"/>
                      </a:spcBef>
                    </a:pPr>
                    <a:r>
                      <a:rPr lang="zh-CN" sz="1800" b="1" dirty="0">
                        <a:solidFill>
                          <a:schemeClr val="accent1"/>
                        </a:solidFill>
                        <a:latin typeface="华文中宋" panose="02010600040101010101" charset="-122"/>
                        <a:ea typeface="华文中宋" panose="02010600040101010101" charset="-122"/>
                        <a:cs typeface="宋体" panose="02010600030101010101" pitchFamily="2" charset="-122"/>
                      </a:rPr>
                      <a:t>训诫布道</a:t>
                    </a:r>
                    <a:r>
                      <a:rPr lang="zh-CN" sz="1800" dirty="0">
                        <a:solidFill>
                          <a:schemeClr val="accent1"/>
                        </a:solidFill>
                        <a:latin typeface="华文中宋" panose="02010600040101010101" charset="-122"/>
                        <a:ea typeface="华文中宋" panose="02010600040101010101" charset="-122"/>
                        <a:cs typeface="宋体" panose="02010600030101010101" pitchFamily="2" charset="-122"/>
                      </a:rPr>
                      <a:t>（</a:t>
                    </a:r>
                    <a:r>
                      <a:rPr lang="zh-CN" sz="1800" dirty="0">
                        <a:solidFill>
                          <a:schemeClr val="accent1"/>
                        </a:solidFill>
                        <a:latin typeface="华文中宋" panose="02010600040101010101" charset="-122"/>
                        <a:ea typeface="华文中宋" panose="02010600040101010101" charset="-122"/>
                        <a:cs typeface="Times New Roman" panose="02020603050405020304" pitchFamily="18" charset="0"/>
                      </a:rPr>
                      <a:t>поучение</a:t>
                    </a:r>
                    <a:r>
                      <a:rPr lang="zh-CN" sz="1800" dirty="0">
                        <a:solidFill>
                          <a:schemeClr val="accent1"/>
                        </a:solidFill>
                        <a:latin typeface="华文中宋" panose="02010600040101010101" charset="-122"/>
                        <a:ea typeface="华文中宋" panose="02010600040101010101" charset="-122"/>
                        <a:cs typeface="宋体" panose="02010600030101010101" pitchFamily="2" charset="-122"/>
                      </a:rPr>
                      <a:t>）内容包括训诫故事、教父著作摘录等</a:t>
                    </a:r>
                    <a:r>
                      <a:rPr lang="zh-CN" altLang="en-US">
                        <a:solidFill>
                          <a:schemeClr val="accent1"/>
                        </a:solidFill>
                        <a:latin typeface="华文中宋" panose="02010600040101010101" charset="-122"/>
                        <a:ea typeface="华文中宋" panose="02010600040101010101" charset="-122"/>
                        <a:sym typeface="+mn-ea"/>
                      </a:rPr>
                      <a:t>。此类文集首推《训诫集》（Пролог）和基辅大公弗拉基米尔  莫诺马赫写作的《弗拉基米尔  莫诺马赫家训》（《Поучение к детям Владимира мономоха》）。</a:t>
                    </a:r>
                    <a:endParaRPr lang="zh-CN" altLang="en-US" sz="1800" b="1" dirty="0">
                      <a:solidFill>
                        <a:schemeClr val="accent1"/>
                      </a:solidFill>
                      <a:latin typeface="华文中宋" panose="02010600040101010101" charset="-122"/>
                      <a:ea typeface="华文中宋" panose="02010600040101010101" charset="-122"/>
                      <a:cs typeface="宋体" panose="02010600030101010101" pitchFamily="2" charset="-122"/>
                    </a:endParaRPr>
                  </a:p>
                </p:txBody>
              </p:sp>
              <p:sp>
                <p:nvSpPr>
                  <p:cNvPr id="688" name="椭圆 687"/>
                  <p:cNvSpPr/>
                  <p:nvPr/>
                </p:nvSpPr>
                <p:spPr>
                  <a:xfrm>
                    <a:off x="681" y="2097"/>
                    <a:ext cx="216" cy="216"/>
                  </a:xfrm>
                  <a:prstGeom prst="ellipse">
                    <a:avLst/>
                  </a:prstGeom>
                  <a:grpFill/>
                  <a:ln>
                    <a:noFill/>
                  </a:ln>
                  <a:effectLst>
                    <a:outerShdw blurRad="254000" dist="127000" dir="8100000" algn="tr" rotWithShape="0">
                      <a:prstClr val="black">
                        <a:alpha val="6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2" name="组合 1"/>
                <p:cNvGrpSpPr/>
                <p:nvPr/>
              </p:nvGrpSpPr>
              <p:grpSpPr>
                <a:xfrm>
                  <a:off x="186" y="2097"/>
                  <a:ext cx="13472" cy="5198"/>
                  <a:chOff x="186" y="2097"/>
                  <a:chExt cx="13472" cy="5198"/>
                </a:xfrm>
              </p:grpSpPr>
              <p:sp>
                <p:nvSpPr>
                  <p:cNvPr id="5" name="矩形 4"/>
                  <p:cNvSpPr/>
                  <p:nvPr/>
                </p:nvSpPr>
                <p:spPr>
                  <a:xfrm>
                    <a:off x="1058" y="4595"/>
                    <a:ext cx="12600" cy="2700"/>
                  </a:xfrm>
                  <a:prstGeom prst="rect">
                    <a:avLst/>
                  </a:prstGeom>
                  <a:noFill/>
                  <a:extLst>
                    <a:ext uri="{909E8E84-426E-40DD-AFC4-6F175D3DCCD1}">
                      <a14:hiddenFill xmlns:a14="http://schemas.microsoft.com/office/drawing/2010/main">
                        <a:solidFill>
                          <a:schemeClr val="tx1">
                            <a:lumMod val="40000"/>
                            <a:lumOff val="60000"/>
                          </a:schemeClr>
                        </a:solidFill>
                      </a14:hiddenFill>
                    </a:ext>
                  </a:extLst>
                </p:spPr>
                <p:txBody>
                  <a:bodyPr wrap="square" lIns="68580" tIns="34290" rIns="68580" bIns="34290">
                    <a:spAutoFit/>
                  </a:bodyPr>
                  <a:lstStyle/>
                  <a:p>
                    <a:pPr>
                      <a:lnSpc>
                        <a:spcPct val="150000"/>
                      </a:lnSpc>
                      <a:spcBef>
                        <a:spcPts val="750"/>
                      </a:spcBef>
                    </a:pPr>
                    <a:r>
                      <a:rPr lang="zh-CN" b="1" dirty="0">
                        <a:solidFill>
                          <a:schemeClr val="accent1"/>
                        </a:solidFill>
                        <a:latin typeface="华文中宋" panose="02010600040101010101" charset="-122"/>
                        <a:ea typeface="华文中宋" panose="02010600040101010101" charset="-122"/>
                        <a:cs typeface="宋体" panose="02010600030101010101" pitchFamily="2" charset="-122"/>
                      </a:rPr>
                      <a:t>神学雄辩</a:t>
                    </a:r>
                    <a:r>
                      <a:rPr lang="zh-CN" dirty="0">
                        <a:solidFill>
                          <a:schemeClr val="accent1"/>
                        </a:solidFill>
                        <a:latin typeface="华文中宋" panose="02010600040101010101" charset="-122"/>
                        <a:ea typeface="华文中宋" panose="02010600040101010101" charset="-122"/>
                        <a:cs typeface="宋体" panose="02010600030101010101" pitchFamily="2" charset="-122"/>
                      </a:rPr>
                      <a:t>（</a:t>
                    </a:r>
                    <a:r>
                      <a:rPr lang="zh-CN" dirty="0">
                        <a:solidFill>
                          <a:schemeClr val="accent1"/>
                        </a:solidFill>
                        <a:latin typeface="华文中宋" panose="02010600040101010101" charset="-122"/>
                        <a:ea typeface="华文中宋" panose="02010600040101010101" charset="-122"/>
                        <a:cs typeface="Times New Roman" panose="02020603050405020304" pitchFamily="18" charset="0"/>
                      </a:rPr>
                      <a:t>ораторская проза</a:t>
                    </a:r>
                    <a:r>
                      <a:rPr lang="zh-CN" dirty="0">
                        <a:solidFill>
                          <a:schemeClr val="accent1"/>
                        </a:solidFill>
                        <a:latin typeface="华文中宋" panose="02010600040101010101" charset="-122"/>
                        <a:ea typeface="华文中宋" panose="02010600040101010101" charset="-122"/>
                        <a:cs typeface="宋体" panose="02010600030101010101" pitchFamily="2" charset="-122"/>
                      </a:rPr>
                      <a:t>），早在</a:t>
                    </a:r>
                    <a:r>
                      <a:rPr lang="en-US" altLang="zh-CN" dirty="0">
                        <a:solidFill>
                          <a:schemeClr val="accent1"/>
                        </a:solidFill>
                        <a:latin typeface="华文中宋" panose="02010600040101010101" charset="-122"/>
                        <a:ea typeface="华文中宋" panose="02010600040101010101" charset="-122"/>
                        <a:cs typeface="宋体" panose="02010600030101010101" pitchFamily="2" charset="-122"/>
                      </a:rPr>
                      <a:t>1040-1050</a:t>
                    </a:r>
                    <a:r>
                      <a:rPr lang="zh-CN" altLang="en-US" dirty="0">
                        <a:solidFill>
                          <a:schemeClr val="accent1"/>
                        </a:solidFill>
                        <a:latin typeface="华文中宋" panose="02010600040101010101" charset="-122"/>
                        <a:ea typeface="华文中宋" panose="02010600040101010101" charset="-122"/>
                        <a:cs typeface="宋体" panose="02010600030101010101" pitchFamily="2" charset="-122"/>
                      </a:rPr>
                      <a:t>年间基辅大主教伊拉里昂（</a:t>
                    </a:r>
                    <a:r>
                      <a:rPr lang="zh-CN" altLang="en-US">
                        <a:solidFill>
                          <a:schemeClr val="accent1"/>
                        </a:solidFill>
                        <a:latin typeface="华文中宋" panose="02010600040101010101" charset="-122"/>
                        <a:ea typeface="华文中宋" panose="02010600040101010101" charset="-122"/>
                      </a:rPr>
                      <a:t>Ирарион</a:t>
                    </a:r>
                    <a:r>
                      <a:rPr lang="zh-CN" altLang="en-US" dirty="0">
                        <a:solidFill>
                          <a:schemeClr val="accent1"/>
                        </a:solidFill>
                        <a:latin typeface="华文中宋" panose="02010600040101010101" charset="-122"/>
                        <a:ea typeface="华文中宋" panose="02010600040101010101" charset="-122"/>
                        <a:cs typeface="宋体" panose="02010600030101010101" pitchFamily="2" charset="-122"/>
                      </a:rPr>
                      <a:t>）就创作出一部精妙的神学雄辩作品《</a:t>
                    </a:r>
                    <a:r>
                      <a:rPr lang="zh-CN" altLang="en-US" b="1" dirty="0">
                        <a:solidFill>
                          <a:schemeClr val="accent1"/>
                        </a:solidFill>
                        <a:latin typeface="华文中宋" panose="02010600040101010101" charset="-122"/>
                        <a:ea typeface="华文中宋" panose="02010600040101010101" charset="-122"/>
                        <a:cs typeface="宋体" panose="02010600030101010101" pitchFamily="2" charset="-122"/>
                      </a:rPr>
                      <a:t>法与神赐说</a:t>
                    </a:r>
                    <a:r>
                      <a:rPr lang="zh-CN" altLang="en-US" dirty="0">
                        <a:solidFill>
                          <a:schemeClr val="accent1"/>
                        </a:solidFill>
                        <a:latin typeface="华文中宋" panose="02010600040101010101" charset="-122"/>
                        <a:ea typeface="华文中宋" panose="02010600040101010101" charset="-122"/>
                        <a:cs typeface="宋体" panose="02010600030101010101" pitchFamily="2" charset="-122"/>
                      </a:rPr>
                      <a:t>》（</a:t>
                    </a:r>
                    <a:r>
                      <a:rPr lang="zh-CN" altLang="en-US">
                        <a:solidFill>
                          <a:schemeClr val="accent1"/>
                        </a:solidFill>
                        <a:latin typeface="华文中宋" panose="02010600040101010101" charset="-122"/>
                        <a:ea typeface="华文中宋" panose="02010600040101010101" charset="-122"/>
                      </a:rPr>
                      <a:t>Слово о  законе и благодати</a:t>
                    </a:r>
                    <a:r>
                      <a:rPr lang="zh-CN" altLang="en-US" dirty="0">
                        <a:solidFill>
                          <a:schemeClr val="accent1"/>
                        </a:solidFill>
                        <a:latin typeface="华文中宋" panose="02010600040101010101" charset="-122"/>
                        <a:ea typeface="华文中宋" panose="02010600040101010101" charset="-122"/>
                        <a:cs typeface="宋体" panose="02010600030101010101" pitchFamily="2" charset="-122"/>
                      </a:rPr>
                      <a:t>），谈的是《新约》与《旧约》之矛盾，最后是对圣弗拉基米尔大公的繁复称颂。</a:t>
                    </a:r>
                    <a:endParaRPr lang="zh-CN" altLang="en-US" sz="1500" b="1" dirty="0">
                      <a:solidFill>
                        <a:schemeClr val="accent1"/>
                      </a:solidFill>
                      <a:latin typeface="华文中宋" panose="02010600040101010101" charset="-122"/>
                      <a:ea typeface="华文中宋" panose="02010600040101010101" charset="-122"/>
                      <a:cs typeface="宋体" panose="02010600030101010101" pitchFamily="2" charset="-122"/>
                    </a:endParaRPr>
                  </a:p>
                </p:txBody>
              </p:sp>
              <p:sp>
                <p:nvSpPr>
                  <p:cNvPr id="70" name="标题层"/>
                  <p:cNvSpPr txBox="1"/>
                  <p:nvPr/>
                </p:nvSpPr>
                <p:spPr bwMode="auto">
                  <a:xfrm>
                    <a:off x="186" y="5526"/>
                    <a:ext cx="872" cy="628"/>
                  </a:xfrm>
                  <a:prstGeom prst="rect">
                    <a:avLst/>
                  </a:prstGeom>
                  <a:noFill/>
                  <a:effectLst/>
                </p:spPr>
                <p:txBody>
                  <a:bodyPr wrap="square">
                    <a:spAutoFit/>
                  </a:bodyPr>
                  <a:lstStyle/>
                  <a:p>
                    <a:pPr algn="ctr" fontAlgn="auto">
                      <a:spcBef>
                        <a:spcPts val="0"/>
                      </a:spcBef>
                      <a:spcAft>
                        <a:spcPts val="0"/>
                      </a:spcAft>
                      <a:defRPr/>
                    </a:pPr>
                    <a:r>
                      <a:rPr lang="en-US" altLang="zh-CN" sz="2000" kern="0" dirty="0">
                        <a:solidFill>
                          <a:srgbClr val="00B050"/>
                        </a:solidFill>
                        <a:latin typeface="Impact" panose="020B0806030902050204" pitchFamily="34" charset="0"/>
                        <a:ea typeface="微软雅黑" panose="020B0503020204020204" pitchFamily="34" charset="-122"/>
                        <a:cs typeface="Arial" panose="020B0604020202020204" pitchFamily="34" charset="0"/>
                      </a:rPr>
                      <a:t>03</a:t>
                    </a:r>
                    <a:endParaRPr lang="en-US" altLang="zh-CN" sz="2000" kern="0" dirty="0">
                      <a:solidFill>
                        <a:srgbClr val="00B050"/>
                      </a:solidFill>
                      <a:latin typeface="Impact" panose="020B0806030902050204" pitchFamily="34" charset="0"/>
                      <a:ea typeface="微软雅黑" panose="020B0503020204020204" pitchFamily="34" charset="-122"/>
                      <a:cs typeface="Arial" panose="020B0604020202020204" pitchFamily="34" charset="0"/>
                    </a:endParaRPr>
                  </a:p>
                </p:txBody>
              </p:sp>
              <p:sp>
                <p:nvSpPr>
                  <p:cNvPr id="3" name="标题层"/>
                  <p:cNvSpPr txBox="1"/>
                  <p:nvPr/>
                </p:nvSpPr>
                <p:spPr bwMode="auto">
                  <a:xfrm>
                    <a:off x="186" y="2097"/>
                    <a:ext cx="872" cy="628"/>
                  </a:xfrm>
                  <a:prstGeom prst="rect">
                    <a:avLst/>
                  </a:prstGeom>
                  <a:noFill/>
                  <a:effectLst/>
                </p:spPr>
                <p:txBody>
                  <a:bodyPr wrap="square">
                    <a:spAutoFit/>
                  </a:bodyPr>
                  <a:lstStyle/>
                  <a:p>
                    <a:pPr algn="ctr" fontAlgn="auto">
                      <a:spcBef>
                        <a:spcPts val="0"/>
                      </a:spcBef>
                      <a:spcAft>
                        <a:spcPts val="0"/>
                      </a:spcAft>
                      <a:defRPr/>
                    </a:pPr>
                    <a:r>
                      <a:rPr lang="en-US" altLang="zh-CN" sz="2000" kern="0" dirty="0">
                        <a:solidFill>
                          <a:srgbClr val="00B050"/>
                        </a:solidFill>
                        <a:latin typeface="Impact" panose="020B0806030902050204" pitchFamily="34" charset="0"/>
                        <a:ea typeface="微软雅黑" panose="020B0503020204020204" pitchFamily="34" charset="-122"/>
                        <a:cs typeface="Arial" panose="020B0604020202020204" pitchFamily="34" charset="0"/>
                      </a:rPr>
                      <a:t>02</a:t>
                    </a:r>
                    <a:endParaRPr lang="en-US" altLang="zh-CN" sz="2000" kern="0" dirty="0">
                      <a:solidFill>
                        <a:srgbClr val="00B050"/>
                      </a:solidFill>
                      <a:latin typeface="Impact" panose="020B0806030902050204" pitchFamily="34" charset="0"/>
                      <a:ea typeface="微软雅黑" panose="020B0503020204020204" pitchFamily="34" charset="-122"/>
                      <a:cs typeface="Arial" panose="020B0604020202020204" pitchFamily="34" charset="0"/>
                    </a:endParaRPr>
                  </a:p>
                </p:txBody>
              </p:sp>
            </p:grpSp>
          </p:grpSp>
          <p:sp>
            <p:nvSpPr>
              <p:cNvPr id="9" name="文本框 8"/>
              <p:cNvSpPr txBox="1"/>
              <p:nvPr/>
            </p:nvSpPr>
            <p:spPr>
              <a:xfrm>
                <a:off x="8348" y="2656"/>
                <a:ext cx="648" cy="576"/>
              </a:xfrm>
              <a:prstGeom prst="rect">
                <a:avLst/>
              </a:prstGeom>
              <a:noFill/>
            </p:spPr>
            <p:txBody>
              <a:bodyPr wrap="none" rtlCol="0" anchor="t">
                <a:spAutoFit/>
              </a:bodyPr>
              <a:lstStyle/>
              <a:p>
                <a:r>
                  <a:rPr lang="zh-CN" altLang="en-US">
                    <a:solidFill>
                      <a:schemeClr val="accent1"/>
                    </a:solidFill>
                    <a:cs typeface="宋体" panose="02010600030101010101" pitchFamily="2" charset="-122"/>
                  </a:rPr>
                  <a:t>·</a:t>
                </a:r>
                <a:endParaRPr lang="zh-CN" altLang="en-US">
                  <a:solidFill>
                    <a:schemeClr val="accent1"/>
                  </a:solidFill>
                  <a:cs typeface="宋体" panose="02010600030101010101" pitchFamily="2" charset="-122"/>
                </a:endParaRPr>
              </a:p>
            </p:txBody>
          </p:sp>
        </p:grpSp>
        <p:sp>
          <p:nvSpPr>
            <p:cNvPr id="10" name="文本框 9"/>
            <p:cNvSpPr txBox="1"/>
            <p:nvPr/>
          </p:nvSpPr>
          <p:spPr>
            <a:xfrm>
              <a:off x="13161" y="2652"/>
              <a:ext cx="729" cy="580"/>
            </a:xfrm>
            <a:prstGeom prst="rect">
              <a:avLst/>
            </a:prstGeom>
            <a:noFill/>
          </p:spPr>
          <p:txBody>
            <a:bodyPr wrap="none" rtlCol="0" anchor="t">
              <a:spAutoFit/>
            </a:bodyPr>
            <a:lstStyle/>
            <a:p>
              <a:r>
                <a:rPr lang="en-US" altLang="zh-CN">
                  <a:solidFill>
                    <a:schemeClr val="accent1"/>
                  </a:solidFill>
                  <a:cs typeface="宋体" panose="02010600030101010101" pitchFamily="2" charset="-122"/>
                </a:rPr>
                <a:t> </a:t>
              </a:r>
              <a:r>
                <a:rPr lang="zh-CN" altLang="en-US">
                  <a:solidFill>
                    <a:schemeClr val="accent1"/>
                  </a:solidFill>
                  <a:cs typeface="宋体" panose="02010600030101010101" pitchFamily="2" charset="-122"/>
                </a:rPr>
                <a:t>·</a:t>
              </a:r>
              <a:endParaRPr lang="zh-CN" altLang="en-US">
                <a:solidFill>
                  <a:schemeClr val="accent1"/>
                </a:solidFill>
                <a:cs typeface="宋体" panose="02010600030101010101" pitchFamily="2" charset="-122"/>
              </a:endParaRPr>
            </a:p>
          </p:txBody>
        </p:sp>
      </p:grpSp>
      <p:grpSp>
        <p:nvGrpSpPr>
          <p:cNvPr id="18" name="组合 17"/>
          <p:cNvGrpSpPr/>
          <p:nvPr/>
        </p:nvGrpSpPr>
        <p:grpSpPr>
          <a:xfrm>
            <a:off x="3244215" y="322580"/>
            <a:ext cx="2447290" cy="579120"/>
            <a:chOff x="5109" y="508"/>
            <a:chExt cx="3854" cy="912"/>
          </a:xfrm>
        </p:grpSpPr>
        <p:sp>
          <p:nvSpPr>
            <p:cNvPr id="19" name="文本框 23"/>
            <p:cNvSpPr txBox="1"/>
            <p:nvPr/>
          </p:nvSpPr>
          <p:spPr>
            <a:xfrm>
              <a:off x="5453" y="508"/>
              <a:ext cx="3511" cy="912"/>
            </a:xfrm>
            <a:prstGeom prst="rect">
              <a:avLst/>
            </a:prstGeom>
            <a:solidFill>
              <a:srgbClr val="00B050"/>
            </a:solidFill>
          </p:spPr>
          <p:txBody>
            <a:bodyPr wrap="square" rtlCol="0">
              <a:spAutoFit/>
            </a:bodyPr>
            <a:lstStyle/>
            <a:p>
              <a:pPr algn="ctr"/>
              <a:r>
                <a:rPr lang="zh-CN" altLang="en-US" sz="3200" dirty="0" smtClean="0">
                  <a:solidFill>
                    <a:schemeClr val="accent2"/>
                  </a:solidFill>
                  <a:latin typeface="华文中宋" panose="02010600040101010101" charset="-122"/>
                  <a:ea typeface="华文中宋" panose="02010600040101010101" charset="-122"/>
                </a:rPr>
                <a:t>教会文学</a:t>
              </a:r>
              <a:r>
                <a:rPr lang="zh-CN" altLang="en-US" sz="2800" dirty="0" smtClean="0">
                  <a:solidFill>
                    <a:schemeClr val="accent1"/>
                  </a:solidFill>
                  <a:latin typeface="微软雅黑" panose="020B0503020204020204" pitchFamily="34" charset="-122"/>
                  <a:ea typeface="微软雅黑" panose="020B0503020204020204" pitchFamily="34" charset="-122"/>
                </a:rPr>
                <a:t> </a:t>
              </a:r>
              <a:endParaRPr lang="zh-CN" altLang="en-US" sz="2800" dirty="0" smtClean="0">
                <a:solidFill>
                  <a:schemeClr val="accent1"/>
                </a:solidFill>
                <a:latin typeface="微软雅黑" panose="020B0503020204020204" pitchFamily="34" charset="-122"/>
                <a:ea typeface="微软雅黑" panose="020B0503020204020204" pitchFamily="34" charset="-122"/>
              </a:endParaRPr>
            </a:p>
          </p:txBody>
        </p:sp>
        <p:sp>
          <p:nvSpPr>
            <p:cNvPr id="20" name="等腰三角形 19"/>
            <p:cNvSpPr/>
            <p:nvPr/>
          </p:nvSpPr>
          <p:spPr>
            <a:xfrm rot="16200000" flipH="1" flipV="1">
              <a:off x="5020" y="849"/>
              <a:ext cx="359" cy="180"/>
            </a:xfrm>
            <a:prstGeom prst="triangle">
              <a:avLst/>
            </a:prstGeom>
            <a:solidFill>
              <a:schemeClr val="accent2"/>
            </a:solidFill>
            <a:ln w="28575">
              <a:solidFill>
                <a:srgbClr val="00B050"/>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080808"/>
                </a:solidFill>
                <a:latin typeface="微软雅黑" panose="020B0503020204020204" pitchFamily="34" charset="-122"/>
                <a:ea typeface="微软雅黑" panose="020B0503020204020204" pitchFamily="34" charset="-122"/>
              </a:endParaRPr>
            </a:p>
          </p:txBody>
        </p:sp>
      </p:gr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8" presetClass="entr" presetSubtype="32" fill="hold"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diamond(out)">
                                      <p:cBhvr>
                                        <p:cTn id="7" dur="10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2" name="组合 21"/>
          <p:cNvGrpSpPr/>
          <p:nvPr/>
        </p:nvGrpSpPr>
        <p:grpSpPr>
          <a:xfrm>
            <a:off x="3403600" y="171450"/>
            <a:ext cx="2823210" cy="583565"/>
            <a:chOff x="513409" y="319364"/>
            <a:chExt cx="4816689" cy="778088"/>
          </a:xfrm>
        </p:grpSpPr>
        <p:sp>
          <p:nvSpPr>
            <p:cNvPr id="23" name="文本框 23"/>
            <p:cNvSpPr txBox="1"/>
            <p:nvPr/>
          </p:nvSpPr>
          <p:spPr>
            <a:xfrm>
              <a:off x="803816" y="319364"/>
              <a:ext cx="4526282" cy="778088"/>
            </a:xfrm>
            <a:prstGeom prst="rect">
              <a:avLst/>
            </a:prstGeom>
            <a:solidFill>
              <a:srgbClr val="0000FF"/>
            </a:solidFill>
          </p:spPr>
          <p:txBody>
            <a:bodyPr wrap="square" rtlCol="0">
              <a:spAutoFit/>
            </a:bodyPr>
            <a:lstStyle/>
            <a:p>
              <a:pPr algn="ctr"/>
              <a:r>
                <a:rPr lang="zh-CN" altLang="en-US" sz="3200" dirty="0" smtClean="0">
                  <a:solidFill>
                    <a:schemeClr val="accent2"/>
                  </a:solidFill>
                  <a:latin typeface="华文中宋" panose="02010600040101010101" charset="-122"/>
                  <a:ea typeface="华文中宋" panose="02010600040101010101" charset="-122"/>
                </a:rPr>
                <a:t>武士贵族文学</a:t>
              </a:r>
              <a:r>
                <a:rPr lang="zh-CN" altLang="en-US" sz="2800" dirty="0" smtClean="0">
                  <a:solidFill>
                    <a:schemeClr val="accent1"/>
                  </a:solidFill>
                  <a:latin typeface="微软雅黑" panose="020B0503020204020204" pitchFamily="34" charset="-122"/>
                  <a:ea typeface="微软雅黑" panose="020B0503020204020204" pitchFamily="34" charset="-122"/>
                </a:rPr>
                <a:t> </a:t>
              </a:r>
              <a:endParaRPr lang="zh-CN" altLang="en-US" sz="2800" dirty="0" smtClean="0">
                <a:solidFill>
                  <a:schemeClr val="accent1"/>
                </a:solidFill>
                <a:latin typeface="微软雅黑" panose="020B0503020204020204" pitchFamily="34" charset="-122"/>
                <a:ea typeface="微软雅黑" panose="020B0503020204020204" pitchFamily="34" charset="-122"/>
              </a:endParaRPr>
            </a:p>
          </p:txBody>
        </p:sp>
        <p:sp>
          <p:nvSpPr>
            <p:cNvPr id="24" name="等腰三角形 23"/>
            <p:cNvSpPr/>
            <p:nvPr/>
          </p:nvSpPr>
          <p:spPr>
            <a:xfrm rot="16200000" flipH="1" flipV="1">
              <a:off x="437475" y="608158"/>
              <a:ext cx="304323" cy="152455"/>
            </a:xfrm>
            <a:prstGeom prst="triangle">
              <a:avLst/>
            </a:prstGeom>
            <a:solidFill>
              <a:schemeClr val="accent2"/>
            </a:solidFill>
            <a:ln w="28575">
              <a:solidFill>
                <a:srgbClr val="0000FF"/>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080808"/>
                </a:solidFill>
                <a:latin typeface="微软雅黑" panose="020B0503020204020204" pitchFamily="34" charset="-122"/>
                <a:ea typeface="微软雅黑" panose="020B0503020204020204" pitchFamily="34" charset="-122"/>
              </a:endParaRPr>
            </a:p>
          </p:txBody>
        </p:sp>
        <p:sp>
          <p:nvSpPr>
            <p:cNvPr id="25" name="文本框 23"/>
            <p:cNvSpPr txBox="1"/>
            <p:nvPr/>
          </p:nvSpPr>
          <p:spPr>
            <a:xfrm>
              <a:off x="2306003" y="429775"/>
              <a:ext cx="343747" cy="339514"/>
            </a:xfrm>
            <a:prstGeom prst="rect">
              <a:avLst/>
            </a:prstGeom>
            <a:noFill/>
          </p:spPr>
          <p:txBody>
            <a:bodyPr wrap="square" rtlCol="0">
              <a:spAutoFit/>
            </a:bodyPr>
            <a:lstStyle/>
            <a:p>
              <a:r>
                <a:rPr lang="en-US" altLang="zh-CN" sz="1000" dirty="0" smtClean="0">
                  <a:solidFill>
                    <a:schemeClr val="accent1">
                      <a:lumMod val="25000"/>
                      <a:lumOff val="75000"/>
                    </a:schemeClr>
                  </a:solidFill>
                  <a:latin typeface="微软雅黑" panose="020B0503020204020204" pitchFamily="34" charset="-122"/>
                  <a:ea typeface="微软雅黑" panose="020B0503020204020204" pitchFamily="34" charset="-122"/>
                </a:rPr>
                <a:t>  </a:t>
              </a:r>
              <a:endParaRPr lang="zh-CN" altLang="en-US" sz="1000" dirty="0">
                <a:solidFill>
                  <a:schemeClr val="accent1">
                    <a:lumMod val="25000"/>
                    <a:lumOff val="75000"/>
                  </a:schemeClr>
                </a:solidFill>
                <a:latin typeface="微软雅黑" panose="020B0503020204020204" pitchFamily="34" charset="-122"/>
                <a:ea typeface="微软雅黑" panose="020B0503020204020204" pitchFamily="34" charset="-122"/>
              </a:endParaRPr>
            </a:p>
          </p:txBody>
        </p:sp>
      </p:grpSp>
      <p:grpSp>
        <p:nvGrpSpPr>
          <p:cNvPr id="11" name="组合 10"/>
          <p:cNvGrpSpPr/>
          <p:nvPr/>
        </p:nvGrpSpPr>
        <p:grpSpPr>
          <a:xfrm>
            <a:off x="125095" y="939800"/>
            <a:ext cx="8736965" cy="3637915"/>
            <a:chOff x="187" y="1597"/>
            <a:chExt cx="13759" cy="5729"/>
          </a:xfrm>
        </p:grpSpPr>
        <p:grpSp>
          <p:nvGrpSpPr>
            <p:cNvPr id="7" name="组合 6"/>
            <p:cNvGrpSpPr/>
            <p:nvPr/>
          </p:nvGrpSpPr>
          <p:grpSpPr>
            <a:xfrm>
              <a:off x="681" y="1597"/>
              <a:ext cx="12977" cy="3348"/>
              <a:chOff x="681" y="1597"/>
              <a:chExt cx="12977" cy="3348"/>
            </a:xfrm>
            <a:solidFill>
              <a:srgbClr val="CCFF99"/>
            </a:solidFill>
          </p:grpSpPr>
          <p:sp>
            <p:nvSpPr>
              <p:cNvPr id="21" name="矩形 20"/>
              <p:cNvSpPr/>
              <p:nvPr/>
            </p:nvSpPr>
            <p:spPr>
              <a:xfrm>
                <a:off x="1059" y="1597"/>
                <a:ext cx="12599" cy="3348"/>
              </a:xfrm>
              <a:prstGeom prst="rect">
                <a:avLst/>
              </a:prstGeom>
              <a:noFill/>
              <a:extLst>
                <a:ext uri="{909E8E84-426E-40DD-AFC4-6F175D3DCCD1}">
                  <a14:hiddenFill xmlns:a14="http://schemas.microsoft.com/office/drawing/2010/main">
                    <a:solidFill>
                      <a:schemeClr val="bg2">
                        <a:lumMod val="60000"/>
                        <a:lumOff val="40000"/>
                      </a:schemeClr>
                    </a:solidFill>
                  </a14:hiddenFill>
                </a:ext>
              </a:extLst>
            </p:spPr>
            <p:txBody>
              <a:bodyPr wrap="square" lIns="68580" tIns="34290" rIns="68580" bIns="34290">
                <a:spAutoFit/>
              </a:bodyPr>
              <a:lstStyle/>
              <a:p>
                <a:pPr>
                  <a:lnSpc>
                    <a:spcPct val="150000"/>
                  </a:lnSpc>
                  <a:spcBef>
                    <a:spcPts val="750"/>
                  </a:spcBef>
                </a:pPr>
                <a:r>
                  <a:rPr lang="zh-CN" sz="1800" dirty="0">
                    <a:solidFill>
                      <a:schemeClr val="accent1"/>
                    </a:solidFill>
                    <a:latin typeface="华文中宋" panose="02010600040101010101" charset="-122"/>
                    <a:ea typeface="华文中宋" panose="02010600040101010101" charset="-122"/>
                    <a:cs typeface="宋体" panose="02010600030101010101" pitchFamily="2" charset="-122"/>
                  </a:rPr>
                  <a:t>《</a:t>
                </a:r>
                <a:r>
                  <a:rPr lang="zh-CN" sz="1800" b="1" dirty="0">
                    <a:solidFill>
                      <a:schemeClr val="accent1"/>
                    </a:solidFill>
                    <a:latin typeface="华文中宋" panose="02010600040101010101" charset="-122"/>
                    <a:ea typeface="华文中宋" panose="02010600040101010101" charset="-122"/>
                    <a:cs typeface="宋体" panose="02010600030101010101" pitchFamily="2" charset="-122"/>
                  </a:rPr>
                  <a:t>伊戈尔远征记</a:t>
                </a:r>
                <a:r>
                  <a:rPr lang="zh-CN" sz="1800" dirty="0">
                    <a:solidFill>
                      <a:schemeClr val="accent1"/>
                    </a:solidFill>
                    <a:latin typeface="华文中宋" panose="02010600040101010101" charset="-122"/>
                    <a:ea typeface="华文中宋" panose="02010600040101010101" charset="-122"/>
                    <a:cs typeface="宋体" panose="02010600030101010101" pitchFamily="2" charset="-122"/>
                  </a:rPr>
                  <a:t>》（《</a:t>
                </a:r>
                <a:r>
                  <a:rPr lang="zh-CN" sz="1800" dirty="0">
                    <a:solidFill>
                      <a:schemeClr val="accent1"/>
                    </a:solidFill>
                    <a:latin typeface="华文中宋" panose="02010600040101010101" charset="-122"/>
                    <a:ea typeface="华文中宋" panose="02010600040101010101" charset="-122"/>
                    <a:cs typeface="Times New Roman" panose="02020603050405020304" pitchFamily="18" charset="0"/>
                  </a:rPr>
                  <a:t>Слово о полку Игореве》</a:t>
                </a:r>
                <a:r>
                  <a:rPr lang="en-US" altLang="zh-CN" sz="1800" dirty="0">
                    <a:solidFill>
                      <a:schemeClr val="accent1"/>
                    </a:solidFill>
                    <a:latin typeface="华文中宋" panose="02010600040101010101" charset="-122"/>
                    <a:ea typeface="华文中宋" panose="02010600040101010101" charset="-122"/>
                    <a:cs typeface="Times New Roman" panose="02020603050405020304" pitchFamily="18" charset="0"/>
                  </a:rPr>
                  <a:t>, </a:t>
                </a:r>
                <a:r>
                  <a:rPr lang="en-US" altLang="zh-CN" sz="1800" dirty="0">
                    <a:solidFill>
                      <a:schemeClr val="accent1"/>
                    </a:solidFill>
                    <a:latin typeface="Times New Roman" panose="02020603050405020304" pitchFamily="18" charset="0"/>
                    <a:ea typeface="华文中宋" panose="02010600040101010101" charset="-122"/>
                    <a:cs typeface="Times New Roman" panose="02020603050405020304" pitchFamily="18" charset="0"/>
                  </a:rPr>
                  <a:t>1185-1187</a:t>
                </a:r>
                <a:r>
                  <a:rPr lang="zh-CN" sz="1800" dirty="0">
                    <a:solidFill>
                      <a:schemeClr val="accent1"/>
                    </a:solidFill>
                    <a:latin typeface="华文中宋" panose="02010600040101010101" charset="-122"/>
                    <a:ea typeface="华文中宋" panose="02010600040101010101" charset="-122"/>
                    <a:cs typeface="宋体" panose="02010600030101010101" pitchFamily="2" charset="-122"/>
                  </a:rPr>
                  <a:t>）是古罗斯最杰出的文学作品。主宰古罗斯文明的是两个阶级，即高级僧侣和武士贵族。当时的文学和艺术基本上是宗教的。由众多尚武王公统领的武士阶层服从教会的权威，他们在道德观上均为基督徒，但是也保留下许多多神教时期的诸多传统，嗜好战争、狩猎和饮宴等。武士贵族阶层的这些特征在该作品中均有体现。</a:t>
                </a:r>
                <a:endParaRPr lang="zh-CN" altLang="en-US" sz="1800" b="1" dirty="0">
                  <a:solidFill>
                    <a:schemeClr val="accent1"/>
                  </a:solidFill>
                  <a:latin typeface="华文中宋" panose="02010600040101010101" charset="-122"/>
                  <a:ea typeface="华文中宋" panose="02010600040101010101" charset="-122"/>
                  <a:cs typeface="宋体" panose="02010600030101010101" pitchFamily="2" charset="-122"/>
                </a:endParaRPr>
              </a:p>
            </p:txBody>
          </p:sp>
          <p:sp>
            <p:nvSpPr>
              <p:cNvPr id="688" name="椭圆 687"/>
              <p:cNvSpPr/>
              <p:nvPr/>
            </p:nvSpPr>
            <p:spPr>
              <a:xfrm>
                <a:off x="681" y="2097"/>
                <a:ext cx="216" cy="216"/>
              </a:xfrm>
              <a:prstGeom prst="ellipse">
                <a:avLst/>
              </a:prstGeom>
              <a:grpFill/>
              <a:ln>
                <a:noFill/>
              </a:ln>
              <a:effectLst>
                <a:outerShdw blurRad="254000" dist="127000" dir="8100000" algn="tr" rotWithShape="0">
                  <a:prstClr val="black">
                    <a:alpha val="6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2" name="组合 1"/>
            <p:cNvGrpSpPr/>
            <p:nvPr/>
          </p:nvGrpSpPr>
          <p:grpSpPr>
            <a:xfrm>
              <a:off x="187" y="2097"/>
              <a:ext cx="13759" cy="5229"/>
              <a:chOff x="187" y="2097"/>
              <a:chExt cx="13759" cy="5229"/>
            </a:xfrm>
          </p:grpSpPr>
          <p:sp>
            <p:nvSpPr>
              <p:cNvPr id="5" name="矩形 4"/>
              <p:cNvSpPr/>
              <p:nvPr/>
            </p:nvSpPr>
            <p:spPr>
              <a:xfrm>
                <a:off x="1059" y="5274"/>
                <a:ext cx="12887" cy="2052"/>
              </a:xfrm>
              <a:prstGeom prst="rect">
                <a:avLst/>
              </a:prstGeom>
              <a:noFill/>
              <a:extLst>
                <a:ext uri="{909E8E84-426E-40DD-AFC4-6F175D3DCCD1}">
                  <a14:hiddenFill xmlns:a14="http://schemas.microsoft.com/office/drawing/2010/main">
                    <a:solidFill>
                      <a:schemeClr val="bg1">
                        <a:lumMod val="20000"/>
                        <a:lumOff val="80000"/>
                      </a:schemeClr>
                    </a:solidFill>
                  </a14:hiddenFill>
                </a:ext>
              </a:extLst>
            </p:spPr>
            <p:txBody>
              <a:bodyPr wrap="square" lIns="68580" tIns="34290" rIns="68580" bIns="34290">
                <a:spAutoFit/>
              </a:bodyPr>
              <a:lstStyle/>
              <a:p>
                <a:pPr>
                  <a:lnSpc>
                    <a:spcPct val="150000"/>
                  </a:lnSpc>
                  <a:spcBef>
                    <a:spcPts val="750"/>
                  </a:spcBef>
                </a:pPr>
                <a:r>
                  <a:rPr lang="zh-CN" b="1" dirty="0">
                    <a:solidFill>
                      <a:schemeClr val="accent1"/>
                    </a:solidFill>
                    <a:latin typeface="华文中宋" panose="02010600040101010101" charset="-122"/>
                    <a:ea typeface="华文中宋" panose="02010600040101010101" charset="-122"/>
                    <a:cs typeface="宋体" panose="02010600030101010101" pitchFamily="2" charset="-122"/>
                  </a:rPr>
                  <a:t>反鞑靼作品</a:t>
                </a:r>
                <a:r>
                  <a:rPr lang="zh-CN" dirty="0">
                    <a:solidFill>
                      <a:schemeClr val="accent1"/>
                    </a:solidFill>
                    <a:latin typeface="华文中宋" panose="02010600040101010101" charset="-122"/>
                    <a:ea typeface="华文中宋" panose="02010600040101010101" charset="-122"/>
                    <a:cs typeface="宋体" panose="02010600030101010101" pitchFamily="2" charset="-122"/>
                  </a:rPr>
                  <a:t>，</a:t>
                </a:r>
                <a:r>
                  <a:rPr lang="en-US" altLang="zh-CN" dirty="0">
                    <a:solidFill>
                      <a:schemeClr val="accent1"/>
                    </a:solidFill>
                    <a:latin typeface="华文中宋" panose="02010600040101010101" charset="-122"/>
                    <a:ea typeface="华文中宋" panose="02010600040101010101" charset="-122"/>
                    <a:cs typeface="宋体" panose="02010600030101010101" pitchFamily="2" charset="-122"/>
                  </a:rPr>
                  <a:t>1240-1480</a:t>
                </a:r>
                <a:r>
                  <a:rPr lang="zh-CN" altLang="en-US" dirty="0">
                    <a:solidFill>
                      <a:schemeClr val="accent1"/>
                    </a:solidFill>
                    <a:latin typeface="华文中宋" panose="02010600040101010101" charset="-122"/>
                    <a:ea typeface="华文中宋" panose="02010600040101010101" charset="-122"/>
                    <a:cs typeface="宋体" panose="02010600030101010101" pitchFamily="2" charset="-122"/>
                  </a:rPr>
                  <a:t>年间鞑靼人（蒙古人）占领俄国，这一时期出现了许多反抗鞑靼统治、歌颂大公们英勇抗敌的爱国作品，比较杰出的作品有《顿河彼岸之战》（</a:t>
                </a:r>
                <a:r>
                  <a:rPr lang="zh-CN" dirty="0">
                    <a:solidFill>
                      <a:schemeClr val="accent1"/>
                    </a:solidFill>
                    <a:latin typeface="华文中宋" panose="02010600040101010101" charset="-122"/>
                    <a:ea typeface="华文中宋" panose="02010600040101010101" charset="-122"/>
                    <a:cs typeface="Times New Roman" panose="02020603050405020304" pitchFamily="18" charset="0"/>
                  </a:rPr>
                  <a:t>Задонщина</a:t>
                </a:r>
                <a:r>
                  <a:rPr lang="zh-CN" altLang="en-US" dirty="0">
                    <a:solidFill>
                      <a:schemeClr val="accent1"/>
                    </a:solidFill>
                    <a:latin typeface="华文中宋" panose="02010600040101010101" charset="-122"/>
                    <a:ea typeface="华文中宋" panose="02010600040101010101" charset="-122"/>
                    <a:cs typeface="宋体" panose="02010600030101010101" pitchFamily="2" charset="-122"/>
                  </a:rPr>
                  <a:t>）和《马迈溃败记》（</a:t>
                </a:r>
                <a:r>
                  <a:rPr lang="zh-CN" dirty="0">
                    <a:solidFill>
                      <a:schemeClr val="accent1"/>
                    </a:solidFill>
                    <a:latin typeface="华文中宋" panose="02010600040101010101" charset="-122"/>
                    <a:ea typeface="华文中宋" panose="02010600040101010101" charset="-122"/>
                    <a:cs typeface="Times New Roman" panose="02020603050405020304" pitchFamily="18" charset="0"/>
                  </a:rPr>
                  <a:t>Сказание о Мамаевом побоище</a:t>
                </a:r>
                <a:r>
                  <a:rPr lang="zh-CN" altLang="en-US" dirty="0">
                    <a:solidFill>
                      <a:schemeClr val="accent1"/>
                    </a:solidFill>
                    <a:latin typeface="华文中宋" panose="02010600040101010101" charset="-122"/>
                    <a:ea typeface="华文中宋" panose="02010600040101010101" charset="-122"/>
                    <a:cs typeface="宋体" panose="02010600030101010101" pitchFamily="2" charset="-122"/>
                  </a:rPr>
                  <a:t>）。</a:t>
                </a:r>
                <a:endParaRPr lang="zh-CN" altLang="en-US" sz="1500" b="1" dirty="0">
                  <a:solidFill>
                    <a:schemeClr val="accent1"/>
                  </a:solidFill>
                  <a:latin typeface="华文中宋" panose="02010600040101010101" charset="-122"/>
                  <a:ea typeface="华文中宋" panose="02010600040101010101" charset="-122"/>
                  <a:cs typeface="宋体" panose="02010600030101010101" pitchFamily="2" charset="-122"/>
                </a:endParaRPr>
              </a:p>
            </p:txBody>
          </p:sp>
          <p:sp>
            <p:nvSpPr>
              <p:cNvPr id="70" name="标题层"/>
              <p:cNvSpPr txBox="1"/>
              <p:nvPr/>
            </p:nvSpPr>
            <p:spPr bwMode="auto">
              <a:xfrm>
                <a:off x="187" y="5616"/>
                <a:ext cx="872" cy="628"/>
              </a:xfrm>
              <a:prstGeom prst="rect">
                <a:avLst/>
              </a:prstGeom>
              <a:noFill/>
              <a:effectLst/>
            </p:spPr>
            <p:txBody>
              <a:bodyPr wrap="square">
                <a:spAutoFit/>
              </a:bodyPr>
              <a:lstStyle/>
              <a:p>
                <a:pPr algn="ctr" fontAlgn="auto">
                  <a:spcBef>
                    <a:spcPts val="0"/>
                  </a:spcBef>
                  <a:spcAft>
                    <a:spcPts val="0"/>
                  </a:spcAft>
                  <a:defRPr/>
                </a:pPr>
                <a:r>
                  <a:rPr lang="en-US" altLang="zh-CN" sz="2000" kern="0" dirty="0">
                    <a:solidFill>
                      <a:srgbClr val="0000FF"/>
                    </a:solidFill>
                    <a:latin typeface="Impact" panose="020B0806030902050204" pitchFamily="34" charset="0"/>
                    <a:ea typeface="微软雅黑" panose="020B0503020204020204" pitchFamily="34" charset="-122"/>
                    <a:cs typeface="Arial" panose="020B0604020202020204" pitchFamily="34" charset="0"/>
                  </a:rPr>
                  <a:t>02</a:t>
                </a:r>
                <a:endParaRPr lang="en-US" altLang="zh-CN" sz="2000" kern="0" dirty="0">
                  <a:solidFill>
                    <a:srgbClr val="0000FF"/>
                  </a:solidFill>
                  <a:latin typeface="Impact" panose="020B0806030902050204" pitchFamily="34" charset="0"/>
                  <a:ea typeface="微软雅黑" panose="020B0503020204020204" pitchFamily="34" charset="-122"/>
                  <a:cs typeface="Arial" panose="020B0604020202020204" pitchFamily="34" charset="0"/>
                </a:endParaRPr>
              </a:p>
            </p:txBody>
          </p:sp>
          <p:sp>
            <p:nvSpPr>
              <p:cNvPr id="3" name="标题层"/>
              <p:cNvSpPr txBox="1"/>
              <p:nvPr/>
            </p:nvSpPr>
            <p:spPr bwMode="auto">
              <a:xfrm>
                <a:off x="187" y="2097"/>
                <a:ext cx="872" cy="628"/>
              </a:xfrm>
              <a:prstGeom prst="rect">
                <a:avLst/>
              </a:prstGeom>
              <a:noFill/>
              <a:effectLst/>
            </p:spPr>
            <p:txBody>
              <a:bodyPr wrap="square">
                <a:spAutoFit/>
              </a:bodyPr>
              <a:lstStyle/>
              <a:p>
                <a:pPr algn="ctr" fontAlgn="auto">
                  <a:spcBef>
                    <a:spcPts val="0"/>
                  </a:spcBef>
                  <a:spcAft>
                    <a:spcPts val="0"/>
                  </a:spcAft>
                  <a:defRPr/>
                </a:pPr>
                <a:r>
                  <a:rPr lang="en-US" altLang="zh-CN" sz="2000" kern="0" dirty="0">
                    <a:solidFill>
                      <a:srgbClr val="0000FF"/>
                    </a:solidFill>
                    <a:latin typeface="Impact" panose="020B0806030902050204" pitchFamily="34" charset="0"/>
                    <a:ea typeface="微软雅黑" panose="020B0503020204020204" pitchFamily="34" charset="-122"/>
                    <a:cs typeface="Arial" panose="020B0604020202020204" pitchFamily="34" charset="0"/>
                  </a:rPr>
                  <a:t>01</a:t>
                </a:r>
                <a:endParaRPr lang="en-US" altLang="zh-CN" sz="2000" kern="0" dirty="0">
                  <a:solidFill>
                    <a:srgbClr val="0000FF"/>
                  </a:solidFill>
                  <a:latin typeface="Impact" panose="020B0806030902050204" pitchFamily="34" charset="0"/>
                  <a:ea typeface="微软雅黑" panose="020B0503020204020204" pitchFamily="34" charset="-122"/>
                  <a:cs typeface="Arial" panose="020B0604020202020204" pitchFamily="34" charset="0"/>
                </a:endParaRPr>
              </a:p>
            </p:txBody>
          </p:sp>
        </p:grpSp>
      </p:gr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afterEffect">
                                  <p:stCondLst>
                                    <p:cond delay="0"/>
                                  </p:stCondLst>
                                  <p:childTnLst>
                                    <p:set>
                                      <p:cBhvr>
                                        <p:cTn id="6" dur="1" fill="hold">
                                          <p:stCondLst>
                                            <p:cond delay="0"/>
                                          </p:stCondLst>
                                        </p:cTn>
                                        <p:tgtEl>
                                          <p:spTgt spid="22"/>
                                        </p:tgtEl>
                                        <p:attrNameLst>
                                          <p:attrName>style.visibility</p:attrName>
                                        </p:attrNameLst>
                                      </p:cBhvr>
                                      <p:to>
                                        <p:strVal val="visible"/>
                                      </p:to>
                                    </p:set>
                                    <p:anim calcmode="lin" valueType="num">
                                      <p:cBhvr additive="base">
                                        <p:cTn id="7" dur="500" fill="hold"/>
                                        <p:tgtEl>
                                          <p:spTgt spid="22"/>
                                        </p:tgtEl>
                                        <p:attrNameLst>
                                          <p:attrName>ppt_x</p:attrName>
                                        </p:attrNameLst>
                                      </p:cBhvr>
                                      <p:tavLst>
                                        <p:tav tm="0">
                                          <p:val>
                                            <p:strVal val="0-#ppt_w/2"/>
                                          </p:val>
                                        </p:tav>
                                        <p:tav tm="100000">
                                          <p:val>
                                            <p:strVal val="#ppt_x"/>
                                          </p:val>
                                        </p:tav>
                                      </p:tavLst>
                                    </p:anim>
                                    <p:anim calcmode="lin" valueType="num">
                                      <p:cBhvr additive="base">
                                        <p:cTn id="8" dur="500" fill="hold"/>
                                        <p:tgtEl>
                                          <p:spTgt spid="2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8" presetClass="entr" presetSubtype="16" fill="hold" nodeType="click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diamond(in)">
                                      <p:cBhvr>
                                        <p:cTn id="13" dur="1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文本框 5"/>
          <p:cNvSpPr txBox="1"/>
          <p:nvPr/>
        </p:nvSpPr>
        <p:spPr>
          <a:xfrm>
            <a:off x="628015" y="915670"/>
            <a:ext cx="487680" cy="3528060"/>
          </a:xfrm>
          <a:prstGeom prst="rect">
            <a:avLst/>
          </a:prstGeom>
          <a:solidFill>
            <a:srgbClr val="0070C0"/>
          </a:solidFill>
        </p:spPr>
        <p:txBody>
          <a:bodyPr vert="eaVert" wrap="square" rtlCol="0">
            <a:spAutoFit/>
          </a:bodyPr>
          <a:lstStyle/>
          <a:p>
            <a:pPr algn="ctr"/>
            <a:r>
              <a:rPr lang="zh-CN" altLang="en-US" sz="2000">
                <a:solidFill>
                  <a:schemeClr val="accent2"/>
                </a:solidFill>
                <a:latin typeface="华文中宋" panose="02010600040101010101" charset="-122"/>
                <a:ea typeface="华文中宋" panose="02010600040101010101" charset="-122"/>
              </a:rPr>
              <a:t>《伊戈尔远征记》片段欣赏</a:t>
            </a:r>
            <a:endParaRPr lang="zh-CN" altLang="en-US" sz="2000">
              <a:solidFill>
                <a:schemeClr val="accent2"/>
              </a:solidFill>
              <a:latin typeface="华文中宋" panose="02010600040101010101" charset="-122"/>
              <a:ea typeface="华文中宋" panose="02010600040101010101" charset="-122"/>
            </a:endParaRPr>
          </a:p>
        </p:txBody>
      </p:sp>
      <p:pic>
        <p:nvPicPr>
          <p:cNvPr id="2" name="图片 -2147482623" descr="QQ图片20170308084642"/>
          <p:cNvPicPr>
            <a:picLocks noChangeAspect="1"/>
          </p:cNvPicPr>
          <p:nvPr/>
        </p:nvPicPr>
        <p:blipFill>
          <a:blip r:embed="rId1" cstate="print"/>
          <a:srcRect l="-241" t="19263" r="6777" b="41155"/>
          <a:stretch>
            <a:fillRect/>
          </a:stretch>
        </p:blipFill>
        <p:spPr>
          <a:xfrm>
            <a:off x="1694815" y="733425"/>
            <a:ext cx="6122035" cy="3457575"/>
          </a:xfrm>
          <a:prstGeom prst="rect">
            <a:avLst/>
          </a:prstGeom>
          <a:noFill/>
          <a:ln w="9525">
            <a:noFill/>
          </a:ln>
        </p:spPr>
      </p:pic>
      <p:sp>
        <p:nvSpPr>
          <p:cNvPr id="8" name="文本框 7"/>
          <p:cNvSpPr txBox="1"/>
          <p:nvPr/>
        </p:nvSpPr>
        <p:spPr>
          <a:xfrm>
            <a:off x="3522345" y="227965"/>
            <a:ext cx="1208405" cy="396240"/>
          </a:xfrm>
          <a:prstGeom prst="rect">
            <a:avLst/>
          </a:prstGeom>
          <a:noFill/>
        </p:spPr>
        <p:txBody>
          <a:bodyPr wrap="square" rtlCol="0">
            <a:spAutoFit/>
          </a:bodyPr>
          <a:lstStyle/>
          <a:p>
            <a:r>
              <a:rPr lang="zh-CN" altLang="en-US" sz="2000" b="1">
                <a:solidFill>
                  <a:schemeClr val="accent1"/>
                </a:solidFill>
                <a:latin typeface="华文中宋" panose="02010600040101010101" charset="-122"/>
                <a:ea typeface="华文中宋" panose="02010600040101010101" charset="-122"/>
              </a:rPr>
              <a:t>开篇：</a:t>
            </a:r>
            <a:endParaRPr lang="zh-CN" altLang="en-US" sz="2000" b="1">
              <a:solidFill>
                <a:schemeClr val="accent1"/>
              </a:solidFill>
              <a:latin typeface="华文中宋" panose="02010600040101010101" charset="-122"/>
              <a:ea typeface="华文中宋" panose="02010600040101010101" charset="-122"/>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文本框 5"/>
          <p:cNvSpPr txBox="1"/>
          <p:nvPr/>
        </p:nvSpPr>
        <p:spPr>
          <a:xfrm>
            <a:off x="628015" y="915670"/>
            <a:ext cx="487680" cy="3528060"/>
          </a:xfrm>
          <a:prstGeom prst="rect">
            <a:avLst/>
          </a:prstGeom>
          <a:solidFill>
            <a:srgbClr val="0070C0"/>
          </a:solidFill>
        </p:spPr>
        <p:txBody>
          <a:bodyPr vert="eaVert" wrap="square" rtlCol="0">
            <a:spAutoFit/>
          </a:bodyPr>
          <a:lstStyle/>
          <a:p>
            <a:pPr algn="ctr"/>
            <a:r>
              <a:rPr lang="zh-CN" altLang="en-US" sz="2000">
                <a:solidFill>
                  <a:schemeClr val="accent2"/>
                </a:solidFill>
                <a:latin typeface="华文中宋" panose="02010600040101010101" charset="-122"/>
                <a:ea typeface="华文中宋" panose="02010600040101010101" charset="-122"/>
              </a:rPr>
              <a:t>《伊戈尔远征记》片段欣赏</a:t>
            </a:r>
            <a:endParaRPr lang="zh-CN" altLang="en-US" sz="2000">
              <a:solidFill>
                <a:schemeClr val="accent2"/>
              </a:solidFill>
              <a:latin typeface="华文中宋" panose="02010600040101010101" charset="-122"/>
              <a:ea typeface="华文中宋" panose="02010600040101010101" charset="-122"/>
            </a:endParaRPr>
          </a:p>
        </p:txBody>
      </p:sp>
      <p:pic>
        <p:nvPicPr>
          <p:cNvPr id="2" name="图片 -2147482621" descr="QQ图片20170308084652"/>
          <p:cNvPicPr>
            <a:picLocks noChangeAspect="1"/>
          </p:cNvPicPr>
          <p:nvPr/>
        </p:nvPicPr>
        <p:blipFill>
          <a:blip r:embed="rId1" cstate="print"/>
          <a:srcRect t="12036" r="1025" b="70320"/>
          <a:stretch>
            <a:fillRect/>
          </a:stretch>
        </p:blipFill>
        <p:spPr>
          <a:xfrm>
            <a:off x="1814195" y="2998470"/>
            <a:ext cx="5363845" cy="1275080"/>
          </a:xfrm>
          <a:prstGeom prst="rect">
            <a:avLst/>
          </a:prstGeom>
          <a:noFill/>
          <a:ln w="9525">
            <a:noFill/>
          </a:ln>
        </p:spPr>
      </p:pic>
      <p:pic>
        <p:nvPicPr>
          <p:cNvPr id="3" name="图片 -2147482623" descr="QQ图片20170308084642"/>
          <p:cNvPicPr>
            <a:picLocks noChangeAspect="1"/>
          </p:cNvPicPr>
          <p:nvPr/>
        </p:nvPicPr>
        <p:blipFill>
          <a:blip r:embed="rId2" cstate="print"/>
          <a:srcRect l="290" t="58699" r="6306" b="7732"/>
          <a:stretch>
            <a:fillRect/>
          </a:stretch>
        </p:blipFill>
        <p:spPr>
          <a:xfrm>
            <a:off x="1830705" y="449580"/>
            <a:ext cx="5347335" cy="2562860"/>
          </a:xfrm>
          <a:prstGeom prst="rect">
            <a:avLst/>
          </a:prstGeom>
          <a:noFill/>
          <a:ln w="9525">
            <a:noFill/>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文本框 5"/>
          <p:cNvSpPr txBox="1"/>
          <p:nvPr/>
        </p:nvSpPr>
        <p:spPr>
          <a:xfrm>
            <a:off x="628015" y="915670"/>
            <a:ext cx="487680" cy="3528060"/>
          </a:xfrm>
          <a:prstGeom prst="rect">
            <a:avLst/>
          </a:prstGeom>
          <a:solidFill>
            <a:srgbClr val="0070C0"/>
          </a:solidFill>
        </p:spPr>
        <p:txBody>
          <a:bodyPr vert="eaVert" wrap="square" rtlCol="0">
            <a:spAutoFit/>
          </a:bodyPr>
          <a:lstStyle/>
          <a:p>
            <a:pPr algn="ctr"/>
            <a:r>
              <a:rPr lang="zh-CN" altLang="en-US" sz="2000">
                <a:solidFill>
                  <a:schemeClr val="accent2"/>
                </a:solidFill>
                <a:latin typeface="华文中宋" panose="02010600040101010101" charset="-122"/>
                <a:ea typeface="华文中宋" panose="02010600040101010101" charset="-122"/>
              </a:rPr>
              <a:t>《伊戈尔远征记》片段欣赏</a:t>
            </a:r>
            <a:endParaRPr lang="zh-CN" altLang="en-US" sz="2000">
              <a:solidFill>
                <a:schemeClr val="accent2"/>
              </a:solidFill>
              <a:latin typeface="华文中宋" panose="02010600040101010101" charset="-122"/>
              <a:ea typeface="华文中宋" panose="02010600040101010101" charset="-122"/>
            </a:endParaRPr>
          </a:p>
        </p:txBody>
      </p:sp>
      <p:pic>
        <p:nvPicPr>
          <p:cNvPr id="2" name="图片 -2147482619" descr="QQ图片20170308084714"/>
          <p:cNvPicPr>
            <a:picLocks noChangeAspect="1"/>
          </p:cNvPicPr>
          <p:nvPr/>
        </p:nvPicPr>
        <p:blipFill>
          <a:blip r:embed="rId1" cstate="print"/>
          <a:srcRect t="50389" r="121" b="18692"/>
          <a:stretch>
            <a:fillRect/>
          </a:stretch>
        </p:blipFill>
        <p:spPr>
          <a:xfrm>
            <a:off x="1604010" y="1015365"/>
            <a:ext cx="6643370" cy="2742565"/>
          </a:xfrm>
          <a:prstGeom prst="rect">
            <a:avLst/>
          </a:prstGeom>
          <a:noFill/>
          <a:ln w="9525">
            <a:noFill/>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文本框 5"/>
          <p:cNvSpPr txBox="1"/>
          <p:nvPr/>
        </p:nvSpPr>
        <p:spPr>
          <a:xfrm>
            <a:off x="628015" y="915670"/>
            <a:ext cx="487680" cy="3528060"/>
          </a:xfrm>
          <a:prstGeom prst="rect">
            <a:avLst/>
          </a:prstGeom>
          <a:solidFill>
            <a:srgbClr val="0070C0"/>
          </a:solidFill>
        </p:spPr>
        <p:txBody>
          <a:bodyPr vert="eaVert" wrap="square" rtlCol="0">
            <a:spAutoFit/>
          </a:bodyPr>
          <a:lstStyle/>
          <a:p>
            <a:pPr algn="ctr"/>
            <a:r>
              <a:rPr lang="zh-CN" altLang="en-US" sz="2000">
                <a:solidFill>
                  <a:schemeClr val="accent2"/>
                </a:solidFill>
                <a:latin typeface="华文中宋" panose="02010600040101010101" charset="-122"/>
                <a:ea typeface="华文中宋" panose="02010600040101010101" charset="-122"/>
              </a:rPr>
              <a:t>《伊戈尔远征记》片段欣赏</a:t>
            </a:r>
            <a:endParaRPr lang="zh-CN" altLang="en-US" sz="2000">
              <a:solidFill>
                <a:schemeClr val="accent2"/>
              </a:solidFill>
              <a:latin typeface="华文中宋" panose="02010600040101010101" charset="-122"/>
              <a:ea typeface="华文中宋" panose="02010600040101010101" charset="-122"/>
            </a:endParaRPr>
          </a:p>
        </p:txBody>
      </p:sp>
      <p:pic>
        <p:nvPicPr>
          <p:cNvPr id="2" name="图片 -2147482622" descr="QQ图片20170308084709"/>
          <p:cNvPicPr>
            <a:picLocks noChangeAspect="1"/>
          </p:cNvPicPr>
          <p:nvPr/>
        </p:nvPicPr>
        <p:blipFill>
          <a:blip r:embed="rId1" cstate="print"/>
          <a:srcRect l="-121" t="41428" r="2435" b="11313"/>
          <a:stretch>
            <a:fillRect/>
          </a:stretch>
        </p:blipFill>
        <p:spPr>
          <a:xfrm>
            <a:off x="1771015" y="409575"/>
            <a:ext cx="6400800" cy="4129405"/>
          </a:xfrm>
          <a:prstGeom prst="rect">
            <a:avLst/>
          </a:prstGeom>
          <a:noFill/>
          <a:ln w="9525">
            <a:noFill/>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2" name="组合 21"/>
          <p:cNvGrpSpPr/>
          <p:nvPr/>
        </p:nvGrpSpPr>
        <p:grpSpPr>
          <a:xfrm>
            <a:off x="3496310" y="288290"/>
            <a:ext cx="2948305" cy="579120"/>
            <a:chOff x="513409" y="319364"/>
            <a:chExt cx="4816689" cy="772161"/>
          </a:xfrm>
          <a:solidFill>
            <a:srgbClr val="7030A0"/>
          </a:solidFill>
        </p:grpSpPr>
        <p:sp>
          <p:nvSpPr>
            <p:cNvPr id="23" name="文本框 23"/>
            <p:cNvSpPr txBox="1"/>
            <p:nvPr/>
          </p:nvSpPr>
          <p:spPr>
            <a:xfrm>
              <a:off x="803816" y="319364"/>
              <a:ext cx="4526282" cy="772161"/>
            </a:xfrm>
            <a:prstGeom prst="rect">
              <a:avLst/>
            </a:prstGeom>
            <a:grpFill/>
          </p:spPr>
          <p:txBody>
            <a:bodyPr wrap="square" rtlCol="0">
              <a:spAutoFit/>
            </a:bodyPr>
            <a:lstStyle/>
            <a:p>
              <a:pPr algn="ctr"/>
              <a:r>
                <a:rPr lang="zh-CN" altLang="en-US" sz="3200" dirty="0" smtClean="0">
                  <a:solidFill>
                    <a:schemeClr val="accent2"/>
                  </a:solidFill>
                  <a:latin typeface="华文中宋" panose="02010600040101010101" charset="-122"/>
                  <a:ea typeface="华文中宋" panose="02010600040101010101" charset="-122"/>
                </a:rPr>
                <a:t>世俗文学</a:t>
              </a:r>
              <a:r>
                <a:rPr lang="zh-CN" altLang="en-US" sz="2800" dirty="0" smtClean="0">
                  <a:solidFill>
                    <a:schemeClr val="accent1"/>
                  </a:solidFill>
                  <a:latin typeface="微软雅黑" panose="020B0503020204020204" pitchFamily="34" charset="-122"/>
                  <a:ea typeface="微软雅黑" panose="020B0503020204020204" pitchFamily="34" charset="-122"/>
                </a:rPr>
                <a:t> </a:t>
              </a:r>
              <a:endParaRPr lang="zh-CN" altLang="en-US" sz="2800" dirty="0" smtClean="0">
                <a:solidFill>
                  <a:schemeClr val="accent1"/>
                </a:solidFill>
                <a:latin typeface="微软雅黑" panose="020B0503020204020204" pitchFamily="34" charset="-122"/>
                <a:ea typeface="微软雅黑" panose="020B0503020204020204" pitchFamily="34" charset="-122"/>
              </a:endParaRPr>
            </a:p>
          </p:txBody>
        </p:sp>
        <p:sp>
          <p:nvSpPr>
            <p:cNvPr id="24" name="等腰三角形 23"/>
            <p:cNvSpPr/>
            <p:nvPr/>
          </p:nvSpPr>
          <p:spPr>
            <a:xfrm rot="16200000" flipH="1" flipV="1">
              <a:off x="437475" y="608158"/>
              <a:ext cx="304323" cy="152455"/>
            </a:xfrm>
            <a:prstGeom prst="triangle">
              <a:avLst/>
            </a:prstGeom>
            <a:solidFill>
              <a:schemeClr val="accent2"/>
            </a:solidFill>
            <a:ln w="28575">
              <a:solidFill>
                <a:srgbClr val="7030A0"/>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080808"/>
                </a:solidFill>
                <a:latin typeface="微软雅黑" panose="020B0503020204020204" pitchFamily="34" charset="-122"/>
                <a:ea typeface="微软雅黑" panose="020B0503020204020204" pitchFamily="34" charset="-122"/>
              </a:endParaRPr>
            </a:p>
          </p:txBody>
        </p:sp>
      </p:grpSp>
      <p:grpSp>
        <p:nvGrpSpPr>
          <p:cNvPr id="8" name="组合 7"/>
          <p:cNvGrpSpPr/>
          <p:nvPr/>
        </p:nvGrpSpPr>
        <p:grpSpPr>
          <a:xfrm>
            <a:off x="118110" y="1014095"/>
            <a:ext cx="8737600" cy="3975735"/>
            <a:chOff x="186" y="1597"/>
            <a:chExt cx="13760" cy="6261"/>
          </a:xfrm>
        </p:grpSpPr>
        <p:grpSp>
          <p:nvGrpSpPr>
            <p:cNvPr id="11" name="组合 10"/>
            <p:cNvGrpSpPr/>
            <p:nvPr/>
          </p:nvGrpSpPr>
          <p:grpSpPr>
            <a:xfrm>
              <a:off x="186" y="1597"/>
              <a:ext cx="13760" cy="6261"/>
              <a:chOff x="186" y="1597"/>
              <a:chExt cx="13760" cy="6261"/>
            </a:xfrm>
          </p:grpSpPr>
          <p:grpSp>
            <p:nvGrpSpPr>
              <p:cNvPr id="7" name="组合 6"/>
              <p:cNvGrpSpPr/>
              <p:nvPr/>
            </p:nvGrpSpPr>
            <p:grpSpPr>
              <a:xfrm>
                <a:off x="681" y="1597"/>
                <a:ext cx="12977" cy="3348"/>
                <a:chOff x="681" y="1597"/>
                <a:chExt cx="12977" cy="3348"/>
              </a:xfrm>
              <a:solidFill>
                <a:srgbClr val="CCFF99"/>
              </a:solidFill>
            </p:grpSpPr>
            <p:sp>
              <p:nvSpPr>
                <p:cNvPr id="21" name="矩形 20"/>
                <p:cNvSpPr/>
                <p:nvPr/>
              </p:nvSpPr>
              <p:spPr>
                <a:xfrm>
                  <a:off x="1059" y="1597"/>
                  <a:ext cx="12599" cy="3348"/>
                </a:xfrm>
                <a:prstGeom prst="rect">
                  <a:avLst/>
                </a:prstGeom>
                <a:noFill/>
                <a:extLst>
                  <a:ext uri="{909E8E84-426E-40DD-AFC4-6F175D3DCCD1}">
                    <a14:hiddenFill xmlns:a14="http://schemas.microsoft.com/office/drawing/2010/main">
                      <a:solidFill>
                        <a:srgbClr val="CF95CC"/>
                      </a:solidFill>
                    </a14:hiddenFill>
                  </a:ext>
                </a:extLst>
              </p:spPr>
              <p:txBody>
                <a:bodyPr wrap="square" lIns="68580" tIns="34290" rIns="68580" bIns="34290">
                  <a:spAutoFit/>
                </a:bodyPr>
                <a:lstStyle/>
                <a:p>
                  <a:pPr>
                    <a:lnSpc>
                      <a:spcPct val="150000"/>
                    </a:lnSpc>
                    <a:spcBef>
                      <a:spcPts val="750"/>
                    </a:spcBef>
                  </a:pPr>
                  <a:r>
                    <a:rPr lang="zh-CN" sz="1800" b="1" dirty="0">
                      <a:solidFill>
                        <a:schemeClr val="accent1"/>
                      </a:solidFill>
                      <a:latin typeface="华文中宋" panose="02010600040101010101" charset="-122"/>
                      <a:ea typeface="华文中宋" panose="02010600040101010101" charset="-122"/>
                      <a:cs typeface="宋体" panose="02010600030101010101" pitchFamily="2" charset="-122"/>
                    </a:rPr>
                    <a:t>虚构教谕作品  </a:t>
                  </a:r>
                  <a:r>
                    <a:rPr lang="zh-CN" sz="1800" dirty="0">
                      <a:solidFill>
                        <a:schemeClr val="accent1"/>
                      </a:solidFill>
                      <a:latin typeface="华文中宋" panose="02010600040101010101" charset="-122"/>
                      <a:ea typeface="华文中宋" panose="02010600040101010101" charset="-122"/>
                      <a:cs typeface="宋体" panose="02010600030101010101" pitchFamily="2" charset="-122"/>
                    </a:rPr>
                    <a:t>在</a:t>
                  </a:r>
                  <a:r>
                    <a:rPr lang="en-US" altLang="zh-CN" sz="1800" dirty="0">
                      <a:solidFill>
                        <a:schemeClr val="accent1"/>
                      </a:solidFill>
                      <a:latin typeface="华文中宋" panose="02010600040101010101" charset="-122"/>
                      <a:ea typeface="华文中宋" panose="02010600040101010101" charset="-122"/>
                      <a:cs typeface="宋体" panose="02010600030101010101" pitchFamily="2" charset="-122"/>
                    </a:rPr>
                    <a:t>16-17</a:t>
                  </a:r>
                  <a:r>
                    <a:rPr lang="zh-CN" altLang="en-US" sz="1800" dirty="0">
                      <a:solidFill>
                        <a:schemeClr val="accent1"/>
                      </a:solidFill>
                      <a:latin typeface="华文中宋" panose="02010600040101010101" charset="-122"/>
                      <a:ea typeface="华文中宋" panose="02010600040101010101" charset="-122"/>
                      <a:cs typeface="宋体" panose="02010600030101010101" pitchFamily="2" charset="-122"/>
                    </a:rPr>
                    <a:t>世纪古俄国已经存在一些世俗人士虚构的宗教教谕小说，其中的浪漫故事成分和叙事技巧要远比圣徒生活的模范类型更为生动。比如，《彼得  穆罗夫斯基大公与少女费福罗尼娅的故事》（《</a:t>
                  </a:r>
                  <a:r>
                    <a:rPr lang="zh-CN" sz="1800" dirty="0">
                      <a:solidFill>
                        <a:schemeClr val="accent1"/>
                      </a:solidFill>
                      <a:latin typeface="华文中宋" panose="02010600040101010101" charset="-122"/>
                      <a:ea typeface="华文中宋" panose="02010600040101010101" charset="-122"/>
                      <a:cs typeface="Times New Roman" panose="02020603050405020304" pitchFamily="18" charset="0"/>
                    </a:rPr>
                    <a:t>Легенда о князе Петре Муровском и деве Февронии》</a:t>
                  </a:r>
                  <a:r>
                    <a:rPr lang="zh-CN" altLang="en-US" sz="1800" dirty="0">
                      <a:solidFill>
                        <a:schemeClr val="accent1"/>
                      </a:solidFill>
                      <a:latin typeface="华文中宋" panose="02010600040101010101" charset="-122"/>
                      <a:ea typeface="华文中宋" panose="02010600040101010101" charset="-122"/>
                      <a:cs typeface="宋体" panose="02010600030101010101" pitchFamily="2" charset="-122"/>
                    </a:rPr>
                    <a:t>）、《萨瓦  格鲁德岑的故事》（《</a:t>
                  </a:r>
                  <a:r>
                    <a:rPr lang="zh-CN" sz="1800" dirty="0">
                      <a:solidFill>
                        <a:schemeClr val="accent1"/>
                      </a:solidFill>
                      <a:latin typeface="华文中宋" panose="02010600040101010101" charset="-122"/>
                      <a:ea typeface="华文中宋" panose="02010600040101010101" charset="-122"/>
                      <a:cs typeface="Times New Roman" panose="02020603050405020304" pitchFamily="18" charset="0"/>
                    </a:rPr>
                    <a:t>Повесть о Савве Грудцыне》</a:t>
                  </a:r>
                  <a:r>
                    <a:rPr lang="zh-CN" altLang="en-US" sz="1800" dirty="0">
                      <a:solidFill>
                        <a:schemeClr val="accent1"/>
                      </a:solidFill>
                      <a:latin typeface="华文中宋" panose="02010600040101010101" charset="-122"/>
                      <a:ea typeface="华文中宋" panose="02010600040101010101" charset="-122"/>
                      <a:cs typeface="宋体" panose="02010600030101010101" pitchFamily="2" charset="-122"/>
                    </a:rPr>
                    <a:t>）</a:t>
                  </a:r>
                  <a:endParaRPr lang="zh-CN" altLang="en-US" sz="1800" dirty="0">
                    <a:solidFill>
                      <a:schemeClr val="accent1"/>
                    </a:solidFill>
                    <a:latin typeface="华文中宋" panose="02010600040101010101" charset="-122"/>
                    <a:ea typeface="华文中宋" panose="02010600040101010101" charset="-122"/>
                    <a:cs typeface="宋体" panose="02010600030101010101" pitchFamily="2" charset="-122"/>
                  </a:endParaRPr>
                </a:p>
              </p:txBody>
            </p:sp>
            <p:sp>
              <p:nvSpPr>
                <p:cNvPr id="688" name="椭圆 687"/>
                <p:cNvSpPr/>
                <p:nvPr/>
              </p:nvSpPr>
              <p:spPr>
                <a:xfrm>
                  <a:off x="681" y="2097"/>
                  <a:ext cx="216" cy="216"/>
                </a:xfrm>
                <a:prstGeom prst="ellipse">
                  <a:avLst/>
                </a:prstGeom>
                <a:grpFill/>
                <a:ln>
                  <a:noFill/>
                </a:ln>
                <a:effectLst>
                  <a:outerShdw blurRad="254000" dist="127000" dir="8100000" algn="tr" rotWithShape="0">
                    <a:prstClr val="black">
                      <a:alpha val="6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2" name="组合 1"/>
              <p:cNvGrpSpPr/>
              <p:nvPr/>
            </p:nvGrpSpPr>
            <p:grpSpPr>
              <a:xfrm>
                <a:off x="186" y="2097"/>
                <a:ext cx="13760" cy="5761"/>
                <a:chOff x="186" y="2097"/>
                <a:chExt cx="13760" cy="5761"/>
              </a:xfrm>
            </p:grpSpPr>
            <p:sp>
              <p:nvSpPr>
                <p:cNvPr id="5" name="矩形 4"/>
                <p:cNvSpPr/>
                <p:nvPr/>
              </p:nvSpPr>
              <p:spPr>
                <a:xfrm>
                  <a:off x="1059" y="5158"/>
                  <a:ext cx="12887" cy="2700"/>
                </a:xfrm>
                <a:prstGeom prst="rect">
                  <a:avLst/>
                </a:prstGeom>
                <a:noFill/>
                <a:extLst>
                  <a:ext uri="{909E8E84-426E-40DD-AFC4-6F175D3DCCD1}">
                    <a14:hiddenFill xmlns:a14="http://schemas.microsoft.com/office/drawing/2010/main">
                      <a:solidFill>
                        <a:schemeClr val="bg1">
                          <a:lumMod val="20000"/>
                          <a:lumOff val="80000"/>
                        </a:schemeClr>
                      </a:solidFill>
                    </a14:hiddenFill>
                  </a:ext>
                </a:extLst>
              </p:spPr>
              <p:txBody>
                <a:bodyPr wrap="square" lIns="68580" tIns="34290" rIns="68580" bIns="34290">
                  <a:spAutoFit/>
                </a:bodyPr>
                <a:lstStyle/>
                <a:p>
                  <a:pPr>
                    <a:lnSpc>
                      <a:spcPct val="150000"/>
                    </a:lnSpc>
                    <a:spcBef>
                      <a:spcPts val="750"/>
                    </a:spcBef>
                  </a:pPr>
                  <a:r>
                    <a:rPr lang="zh-CN" b="1" dirty="0">
                      <a:solidFill>
                        <a:schemeClr val="accent1"/>
                      </a:solidFill>
                      <a:latin typeface="华文中宋" panose="02010600040101010101" charset="-122"/>
                      <a:ea typeface="华文中宋" panose="02010600040101010101" charset="-122"/>
                      <a:cs typeface="宋体" panose="02010600030101010101" pitchFamily="2" charset="-122"/>
                    </a:rPr>
                    <a:t>民间口头叙事 </a:t>
                  </a:r>
                  <a:r>
                    <a:rPr lang="zh-CN" dirty="0">
                      <a:solidFill>
                        <a:schemeClr val="accent1"/>
                      </a:solidFill>
                      <a:latin typeface="华文中宋" panose="02010600040101010101" charset="-122"/>
                      <a:ea typeface="华文中宋" panose="02010600040101010101" charset="-122"/>
                      <a:cs typeface="宋体" panose="02010600030101010101" pitchFamily="2" charset="-122"/>
                    </a:rPr>
                    <a:t>古罗斯民间口头叙事诗歌可能起源于</a:t>
                  </a:r>
                  <a:r>
                    <a:rPr lang="en-US" altLang="zh-CN" dirty="0">
                      <a:solidFill>
                        <a:schemeClr val="accent1"/>
                      </a:solidFill>
                      <a:latin typeface="华文中宋" panose="02010600040101010101" charset="-122"/>
                      <a:ea typeface="华文中宋" panose="02010600040101010101" charset="-122"/>
                      <a:cs typeface="宋体" panose="02010600030101010101" pitchFamily="2" charset="-122"/>
                    </a:rPr>
                    <a:t>16</a:t>
                  </a:r>
                  <a:r>
                    <a:rPr lang="zh-CN" altLang="en-US" dirty="0">
                      <a:solidFill>
                        <a:schemeClr val="accent1"/>
                      </a:solidFill>
                      <a:latin typeface="华文中宋" panose="02010600040101010101" charset="-122"/>
                      <a:ea typeface="华文中宋" panose="02010600040101010101" charset="-122"/>
                      <a:cs typeface="宋体" panose="02010600030101010101" pitchFamily="2" charset="-122"/>
                    </a:rPr>
                    <a:t>世纪中后期，其</a:t>
                  </a:r>
                  <a:r>
                    <a:rPr lang="zh-CN" dirty="0">
                      <a:solidFill>
                        <a:schemeClr val="accent1"/>
                      </a:solidFill>
                      <a:latin typeface="华文中宋" panose="02010600040101010101" charset="-122"/>
                      <a:ea typeface="华文中宋" panose="02010600040101010101" charset="-122"/>
                      <a:cs typeface="宋体" panose="02010600030101010101" pitchFamily="2" charset="-122"/>
                    </a:rPr>
                    <a:t>书面形式则出现于</a:t>
                  </a:r>
                  <a:r>
                    <a:rPr lang="en-US" altLang="zh-CN" dirty="0">
                      <a:solidFill>
                        <a:schemeClr val="accent1"/>
                      </a:solidFill>
                      <a:latin typeface="华文中宋" panose="02010600040101010101" charset="-122"/>
                      <a:ea typeface="华文中宋" panose="02010600040101010101" charset="-122"/>
                      <a:cs typeface="宋体" panose="02010600030101010101" pitchFamily="2" charset="-122"/>
                    </a:rPr>
                    <a:t>17</a:t>
                  </a:r>
                  <a:r>
                    <a:rPr lang="zh-CN" altLang="en-US" dirty="0">
                      <a:solidFill>
                        <a:schemeClr val="accent1"/>
                      </a:solidFill>
                      <a:latin typeface="华文中宋" panose="02010600040101010101" charset="-122"/>
                      <a:ea typeface="华文中宋" panose="02010600040101010101" charset="-122"/>
                      <a:cs typeface="宋体" panose="02010600030101010101" pitchFamily="2" charset="-122"/>
                    </a:rPr>
                    <a:t>世纪，是俄国民间文学的主要代表。代表作品有：《苦难记》（《</a:t>
                  </a:r>
                  <a:r>
                    <a:rPr lang="zh-CN" dirty="0">
                      <a:solidFill>
                        <a:schemeClr val="accent1"/>
                      </a:solidFill>
                      <a:latin typeface="华文中宋" panose="02010600040101010101" charset="-122"/>
                      <a:ea typeface="华文中宋" panose="02010600040101010101" charset="-122"/>
                      <a:cs typeface="Times New Roman" panose="02020603050405020304" pitchFamily="18" charset="0"/>
                    </a:rPr>
                    <a:t>Повесть о Горе-Злосчастии</a:t>
                  </a:r>
                  <a:r>
                    <a:rPr lang="zh-CN" altLang="en-US" dirty="0">
                      <a:solidFill>
                        <a:schemeClr val="accent1"/>
                      </a:solidFill>
                      <a:latin typeface="华文中宋" panose="02010600040101010101" charset="-122"/>
                      <a:ea typeface="华文中宋" panose="02010600040101010101" charset="-122"/>
                      <a:cs typeface="宋体" panose="02010600030101010101" pitchFamily="2" charset="-122"/>
                    </a:rPr>
                    <a:t>》）、《青年和少女的故事》（《</a:t>
                  </a:r>
                  <a:r>
                    <a:rPr lang="zh-CN" dirty="0">
                      <a:solidFill>
                        <a:schemeClr val="accent1"/>
                      </a:solidFill>
                      <a:latin typeface="华文中宋" panose="02010600040101010101" charset="-122"/>
                      <a:ea typeface="华文中宋" panose="02010600040101010101" charset="-122"/>
                      <a:cs typeface="Times New Roman" panose="02020603050405020304" pitchFamily="18" charset="0"/>
                      <a:sym typeface="+mn-ea"/>
                    </a:rPr>
                    <a:t>Повесть о молодце и девице</a:t>
                  </a:r>
                  <a:r>
                    <a:rPr lang="zh-CN" altLang="en-US" dirty="0">
                      <a:solidFill>
                        <a:schemeClr val="accent1"/>
                      </a:solidFill>
                      <a:latin typeface="华文中宋" panose="02010600040101010101" charset="-122"/>
                      <a:ea typeface="华文中宋" panose="02010600040101010101" charset="-122"/>
                      <a:cs typeface="宋体" panose="02010600030101010101" pitchFamily="2" charset="-122"/>
                    </a:rPr>
                    <a:t>》）</a:t>
                  </a:r>
                  <a:endParaRPr lang="en-US" altLang="zh-CN" sz="1500" b="1" dirty="0">
                    <a:solidFill>
                      <a:schemeClr val="accent1"/>
                    </a:solidFill>
                    <a:latin typeface="华文中宋" panose="02010600040101010101" charset="-122"/>
                    <a:ea typeface="华文中宋" panose="02010600040101010101" charset="-122"/>
                    <a:cs typeface="宋体" panose="02010600030101010101" pitchFamily="2" charset="-122"/>
                  </a:endParaRPr>
                </a:p>
              </p:txBody>
            </p:sp>
            <p:sp>
              <p:nvSpPr>
                <p:cNvPr id="70" name="标题层"/>
                <p:cNvSpPr txBox="1"/>
                <p:nvPr/>
              </p:nvSpPr>
              <p:spPr bwMode="auto">
                <a:xfrm>
                  <a:off x="187" y="5616"/>
                  <a:ext cx="872" cy="628"/>
                </a:xfrm>
                <a:prstGeom prst="rect">
                  <a:avLst/>
                </a:prstGeom>
                <a:noFill/>
                <a:effectLst/>
              </p:spPr>
              <p:txBody>
                <a:bodyPr wrap="square">
                  <a:spAutoFit/>
                </a:bodyPr>
                <a:lstStyle/>
                <a:p>
                  <a:pPr algn="ctr" fontAlgn="auto">
                    <a:spcBef>
                      <a:spcPts val="0"/>
                    </a:spcBef>
                    <a:spcAft>
                      <a:spcPts val="0"/>
                    </a:spcAft>
                    <a:defRPr/>
                  </a:pPr>
                  <a:r>
                    <a:rPr lang="en-US" altLang="zh-CN" sz="2000" kern="0" dirty="0">
                      <a:solidFill>
                        <a:srgbClr val="7030A0"/>
                      </a:solidFill>
                      <a:latin typeface="Impact" panose="020B0806030902050204" pitchFamily="34" charset="0"/>
                      <a:ea typeface="微软雅黑" panose="020B0503020204020204" pitchFamily="34" charset="-122"/>
                      <a:cs typeface="Arial" panose="020B0604020202020204" pitchFamily="34" charset="0"/>
                    </a:rPr>
                    <a:t>02</a:t>
                  </a:r>
                  <a:endParaRPr lang="en-US" altLang="zh-CN" sz="2000" kern="0" dirty="0">
                    <a:solidFill>
                      <a:srgbClr val="7030A0"/>
                    </a:solidFill>
                    <a:latin typeface="Impact" panose="020B0806030902050204" pitchFamily="34" charset="0"/>
                    <a:ea typeface="微软雅黑" panose="020B0503020204020204" pitchFamily="34" charset="-122"/>
                    <a:cs typeface="Arial" panose="020B0604020202020204" pitchFamily="34" charset="0"/>
                  </a:endParaRPr>
                </a:p>
              </p:txBody>
            </p:sp>
            <p:sp>
              <p:nvSpPr>
                <p:cNvPr id="3" name="标题层"/>
                <p:cNvSpPr txBox="1"/>
                <p:nvPr/>
              </p:nvSpPr>
              <p:spPr bwMode="auto">
                <a:xfrm>
                  <a:off x="186" y="2097"/>
                  <a:ext cx="872" cy="628"/>
                </a:xfrm>
                <a:prstGeom prst="rect">
                  <a:avLst/>
                </a:prstGeom>
                <a:noFill/>
                <a:effectLst/>
              </p:spPr>
              <p:txBody>
                <a:bodyPr wrap="square">
                  <a:spAutoFit/>
                </a:bodyPr>
                <a:lstStyle/>
                <a:p>
                  <a:pPr algn="ctr" fontAlgn="auto">
                    <a:spcBef>
                      <a:spcPts val="0"/>
                    </a:spcBef>
                    <a:spcAft>
                      <a:spcPts val="0"/>
                    </a:spcAft>
                    <a:defRPr/>
                  </a:pPr>
                  <a:r>
                    <a:rPr lang="en-US" altLang="zh-CN" sz="2000" kern="0" dirty="0">
                      <a:solidFill>
                        <a:srgbClr val="7030A0"/>
                      </a:solidFill>
                      <a:latin typeface="Impact" panose="020B0806030902050204" pitchFamily="34" charset="0"/>
                      <a:ea typeface="微软雅黑" panose="020B0503020204020204" pitchFamily="34" charset="-122"/>
                      <a:cs typeface="Arial" panose="020B0604020202020204" pitchFamily="34" charset="0"/>
                    </a:rPr>
                    <a:t>01</a:t>
                  </a:r>
                  <a:endParaRPr lang="en-US" altLang="zh-CN" sz="2000" kern="0" dirty="0">
                    <a:solidFill>
                      <a:srgbClr val="7030A0"/>
                    </a:solidFill>
                    <a:latin typeface="Impact" panose="020B0806030902050204" pitchFamily="34" charset="0"/>
                    <a:ea typeface="微软雅黑" panose="020B0503020204020204" pitchFamily="34" charset="-122"/>
                    <a:cs typeface="Arial" panose="020B0604020202020204" pitchFamily="34" charset="0"/>
                  </a:endParaRPr>
                </a:p>
              </p:txBody>
            </p:sp>
          </p:grpSp>
        </p:grpSp>
        <p:sp>
          <p:nvSpPr>
            <p:cNvPr id="4" name="文本框 3"/>
            <p:cNvSpPr txBox="1"/>
            <p:nvPr/>
          </p:nvSpPr>
          <p:spPr>
            <a:xfrm>
              <a:off x="2732" y="3073"/>
              <a:ext cx="648" cy="576"/>
            </a:xfrm>
            <a:prstGeom prst="rect">
              <a:avLst/>
            </a:prstGeom>
            <a:noFill/>
          </p:spPr>
          <p:txBody>
            <a:bodyPr wrap="none" rtlCol="0" anchor="t">
              <a:spAutoFit/>
            </a:bodyPr>
            <a:lstStyle/>
            <a:p>
              <a:r>
                <a:rPr lang="zh-CN" altLang="en-US">
                  <a:solidFill>
                    <a:schemeClr val="accent1"/>
                  </a:solidFill>
                  <a:cs typeface="宋体" panose="02010600030101010101" pitchFamily="2" charset="-122"/>
                </a:rPr>
                <a:t>·</a:t>
              </a:r>
              <a:endParaRPr lang="zh-CN" altLang="en-US">
                <a:solidFill>
                  <a:schemeClr val="accent1"/>
                </a:solidFill>
                <a:cs typeface="宋体" panose="02010600030101010101" pitchFamily="2" charset="-122"/>
              </a:endParaRPr>
            </a:p>
          </p:txBody>
        </p:sp>
        <p:sp>
          <p:nvSpPr>
            <p:cNvPr id="6" name="文本框 5"/>
            <p:cNvSpPr txBox="1"/>
            <p:nvPr/>
          </p:nvSpPr>
          <p:spPr>
            <a:xfrm>
              <a:off x="8673" y="3762"/>
              <a:ext cx="648" cy="576"/>
            </a:xfrm>
            <a:prstGeom prst="rect">
              <a:avLst/>
            </a:prstGeom>
            <a:noFill/>
          </p:spPr>
          <p:txBody>
            <a:bodyPr wrap="none" rtlCol="0" anchor="t">
              <a:spAutoFit/>
            </a:bodyPr>
            <a:lstStyle/>
            <a:p>
              <a:r>
                <a:rPr lang="zh-CN" altLang="en-US">
                  <a:solidFill>
                    <a:schemeClr val="accent1"/>
                  </a:solidFill>
                  <a:cs typeface="宋体" panose="02010600030101010101" pitchFamily="2" charset="-122"/>
                </a:rPr>
                <a:t>·</a:t>
              </a:r>
              <a:endParaRPr lang="zh-CN" altLang="en-US">
                <a:solidFill>
                  <a:schemeClr val="accent1"/>
                </a:solidFill>
                <a:cs typeface="宋体" panose="02010600030101010101" pitchFamily="2" charset="-122"/>
              </a:endParaRPr>
            </a:p>
          </p:txBody>
        </p:sp>
      </p:gr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afterEffect">
                                  <p:stCondLst>
                                    <p:cond delay="0"/>
                                  </p:stCondLst>
                                  <p:childTnLst>
                                    <p:set>
                                      <p:cBhvr>
                                        <p:cTn id="6" dur="1" fill="hold">
                                          <p:stCondLst>
                                            <p:cond delay="0"/>
                                          </p:stCondLst>
                                        </p:cTn>
                                        <p:tgtEl>
                                          <p:spTgt spid="22"/>
                                        </p:tgtEl>
                                        <p:attrNameLst>
                                          <p:attrName>style.visibility</p:attrName>
                                        </p:attrNameLst>
                                      </p:cBhvr>
                                      <p:to>
                                        <p:strVal val="visible"/>
                                      </p:to>
                                    </p:set>
                                    <p:anim calcmode="lin" valueType="num">
                                      <p:cBhvr additive="base">
                                        <p:cTn id="7" dur="500" fill="hold"/>
                                        <p:tgtEl>
                                          <p:spTgt spid="22"/>
                                        </p:tgtEl>
                                        <p:attrNameLst>
                                          <p:attrName>ppt_x</p:attrName>
                                        </p:attrNameLst>
                                      </p:cBhvr>
                                      <p:tavLst>
                                        <p:tav tm="0">
                                          <p:val>
                                            <p:strVal val="0-#ppt_w/2"/>
                                          </p:val>
                                        </p:tav>
                                        <p:tav tm="100000">
                                          <p:val>
                                            <p:strVal val="#ppt_x"/>
                                          </p:val>
                                        </p:tav>
                                      </p:tavLst>
                                    </p:anim>
                                    <p:anim calcmode="lin" valueType="num">
                                      <p:cBhvr additive="base">
                                        <p:cTn id="8" dur="500" fill="hold"/>
                                        <p:tgtEl>
                                          <p:spTgt spid="2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8" presetClass="entr" presetSubtype="16" fill="hold" nodeType="click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diamond(in)">
                                      <p:cBhvr>
                                        <p:cTn id="13"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2" name="组合 21"/>
          <p:cNvGrpSpPr/>
          <p:nvPr/>
        </p:nvGrpSpPr>
        <p:grpSpPr>
          <a:xfrm>
            <a:off x="3496310" y="288290"/>
            <a:ext cx="2948305" cy="579120"/>
            <a:chOff x="513409" y="319364"/>
            <a:chExt cx="4816689" cy="772161"/>
          </a:xfrm>
          <a:solidFill>
            <a:srgbClr val="7030A0"/>
          </a:solidFill>
        </p:grpSpPr>
        <p:sp>
          <p:nvSpPr>
            <p:cNvPr id="23" name="文本框 23"/>
            <p:cNvSpPr txBox="1"/>
            <p:nvPr/>
          </p:nvSpPr>
          <p:spPr>
            <a:xfrm>
              <a:off x="803816" y="319364"/>
              <a:ext cx="4526282" cy="772161"/>
            </a:xfrm>
            <a:prstGeom prst="rect">
              <a:avLst/>
            </a:prstGeom>
            <a:grpFill/>
          </p:spPr>
          <p:txBody>
            <a:bodyPr wrap="square" rtlCol="0">
              <a:spAutoFit/>
            </a:bodyPr>
            <a:lstStyle/>
            <a:p>
              <a:pPr algn="ctr"/>
              <a:r>
                <a:rPr lang="zh-CN" altLang="en-US" sz="3200" dirty="0" smtClean="0">
                  <a:solidFill>
                    <a:schemeClr val="accent2"/>
                  </a:solidFill>
                  <a:latin typeface="华文中宋" panose="02010600040101010101" charset="-122"/>
                  <a:ea typeface="华文中宋" panose="02010600040101010101" charset="-122"/>
                </a:rPr>
                <a:t>世俗文学</a:t>
              </a:r>
              <a:r>
                <a:rPr lang="zh-CN" altLang="en-US" sz="2800" dirty="0" smtClean="0">
                  <a:solidFill>
                    <a:schemeClr val="accent1"/>
                  </a:solidFill>
                  <a:latin typeface="微软雅黑" panose="020B0503020204020204" pitchFamily="34" charset="-122"/>
                  <a:ea typeface="微软雅黑" panose="020B0503020204020204" pitchFamily="34" charset="-122"/>
                </a:rPr>
                <a:t> </a:t>
              </a:r>
              <a:endParaRPr lang="zh-CN" altLang="en-US" sz="2800" dirty="0" smtClean="0">
                <a:solidFill>
                  <a:schemeClr val="accent1"/>
                </a:solidFill>
                <a:latin typeface="微软雅黑" panose="020B0503020204020204" pitchFamily="34" charset="-122"/>
                <a:ea typeface="微软雅黑" panose="020B0503020204020204" pitchFamily="34" charset="-122"/>
              </a:endParaRPr>
            </a:p>
          </p:txBody>
        </p:sp>
        <p:sp>
          <p:nvSpPr>
            <p:cNvPr id="24" name="等腰三角形 23"/>
            <p:cNvSpPr/>
            <p:nvPr/>
          </p:nvSpPr>
          <p:spPr>
            <a:xfrm rot="16200000" flipH="1" flipV="1">
              <a:off x="437475" y="608158"/>
              <a:ext cx="304323" cy="152455"/>
            </a:xfrm>
            <a:prstGeom prst="triangle">
              <a:avLst/>
            </a:prstGeom>
            <a:solidFill>
              <a:schemeClr val="accent2"/>
            </a:solidFill>
            <a:ln w="28575">
              <a:solidFill>
                <a:srgbClr val="7030A0"/>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080808"/>
                </a:solidFill>
                <a:latin typeface="微软雅黑" panose="020B0503020204020204" pitchFamily="34" charset="-122"/>
                <a:ea typeface="微软雅黑" panose="020B0503020204020204" pitchFamily="34" charset="-122"/>
              </a:endParaRPr>
            </a:p>
          </p:txBody>
        </p:sp>
      </p:grpSp>
      <p:grpSp>
        <p:nvGrpSpPr>
          <p:cNvPr id="4" name="组合 3"/>
          <p:cNvGrpSpPr/>
          <p:nvPr/>
        </p:nvGrpSpPr>
        <p:grpSpPr>
          <a:xfrm>
            <a:off x="134620" y="1374775"/>
            <a:ext cx="8874760" cy="2824480"/>
            <a:chOff x="186" y="1795"/>
            <a:chExt cx="13976" cy="4448"/>
          </a:xfrm>
        </p:grpSpPr>
        <p:grpSp>
          <p:nvGrpSpPr>
            <p:cNvPr id="11" name="组合 10"/>
            <p:cNvGrpSpPr/>
            <p:nvPr/>
          </p:nvGrpSpPr>
          <p:grpSpPr>
            <a:xfrm>
              <a:off x="186" y="1795"/>
              <a:ext cx="13976" cy="4449"/>
              <a:chOff x="186" y="1795"/>
              <a:chExt cx="13670" cy="4449"/>
            </a:xfrm>
          </p:grpSpPr>
          <p:grpSp>
            <p:nvGrpSpPr>
              <p:cNvPr id="7" name="组合 6"/>
              <p:cNvGrpSpPr/>
              <p:nvPr/>
            </p:nvGrpSpPr>
            <p:grpSpPr>
              <a:xfrm>
                <a:off x="681" y="1795"/>
                <a:ext cx="13175" cy="2700"/>
                <a:chOff x="681" y="1795"/>
                <a:chExt cx="13175" cy="2700"/>
              </a:xfrm>
              <a:solidFill>
                <a:srgbClr val="CCFF99"/>
              </a:solidFill>
            </p:grpSpPr>
            <p:sp>
              <p:nvSpPr>
                <p:cNvPr id="21" name="矩形 20"/>
                <p:cNvSpPr/>
                <p:nvPr/>
              </p:nvSpPr>
              <p:spPr>
                <a:xfrm>
                  <a:off x="1059" y="1795"/>
                  <a:ext cx="12797" cy="2700"/>
                </a:xfrm>
                <a:prstGeom prst="rect">
                  <a:avLst/>
                </a:prstGeom>
                <a:noFill/>
                <a:extLst>
                  <a:ext uri="{909E8E84-426E-40DD-AFC4-6F175D3DCCD1}">
                    <a14:hiddenFill xmlns:a14="http://schemas.microsoft.com/office/drawing/2010/main">
                      <a:solidFill>
                        <a:srgbClr val="FF99FF"/>
                      </a:solidFill>
                    </a14:hiddenFill>
                  </a:ext>
                </a:extLst>
              </p:spPr>
              <p:txBody>
                <a:bodyPr wrap="square" lIns="68580" tIns="34290" rIns="68580" bIns="34290">
                  <a:spAutoFit/>
                </a:bodyPr>
                <a:lstStyle/>
                <a:p>
                  <a:pPr>
                    <a:lnSpc>
                      <a:spcPct val="150000"/>
                    </a:lnSpc>
                    <a:spcBef>
                      <a:spcPts val="750"/>
                    </a:spcBef>
                  </a:pPr>
                  <a:r>
                    <a:rPr lang="zh-CN" sz="1800" b="1" dirty="0">
                      <a:solidFill>
                        <a:schemeClr val="accent1"/>
                      </a:solidFill>
                      <a:latin typeface="华文中宋" panose="02010600040101010101" charset="-122"/>
                      <a:ea typeface="华文中宋" panose="02010600040101010101" charset="-122"/>
                      <a:cs typeface="宋体" panose="02010600030101010101" pitchFamily="2" charset="-122"/>
                    </a:rPr>
                    <a:t>世俗故事  </a:t>
                  </a:r>
                  <a:r>
                    <a:rPr lang="en-US" altLang="zh-CN" sz="1800" dirty="0">
                      <a:solidFill>
                        <a:schemeClr val="accent1"/>
                      </a:solidFill>
                      <a:latin typeface="华文中宋" panose="02010600040101010101" charset="-122"/>
                      <a:ea typeface="华文中宋" panose="02010600040101010101" charset="-122"/>
                      <a:cs typeface="宋体" panose="02010600030101010101" pitchFamily="2" charset="-122"/>
                    </a:rPr>
                    <a:t>17</a:t>
                  </a:r>
                  <a:r>
                    <a:rPr lang="zh-CN" altLang="en-US" sz="1800" dirty="0">
                      <a:solidFill>
                        <a:schemeClr val="accent1"/>
                      </a:solidFill>
                      <a:latin typeface="华文中宋" panose="02010600040101010101" charset="-122"/>
                      <a:ea typeface="华文中宋" panose="02010600040101010101" charset="-122"/>
                      <a:cs typeface="宋体" panose="02010600030101010101" pitchFamily="2" charset="-122"/>
                    </a:rPr>
                    <a:t>世纪古罗斯出现了更为世俗、全无教谕的作品，其形式来源于或曰近似于</a:t>
                  </a:r>
                  <a:r>
                    <a:rPr lang="en-US" altLang="zh-CN" sz="1800" dirty="0">
                      <a:solidFill>
                        <a:schemeClr val="accent1"/>
                      </a:solidFill>
                      <a:latin typeface="华文中宋" panose="02010600040101010101" charset="-122"/>
                      <a:ea typeface="华文中宋" panose="02010600040101010101" charset="-122"/>
                      <a:cs typeface="宋体" panose="02010600030101010101" pitchFamily="2" charset="-122"/>
                    </a:rPr>
                    <a:t>12-13</a:t>
                  </a:r>
                  <a:r>
                    <a:rPr lang="zh-CN" altLang="en-US" sz="1800" dirty="0">
                      <a:solidFill>
                        <a:schemeClr val="accent1"/>
                      </a:solidFill>
                      <a:latin typeface="华文中宋" panose="02010600040101010101" charset="-122"/>
                      <a:ea typeface="华文中宋" panose="02010600040101010101" charset="-122"/>
                      <a:cs typeface="宋体" panose="02010600030101010101" pitchFamily="2" charset="-122"/>
                    </a:rPr>
                    <a:t>世纪流行于法国的日常荒诞故事体裁和薄伽丘的《十日谈》。这一方面的代表著作有《卡尔普  苏杜洛夫》（《</a:t>
                  </a:r>
                  <a:r>
                    <a:rPr lang="zh-CN" dirty="0">
                      <a:solidFill>
                        <a:schemeClr val="accent1"/>
                      </a:solidFill>
                      <a:latin typeface="华文中宋" panose="02010600040101010101" charset="-122"/>
                      <a:ea typeface="华文中宋" panose="02010600040101010101" charset="-122"/>
                      <a:cs typeface="Times New Roman" panose="02020603050405020304" pitchFamily="18" charset="0"/>
                      <a:sym typeface="+mn-ea"/>
                    </a:rPr>
                    <a:t>Повесть о</a:t>
                  </a:r>
                  <a:r>
                    <a:rPr lang="zh-CN" sz="1800" dirty="0">
                      <a:solidFill>
                        <a:schemeClr val="accent1"/>
                      </a:solidFill>
                      <a:latin typeface="华文中宋" panose="02010600040101010101" charset="-122"/>
                      <a:ea typeface="华文中宋" panose="02010600040101010101" charset="-122"/>
                      <a:cs typeface="Times New Roman" panose="02020603050405020304" pitchFamily="18" charset="0"/>
                    </a:rPr>
                    <a:t> Карпе Сутулове》</a:t>
                  </a:r>
                  <a:r>
                    <a:rPr lang="zh-CN" altLang="en-US" sz="1800" dirty="0">
                      <a:solidFill>
                        <a:schemeClr val="accent1"/>
                      </a:solidFill>
                      <a:latin typeface="华文中宋" panose="02010600040101010101" charset="-122"/>
                      <a:ea typeface="华文中宋" panose="02010600040101010101" charset="-122"/>
                      <a:cs typeface="宋体" panose="02010600030101010101" pitchFamily="2" charset="-122"/>
                    </a:rPr>
                    <a:t>）、《弗罗尔  斯科别耶夫的故事》（《</a:t>
                  </a:r>
                  <a:r>
                    <a:rPr lang="zh-CN" sz="1800" dirty="0">
                      <a:solidFill>
                        <a:schemeClr val="accent1"/>
                      </a:solidFill>
                      <a:latin typeface="华文中宋" panose="02010600040101010101" charset="-122"/>
                      <a:ea typeface="华文中宋" panose="02010600040101010101" charset="-122"/>
                      <a:cs typeface="Times New Roman" panose="02020603050405020304" pitchFamily="18" charset="0"/>
                    </a:rPr>
                    <a:t>Повесть о Фроле Скобееве》</a:t>
                  </a:r>
                  <a:r>
                    <a:rPr lang="zh-CN" altLang="en-US" sz="1800" dirty="0">
                      <a:solidFill>
                        <a:schemeClr val="accent1"/>
                      </a:solidFill>
                      <a:latin typeface="华文中宋" panose="02010600040101010101" charset="-122"/>
                      <a:ea typeface="华文中宋" panose="02010600040101010101" charset="-122"/>
                      <a:cs typeface="宋体" panose="02010600030101010101" pitchFamily="2" charset="-122"/>
                    </a:rPr>
                    <a:t>）</a:t>
                  </a:r>
                  <a:endParaRPr lang="zh-CN" altLang="en-US" sz="1800" dirty="0">
                    <a:solidFill>
                      <a:schemeClr val="accent1"/>
                    </a:solidFill>
                    <a:latin typeface="华文中宋" panose="02010600040101010101" charset="-122"/>
                    <a:ea typeface="华文中宋" panose="02010600040101010101" charset="-122"/>
                    <a:cs typeface="宋体" panose="02010600030101010101" pitchFamily="2" charset="-122"/>
                  </a:endParaRPr>
                </a:p>
              </p:txBody>
            </p:sp>
            <p:sp>
              <p:nvSpPr>
                <p:cNvPr id="688" name="椭圆 687"/>
                <p:cNvSpPr/>
                <p:nvPr/>
              </p:nvSpPr>
              <p:spPr>
                <a:xfrm>
                  <a:off x="681" y="2097"/>
                  <a:ext cx="216" cy="216"/>
                </a:xfrm>
                <a:prstGeom prst="ellipse">
                  <a:avLst/>
                </a:prstGeom>
                <a:grpFill/>
                <a:ln>
                  <a:noFill/>
                </a:ln>
                <a:effectLst>
                  <a:outerShdw blurRad="254000" dist="127000" dir="8100000" algn="tr" rotWithShape="0">
                    <a:prstClr val="black">
                      <a:alpha val="6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2" name="组合 1"/>
              <p:cNvGrpSpPr/>
              <p:nvPr/>
            </p:nvGrpSpPr>
            <p:grpSpPr>
              <a:xfrm>
                <a:off x="186" y="2097"/>
                <a:ext cx="873" cy="4147"/>
                <a:chOff x="186" y="2097"/>
                <a:chExt cx="873" cy="4147"/>
              </a:xfrm>
            </p:grpSpPr>
            <p:sp>
              <p:nvSpPr>
                <p:cNvPr id="70" name="标题层"/>
                <p:cNvSpPr txBox="1"/>
                <p:nvPr/>
              </p:nvSpPr>
              <p:spPr bwMode="auto">
                <a:xfrm>
                  <a:off x="187" y="5616"/>
                  <a:ext cx="872" cy="628"/>
                </a:xfrm>
                <a:prstGeom prst="rect">
                  <a:avLst/>
                </a:prstGeom>
                <a:noFill/>
                <a:effectLst/>
              </p:spPr>
              <p:txBody>
                <a:bodyPr wrap="square">
                  <a:spAutoFit/>
                </a:bodyPr>
                <a:lstStyle/>
                <a:p>
                  <a:pPr algn="ctr" fontAlgn="auto">
                    <a:spcBef>
                      <a:spcPts val="0"/>
                    </a:spcBef>
                    <a:spcAft>
                      <a:spcPts val="0"/>
                    </a:spcAft>
                    <a:defRPr/>
                  </a:pPr>
                  <a:endParaRPr lang="en-US" altLang="zh-CN" sz="2000" kern="0" dirty="0">
                    <a:solidFill>
                      <a:srgbClr val="7030A0"/>
                    </a:solidFill>
                    <a:latin typeface="Impact" panose="020B0806030902050204" pitchFamily="34" charset="0"/>
                    <a:ea typeface="微软雅黑" panose="020B0503020204020204" pitchFamily="34" charset="-122"/>
                    <a:cs typeface="Arial" panose="020B0604020202020204" pitchFamily="34" charset="0"/>
                  </a:endParaRPr>
                </a:p>
              </p:txBody>
            </p:sp>
            <p:sp>
              <p:nvSpPr>
                <p:cNvPr id="3" name="标题层"/>
                <p:cNvSpPr txBox="1"/>
                <p:nvPr/>
              </p:nvSpPr>
              <p:spPr bwMode="auto">
                <a:xfrm>
                  <a:off x="186" y="2097"/>
                  <a:ext cx="872" cy="628"/>
                </a:xfrm>
                <a:prstGeom prst="rect">
                  <a:avLst/>
                </a:prstGeom>
                <a:noFill/>
                <a:effectLst/>
              </p:spPr>
              <p:txBody>
                <a:bodyPr wrap="square">
                  <a:spAutoFit/>
                </a:bodyPr>
                <a:lstStyle/>
                <a:p>
                  <a:pPr algn="ctr" fontAlgn="auto">
                    <a:spcBef>
                      <a:spcPts val="0"/>
                    </a:spcBef>
                    <a:spcAft>
                      <a:spcPts val="0"/>
                    </a:spcAft>
                    <a:defRPr/>
                  </a:pPr>
                  <a:r>
                    <a:rPr lang="en-US" altLang="zh-CN" sz="2000" kern="0" dirty="0">
                      <a:solidFill>
                        <a:srgbClr val="7030A0"/>
                      </a:solidFill>
                      <a:latin typeface="Impact" panose="020B0806030902050204" pitchFamily="34" charset="0"/>
                      <a:ea typeface="微软雅黑" panose="020B0503020204020204" pitchFamily="34" charset="-122"/>
                      <a:cs typeface="Arial" panose="020B0604020202020204" pitchFamily="34" charset="0"/>
                    </a:rPr>
                    <a:t>03</a:t>
                  </a:r>
                  <a:endParaRPr lang="en-US" altLang="zh-CN" sz="2000" kern="0" dirty="0">
                    <a:solidFill>
                      <a:srgbClr val="7030A0"/>
                    </a:solidFill>
                    <a:latin typeface="Impact" panose="020B0806030902050204" pitchFamily="34" charset="0"/>
                    <a:ea typeface="微软雅黑" panose="020B0503020204020204" pitchFamily="34" charset="-122"/>
                    <a:cs typeface="Arial" panose="020B0604020202020204" pitchFamily="34" charset="0"/>
                  </a:endParaRPr>
                </a:p>
              </p:txBody>
            </p:sp>
          </p:grpSp>
        </p:grpSp>
        <p:sp>
          <p:nvSpPr>
            <p:cNvPr id="6" name="文本框 5"/>
            <p:cNvSpPr txBox="1"/>
            <p:nvPr/>
          </p:nvSpPr>
          <p:spPr>
            <a:xfrm>
              <a:off x="2430" y="3919"/>
              <a:ext cx="648" cy="576"/>
            </a:xfrm>
            <a:prstGeom prst="rect">
              <a:avLst/>
            </a:prstGeom>
            <a:noFill/>
          </p:spPr>
          <p:txBody>
            <a:bodyPr wrap="square" rtlCol="0" anchor="t">
              <a:spAutoFit/>
            </a:bodyPr>
            <a:lstStyle/>
            <a:p>
              <a:r>
                <a:rPr lang="zh-CN" altLang="en-US">
                  <a:solidFill>
                    <a:schemeClr val="accent1"/>
                  </a:solidFill>
                  <a:cs typeface="宋体" panose="02010600030101010101" pitchFamily="2" charset="-122"/>
                </a:rPr>
                <a:t>·</a:t>
              </a:r>
              <a:endParaRPr lang="zh-CN" altLang="en-US">
                <a:solidFill>
                  <a:schemeClr val="accent1"/>
                </a:solidFill>
                <a:cs typeface="宋体" panose="02010600030101010101" pitchFamily="2" charset="-122"/>
              </a:endParaRPr>
            </a:p>
          </p:txBody>
        </p:sp>
        <p:sp>
          <p:nvSpPr>
            <p:cNvPr id="8" name="文本框 7"/>
            <p:cNvSpPr txBox="1"/>
            <p:nvPr/>
          </p:nvSpPr>
          <p:spPr>
            <a:xfrm>
              <a:off x="5319" y="3256"/>
              <a:ext cx="755" cy="576"/>
            </a:xfrm>
            <a:prstGeom prst="rect">
              <a:avLst/>
            </a:prstGeom>
            <a:noFill/>
          </p:spPr>
          <p:txBody>
            <a:bodyPr wrap="square" rtlCol="0" anchor="t">
              <a:spAutoFit/>
            </a:bodyPr>
            <a:lstStyle/>
            <a:p>
              <a:r>
                <a:rPr lang="zh-CN" altLang="en-US">
                  <a:solidFill>
                    <a:schemeClr val="accent1"/>
                  </a:solidFill>
                  <a:cs typeface="宋体" panose="02010600030101010101" pitchFamily="2" charset="-122"/>
                </a:rPr>
                <a:t>·</a:t>
              </a:r>
              <a:endParaRPr lang="zh-CN" altLang="en-US">
                <a:solidFill>
                  <a:schemeClr val="accent1"/>
                </a:solidFill>
                <a:cs typeface="宋体" panose="02010600030101010101" pitchFamily="2" charset="-122"/>
              </a:endParaRPr>
            </a:p>
          </p:txBody>
        </p:sp>
      </p:gr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afterEffect">
                                  <p:stCondLst>
                                    <p:cond delay="0"/>
                                  </p:stCondLst>
                                  <p:childTnLst>
                                    <p:set>
                                      <p:cBhvr>
                                        <p:cTn id="6" dur="1" fill="hold">
                                          <p:stCondLst>
                                            <p:cond delay="0"/>
                                          </p:stCondLst>
                                        </p:cTn>
                                        <p:tgtEl>
                                          <p:spTgt spid="22"/>
                                        </p:tgtEl>
                                        <p:attrNameLst>
                                          <p:attrName>style.visibility</p:attrName>
                                        </p:attrNameLst>
                                      </p:cBhvr>
                                      <p:to>
                                        <p:strVal val="visible"/>
                                      </p:to>
                                    </p:set>
                                    <p:anim calcmode="lin" valueType="num">
                                      <p:cBhvr additive="base">
                                        <p:cTn id="7" dur="500" fill="hold"/>
                                        <p:tgtEl>
                                          <p:spTgt spid="22"/>
                                        </p:tgtEl>
                                        <p:attrNameLst>
                                          <p:attrName>ppt_x</p:attrName>
                                        </p:attrNameLst>
                                      </p:cBhvr>
                                      <p:tavLst>
                                        <p:tav tm="0">
                                          <p:val>
                                            <p:strVal val="0-#ppt_w/2"/>
                                          </p:val>
                                        </p:tav>
                                        <p:tav tm="100000">
                                          <p:val>
                                            <p:strVal val="#ppt_x"/>
                                          </p:val>
                                        </p:tav>
                                      </p:tavLst>
                                    </p:anim>
                                    <p:anim calcmode="lin" valueType="num">
                                      <p:cBhvr additive="base">
                                        <p:cTn id="8" dur="500" fill="hold"/>
                                        <p:tgtEl>
                                          <p:spTgt spid="22"/>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1" presetClass="entr" presetSubtype="1" fill="hold" nodeType="after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wheel(1)">
                                      <p:cBhvr>
                                        <p:cTn id="12"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p:cNvSpPr/>
          <p:nvPr/>
        </p:nvSpPr>
        <p:spPr>
          <a:xfrm>
            <a:off x="2938780" y="607695"/>
            <a:ext cx="4321810" cy="1188720"/>
          </a:xfrm>
          <a:prstGeom prst="rect">
            <a:avLst/>
          </a:prstGeom>
          <a:noFill/>
          <a:ln>
            <a:noFill/>
          </a:ln>
        </p:spPr>
        <p:txBody>
          <a:bodyPr wrap="square" rtlCol="0" anchor="t">
            <a:spAutoFit/>
            <a:scene3d>
              <a:camera prst="orthographicFront"/>
              <a:lightRig rig="threePt" dir="t">
                <a:rot lat="0" lon="0" rev="0"/>
              </a:lightRig>
            </a:scene3d>
            <a:sp3d extrusionH="120650" prstMaterial="matte"/>
          </a:bodyPr>
          <a:lstStyle/>
          <a:p>
            <a:pPr algn="ctr"/>
            <a:r>
              <a:rPr lang="zh-CN" altLang="en-US" sz="7200" b="1">
                <a:ln>
                  <a:gradFill>
                    <a:gsLst>
                      <a:gs pos="98000">
                        <a:srgbClr val="F88C89"/>
                      </a:gs>
                      <a:gs pos="86000">
                        <a:srgbClr val="F8D078"/>
                      </a:gs>
                      <a:gs pos="73000">
                        <a:srgbClr val="BAD172"/>
                      </a:gs>
                      <a:gs pos="62000">
                        <a:srgbClr val="BEC7AF"/>
                      </a:gs>
                      <a:gs pos="50000">
                        <a:srgbClr val="83D9E3"/>
                      </a:gs>
                      <a:gs pos="37000">
                        <a:srgbClr val="9C61DF"/>
                      </a:gs>
                      <a:gs pos="24000">
                        <a:srgbClr val="CA78E1"/>
                      </a:gs>
                      <a:gs pos="12000">
                        <a:srgbClr val="E564DF"/>
                      </a:gs>
                      <a:gs pos="0">
                        <a:srgbClr val="F86CC0"/>
                      </a:gs>
                    </a:gsLst>
                    <a:lin ang="0"/>
                  </a:gradFill>
                </a:ln>
                <a:gradFill>
                  <a:gsLst>
                    <a:gs pos="79000">
                      <a:srgbClr val="CCFF66"/>
                    </a:gs>
                    <a:gs pos="94000">
                      <a:srgbClr val="FFFF00">
                        <a:alpha val="50000"/>
                      </a:srgbClr>
                    </a:gs>
                    <a:gs pos="70000">
                      <a:srgbClr val="00FF00">
                        <a:alpha val="13000"/>
                      </a:srgbClr>
                    </a:gs>
                    <a:gs pos="56000">
                      <a:srgbClr val="00FFFF">
                        <a:alpha val="50000"/>
                      </a:srgbClr>
                    </a:gs>
                    <a:gs pos="43000">
                      <a:srgbClr val="00FFFF">
                        <a:alpha val="13000"/>
                      </a:srgbClr>
                    </a:gs>
                    <a:gs pos="22000">
                      <a:srgbClr val="FF00FF">
                        <a:alpha val="50000"/>
                      </a:srgbClr>
                    </a:gs>
                    <a:gs pos="33000">
                      <a:srgbClr val="9900FF">
                        <a:alpha val="50000"/>
                      </a:srgbClr>
                    </a:gs>
                    <a:gs pos="5000">
                      <a:srgbClr val="FF00FF">
                        <a:alpha val="50000"/>
                      </a:srgbClr>
                    </a:gs>
                    <a:gs pos="0">
                      <a:srgbClr val="FF3300">
                        <a:alpha val="50000"/>
                      </a:srgbClr>
                    </a:gs>
                    <a:gs pos="100000">
                      <a:srgbClr val="FF3300">
                        <a:alpha val="30000"/>
                      </a:srgbClr>
                    </a:gs>
                  </a:gsLst>
                  <a:lin ang="0"/>
                </a:gradFill>
                <a:effectLst>
                  <a:outerShdw blurRad="50800" dist="38100" algn="l" rotWithShape="0">
                    <a:srgbClr val="CC00CC">
                      <a:alpha val="40000"/>
                    </a:srgbClr>
                  </a:outerShdw>
                </a:effectLst>
              </a:rPr>
              <a:t>课后作业</a:t>
            </a:r>
            <a:endParaRPr lang="zh-CN" altLang="en-US" sz="7200" b="1">
              <a:ln>
                <a:gradFill>
                  <a:gsLst>
                    <a:gs pos="98000">
                      <a:srgbClr val="F88C89"/>
                    </a:gs>
                    <a:gs pos="86000">
                      <a:srgbClr val="F8D078"/>
                    </a:gs>
                    <a:gs pos="73000">
                      <a:srgbClr val="BAD172"/>
                    </a:gs>
                    <a:gs pos="62000">
                      <a:srgbClr val="BEC7AF"/>
                    </a:gs>
                    <a:gs pos="50000">
                      <a:srgbClr val="83D9E3"/>
                    </a:gs>
                    <a:gs pos="37000">
                      <a:srgbClr val="9C61DF"/>
                    </a:gs>
                    <a:gs pos="24000">
                      <a:srgbClr val="CA78E1"/>
                    </a:gs>
                    <a:gs pos="12000">
                      <a:srgbClr val="E564DF"/>
                    </a:gs>
                    <a:gs pos="0">
                      <a:srgbClr val="F86CC0"/>
                    </a:gs>
                  </a:gsLst>
                  <a:lin ang="0"/>
                </a:gradFill>
              </a:ln>
              <a:gradFill>
                <a:gsLst>
                  <a:gs pos="79000">
                    <a:srgbClr val="CCFF66"/>
                  </a:gs>
                  <a:gs pos="94000">
                    <a:srgbClr val="FFFF00">
                      <a:alpha val="50000"/>
                    </a:srgbClr>
                  </a:gs>
                  <a:gs pos="70000">
                    <a:srgbClr val="00FF00">
                      <a:alpha val="13000"/>
                    </a:srgbClr>
                  </a:gs>
                  <a:gs pos="56000">
                    <a:srgbClr val="00FFFF">
                      <a:alpha val="50000"/>
                    </a:srgbClr>
                  </a:gs>
                  <a:gs pos="43000">
                    <a:srgbClr val="00FFFF">
                      <a:alpha val="13000"/>
                    </a:srgbClr>
                  </a:gs>
                  <a:gs pos="22000">
                    <a:srgbClr val="FF00FF">
                      <a:alpha val="50000"/>
                    </a:srgbClr>
                  </a:gs>
                  <a:gs pos="33000">
                    <a:srgbClr val="9900FF">
                      <a:alpha val="50000"/>
                    </a:srgbClr>
                  </a:gs>
                  <a:gs pos="5000">
                    <a:srgbClr val="FF00FF">
                      <a:alpha val="50000"/>
                    </a:srgbClr>
                  </a:gs>
                  <a:gs pos="0">
                    <a:srgbClr val="FF3300">
                      <a:alpha val="50000"/>
                    </a:srgbClr>
                  </a:gs>
                  <a:gs pos="100000">
                    <a:srgbClr val="FF3300">
                      <a:alpha val="30000"/>
                    </a:srgbClr>
                  </a:gs>
                </a:gsLst>
                <a:lin ang="0"/>
              </a:gradFill>
              <a:effectLst>
                <a:outerShdw blurRad="50800" dist="38100" algn="l" rotWithShape="0">
                  <a:srgbClr val="CC00CC">
                    <a:alpha val="40000"/>
                  </a:srgbClr>
                </a:outerShdw>
              </a:effectLst>
            </a:endParaRPr>
          </a:p>
        </p:txBody>
      </p:sp>
      <p:sp>
        <p:nvSpPr>
          <p:cNvPr id="5" name="文本框 4"/>
          <p:cNvSpPr txBox="1"/>
          <p:nvPr/>
        </p:nvSpPr>
        <p:spPr>
          <a:xfrm>
            <a:off x="657225" y="2203450"/>
            <a:ext cx="7828915" cy="1938020"/>
          </a:xfrm>
          <a:prstGeom prst="rect">
            <a:avLst/>
          </a:prstGeom>
          <a:noFill/>
        </p:spPr>
        <p:txBody>
          <a:bodyPr wrap="square" rtlCol="0">
            <a:spAutoFit/>
          </a:bodyPr>
          <a:lstStyle/>
          <a:p>
            <a:r>
              <a:rPr lang="zh-CN" altLang="en-US" sz="2000">
                <a:solidFill>
                  <a:schemeClr val="accent1"/>
                </a:solidFill>
                <a:latin typeface="华文中宋" panose="02010600040101010101" charset="-122"/>
                <a:ea typeface="华文中宋" panose="02010600040101010101" charset="-122"/>
              </a:rPr>
              <a:t>查找资料：</a:t>
            </a:r>
            <a:endParaRPr lang="zh-CN" altLang="en-US" sz="2000">
              <a:solidFill>
                <a:schemeClr val="accent1"/>
              </a:solidFill>
              <a:latin typeface="华文中宋" panose="02010600040101010101" charset="-122"/>
              <a:ea typeface="华文中宋" panose="02010600040101010101" charset="-122"/>
            </a:endParaRPr>
          </a:p>
          <a:p>
            <a:endParaRPr lang="zh-CN" altLang="en-US" sz="2000">
              <a:solidFill>
                <a:schemeClr val="accent1"/>
              </a:solidFill>
              <a:latin typeface="华文中宋" panose="02010600040101010101" charset="-122"/>
              <a:ea typeface="华文中宋" panose="02010600040101010101" charset="-122"/>
            </a:endParaRPr>
          </a:p>
          <a:p>
            <a:r>
              <a:rPr lang="en-US" altLang="zh-CN" sz="2000">
                <a:solidFill>
                  <a:schemeClr val="accent1"/>
                </a:solidFill>
                <a:latin typeface="华文中宋" panose="02010600040101010101" charset="-122"/>
                <a:ea typeface="华文中宋" panose="02010600040101010101" charset="-122"/>
              </a:rPr>
              <a:t>1</a:t>
            </a:r>
            <a:r>
              <a:rPr lang="zh-CN" altLang="zh-CN" sz="2000">
                <a:solidFill>
                  <a:schemeClr val="accent1"/>
                </a:solidFill>
                <a:latin typeface="华文中宋" panose="02010600040101010101" charset="-122"/>
                <a:ea typeface="华文中宋" panose="02010600040101010101" charset="-122"/>
              </a:rPr>
              <a:t>、</a:t>
            </a:r>
            <a:r>
              <a:rPr lang="zh-CN" altLang="en-US" sz="2000">
                <a:solidFill>
                  <a:schemeClr val="accent1"/>
                </a:solidFill>
                <a:latin typeface="华文中宋" panose="02010600040101010101" charset="-122"/>
                <a:ea typeface="华文中宋" panose="02010600040101010101" charset="-122"/>
              </a:rPr>
              <a:t>古罗斯多神教的神祇有哪些？</a:t>
            </a:r>
            <a:endParaRPr lang="en-US" altLang="zh-CN" sz="2000">
              <a:solidFill>
                <a:schemeClr val="accent1"/>
              </a:solidFill>
              <a:latin typeface="华文中宋" panose="02010600040101010101" charset="-122"/>
              <a:ea typeface="华文中宋" panose="02010600040101010101" charset="-122"/>
            </a:endParaRPr>
          </a:p>
          <a:p>
            <a:r>
              <a:rPr lang="en-US" altLang="zh-CN" sz="2000">
                <a:solidFill>
                  <a:schemeClr val="accent1"/>
                </a:solidFill>
                <a:latin typeface="华文中宋" panose="02010600040101010101" charset="-122"/>
                <a:ea typeface="华文中宋" panose="02010600040101010101" charset="-122"/>
              </a:rPr>
              <a:t>2</a:t>
            </a:r>
            <a:r>
              <a:rPr lang="zh-CN" altLang="en-US" sz="2000">
                <a:solidFill>
                  <a:schemeClr val="accent1"/>
                </a:solidFill>
                <a:latin typeface="华文中宋" panose="02010600040101010101" charset="-122"/>
                <a:ea typeface="华文中宋" panose="02010600040101010101" charset="-122"/>
              </a:rPr>
              <a:t>、讲述《伊戈尔远征记》的内容及其在俄罗斯文学史中的意义。</a:t>
            </a:r>
            <a:endParaRPr lang="zh-CN" altLang="en-US" sz="2000">
              <a:solidFill>
                <a:schemeClr val="accent1"/>
              </a:solidFill>
              <a:latin typeface="华文中宋" panose="02010600040101010101" charset="-122"/>
              <a:ea typeface="华文中宋" panose="02010600040101010101" charset="-122"/>
            </a:endParaRPr>
          </a:p>
          <a:p>
            <a:endParaRPr lang="zh-CN" altLang="en-US" sz="2000">
              <a:solidFill>
                <a:schemeClr val="accent1"/>
              </a:solidFill>
              <a:latin typeface="华文中宋" panose="02010600040101010101" charset="-122"/>
              <a:ea typeface="华文中宋" panose="02010600040101010101" charset="-122"/>
              <a:sym typeface="+mn-ea"/>
            </a:endParaRPr>
          </a:p>
          <a:p>
            <a:endParaRPr lang="zh-CN" altLang="en-US" sz="2000">
              <a:solidFill>
                <a:schemeClr val="accent1"/>
              </a:solidFill>
              <a:latin typeface="华文中宋" panose="02010600040101010101" charset="-122"/>
              <a:ea typeface="华文中宋" panose="02010600040101010101" charset="-122"/>
              <a:sym typeface="+mn-ea"/>
            </a:endParaRPr>
          </a:p>
        </p:txBody>
      </p:sp>
      <p:sp>
        <p:nvSpPr>
          <p:cNvPr id="9" name="等腰三角形 8"/>
          <p:cNvSpPr/>
          <p:nvPr/>
        </p:nvSpPr>
        <p:spPr>
          <a:xfrm>
            <a:off x="1173480" y="197485"/>
            <a:ext cx="2113280" cy="1705610"/>
          </a:xfrm>
          <a:prstGeom prst="triangle">
            <a:avLst/>
          </a:prstGeom>
          <a:solidFill>
            <a:schemeClr val="bg1">
              <a:lumMod val="40000"/>
              <a:lumOff val="60000"/>
            </a:schemeClr>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zh-CN" altLang="en-US"/>
          </a:p>
        </p:txBody>
      </p:sp>
      <p:grpSp>
        <p:nvGrpSpPr>
          <p:cNvPr id="18" name="组合 17"/>
          <p:cNvGrpSpPr/>
          <p:nvPr/>
        </p:nvGrpSpPr>
        <p:grpSpPr bwMode="auto">
          <a:xfrm>
            <a:off x="1648460" y="697230"/>
            <a:ext cx="1176338" cy="1165225"/>
            <a:chOff x="3128964" y="2287587"/>
            <a:chExt cx="1233385" cy="1222376"/>
          </a:xfrm>
        </p:grpSpPr>
        <p:sp>
          <p:nvSpPr>
            <p:cNvPr id="19" name="Oval 6"/>
            <p:cNvSpPr>
              <a:spLocks noChangeArrowheads="1"/>
            </p:cNvSpPr>
            <p:nvPr/>
          </p:nvSpPr>
          <p:spPr bwMode="auto">
            <a:xfrm>
              <a:off x="3128964" y="2287587"/>
              <a:ext cx="1220787" cy="1222375"/>
            </a:xfrm>
            <a:prstGeom prst="ellipse">
              <a:avLst/>
            </a:prstGeom>
            <a:gradFill flip="none" rotWithShape="1">
              <a:gsLst>
                <a:gs pos="100000">
                  <a:schemeClr val="accent5"/>
                </a:gs>
                <a:gs pos="11000">
                  <a:schemeClr val="accent6"/>
                </a:gs>
                <a:gs pos="0">
                  <a:schemeClr val="accent5"/>
                </a:gs>
              </a:gsLst>
              <a:path path="circle">
                <a:fillToRect t="100000" r="100000"/>
              </a:path>
              <a:tileRect l="-100000" b="-100000"/>
            </a:gradFill>
            <a:ln>
              <a:noFill/>
            </a:ln>
          </p:spPr>
          <p:txBody>
            <a:bodyPr/>
            <a:lstStyle/>
            <a:p>
              <a:pPr fontAlgn="auto">
                <a:spcBef>
                  <a:spcPts val="0"/>
                </a:spcBef>
                <a:spcAft>
                  <a:spcPts val="0"/>
                </a:spcAft>
                <a:defRPr/>
              </a:pPr>
              <a:endParaRPr lang="zh-CN" altLang="en-US">
                <a:solidFill>
                  <a:prstClr val="black"/>
                </a:solidFill>
                <a:latin typeface="+mn-lt"/>
                <a:ea typeface="+mn-ea"/>
              </a:endParaRPr>
            </a:p>
          </p:txBody>
        </p:sp>
        <p:sp>
          <p:nvSpPr>
            <p:cNvPr id="20" name="Freeform 11"/>
            <p:cNvSpPr/>
            <p:nvPr/>
          </p:nvSpPr>
          <p:spPr bwMode="auto">
            <a:xfrm>
              <a:off x="3153932" y="2339214"/>
              <a:ext cx="1170133" cy="1170749"/>
            </a:xfrm>
            <a:custGeom>
              <a:avLst/>
              <a:gdLst>
                <a:gd name="T0" fmla="*/ 312 w 312"/>
                <a:gd name="T1" fmla="*/ 157 h 312"/>
                <a:gd name="T2" fmla="*/ 155 w 312"/>
                <a:gd name="T3" fmla="*/ 311 h 312"/>
                <a:gd name="T4" fmla="*/ 1 w 312"/>
                <a:gd name="T5" fmla="*/ 155 h 312"/>
                <a:gd name="T6" fmla="*/ 157 w 312"/>
                <a:gd name="T7" fmla="*/ 0 h 312"/>
                <a:gd name="T8" fmla="*/ 312 w 312"/>
                <a:gd name="T9" fmla="*/ 157 h 312"/>
              </a:gdLst>
              <a:ahLst/>
              <a:cxnLst>
                <a:cxn ang="0">
                  <a:pos x="T0" y="T1"/>
                </a:cxn>
                <a:cxn ang="0">
                  <a:pos x="T2" y="T3"/>
                </a:cxn>
                <a:cxn ang="0">
                  <a:pos x="T4" y="T5"/>
                </a:cxn>
                <a:cxn ang="0">
                  <a:pos x="T6" y="T7"/>
                </a:cxn>
                <a:cxn ang="0">
                  <a:pos x="T8" y="T9"/>
                </a:cxn>
              </a:cxnLst>
              <a:rect l="0" t="0" r="r" b="b"/>
              <a:pathLst>
                <a:path w="312" h="312">
                  <a:moveTo>
                    <a:pt x="312" y="157"/>
                  </a:moveTo>
                  <a:cubicBezTo>
                    <a:pt x="311" y="242"/>
                    <a:pt x="241" y="312"/>
                    <a:pt x="155" y="311"/>
                  </a:cubicBezTo>
                  <a:cubicBezTo>
                    <a:pt x="69" y="311"/>
                    <a:pt x="0" y="241"/>
                    <a:pt x="1" y="155"/>
                  </a:cubicBezTo>
                  <a:cubicBezTo>
                    <a:pt x="1" y="69"/>
                    <a:pt x="71" y="0"/>
                    <a:pt x="157" y="0"/>
                  </a:cubicBezTo>
                  <a:cubicBezTo>
                    <a:pt x="243" y="1"/>
                    <a:pt x="312" y="71"/>
                    <a:pt x="312" y="157"/>
                  </a:cubicBezTo>
                  <a:close/>
                </a:path>
              </a:pathLst>
            </a:custGeom>
            <a:gradFill flip="none" rotWithShape="1">
              <a:gsLst>
                <a:gs pos="100000">
                  <a:schemeClr val="accent5"/>
                </a:gs>
                <a:gs pos="87000">
                  <a:schemeClr val="accent6"/>
                </a:gs>
              </a:gsLst>
              <a:lin ang="0" scaled="0"/>
              <a:tileRect/>
            </a:gradFill>
            <a:ln>
              <a:noFill/>
            </a:ln>
          </p:spPr>
          <p:txBody>
            <a:bodyPr/>
            <a:lstStyle/>
            <a:p>
              <a:pPr fontAlgn="auto">
                <a:spcBef>
                  <a:spcPts val="0"/>
                </a:spcBef>
                <a:spcAft>
                  <a:spcPts val="0"/>
                </a:spcAft>
                <a:defRPr/>
              </a:pPr>
              <a:endParaRPr lang="zh-CN" altLang="en-US">
                <a:solidFill>
                  <a:prstClr val="black"/>
                </a:solidFill>
                <a:latin typeface="+mn-lt"/>
                <a:ea typeface="+mn-ea"/>
              </a:endParaRPr>
            </a:p>
          </p:txBody>
        </p:sp>
        <p:sp>
          <p:nvSpPr>
            <p:cNvPr id="12" name="Oval 16"/>
            <p:cNvSpPr>
              <a:spLocks noChangeArrowheads="1"/>
            </p:cNvSpPr>
            <p:nvPr/>
          </p:nvSpPr>
          <p:spPr bwMode="auto">
            <a:xfrm>
              <a:off x="3180564" y="2365860"/>
              <a:ext cx="1116870" cy="1117458"/>
            </a:xfrm>
            <a:prstGeom prst="ellipse">
              <a:avLst/>
            </a:prstGeom>
            <a:gradFill flip="none" rotWithShape="1">
              <a:gsLst>
                <a:gs pos="50000">
                  <a:schemeClr val="accent6"/>
                </a:gs>
                <a:gs pos="100000">
                  <a:schemeClr val="accent5"/>
                </a:gs>
              </a:gsLst>
              <a:path path="shape">
                <a:fillToRect l="50000" t="50000" r="50000" b="50000"/>
              </a:path>
              <a:tileRect/>
            </a:gradFill>
            <a:ln>
              <a:noFill/>
            </a:ln>
          </p:spPr>
          <p:txBody>
            <a:bodyPr/>
            <a:lstStyle/>
            <a:p>
              <a:pPr fontAlgn="auto">
                <a:spcBef>
                  <a:spcPts val="0"/>
                </a:spcBef>
                <a:spcAft>
                  <a:spcPts val="0"/>
                </a:spcAft>
                <a:defRPr/>
              </a:pPr>
              <a:endParaRPr lang="zh-CN" altLang="en-US">
                <a:solidFill>
                  <a:prstClr val="black"/>
                </a:solidFill>
                <a:latin typeface="+mn-lt"/>
                <a:ea typeface="+mn-ea"/>
              </a:endParaRPr>
            </a:p>
          </p:txBody>
        </p:sp>
        <p:sp>
          <p:nvSpPr>
            <p:cNvPr id="13" name="Freeform 22"/>
            <p:cNvSpPr/>
            <p:nvPr/>
          </p:nvSpPr>
          <p:spPr bwMode="auto">
            <a:xfrm>
              <a:off x="3175570" y="2367524"/>
              <a:ext cx="1121864" cy="895965"/>
            </a:xfrm>
            <a:custGeom>
              <a:avLst/>
              <a:gdLst>
                <a:gd name="T0" fmla="*/ 150 w 299"/>
                <a:gd name="T1" fmla="*/ 0 h 239"/>
                <a:gd name="T2" fmla="*/ 0 w 299"/>
                <a:gd name="T3" fmla="*/ 149 h 239"/>
                <a:gd name="T4" fmla="*/ 1 w 299"/>
                <a:gd name="T5" fmla="*/ 166 h 239"/>
                <a:gd name="T6" fmla="*/ 298 w 299"/>
                <a:gd name="T7" fmla="*/ 167 h 239"/>
                <a:gd name="T8" fmla="*/ 299 w 299"/>
                <a:gd name="T9" fmla="*/ 149 h 239"/>
                <a:gd name="T10" fmla="*/ 150 w 299"/>
                <a:gd name="T11" fmla="*/ 0 h 239"/>
              </a:gdLst>
              <a:ahLst/>
              <a:cxnLst>
                <a:cxn ang="0">
                  <a:pos x="T0" y="T1"/>
                </a:cxn>
                <a:cxn ang="0">
                  <a:pos x="T2" y="T3"/>
                </a:cxn>
                <a:cxn ang="0">
                  <a:pos x="T4" y="T5"/>
                </a:cxn>
                <a:cxn ang="0">
                  <a:pos x="T6" y="T7"/>
                </a:cxn>
                <a:cxn ang="0">
                  <a:pos x="T8" y="T9"/>
                </a:cxn>
                <a:cxn ang="0">
                  <a:pos x="T10" y="T11"/>
                </a:cxn>
              </a:cxnLst>
              <a:rect l="0" t="0" r="r" b="b"/>
              <a:pathLst>
                <a:path w="299" h="239">
                  <a:moveTo>
                    <a:pt x="150" y="0"/>
                  </a:moveTo>
                  <a:cubicBezTo>
                    <a:pt x="67" y="0"/>
                    <a:pt x="0" y="67"/>
                    <a:pt x="0" y="149"/>
                  </a:cubicBezTo>
                  <a:cubicBezTo>
                    <a:pt x="0" y="155"/>
                    <a:pt x="1" y="161"/>
                    <a:pt x="1" y="166"/>
                  </a:cubicBezTo>
                  <a:cubicBezTo>
                    <a:pt x="69" y="217"/>
                    <a:pt x="195" y="239"/>
                    <a:pt x="298" y="167"/>
                  </a:cubicBezTo>
                  <a:cubicBezTo>
                    <a:pt x="298" y="161"/>
                    <a:pt x="299" y="155"/>
                    <a:pt x="299" y="149"/>
                  </a:cubicBezTo>
                  <a:cubicBezTo>
                    <a:pt x="299" y="67"/>
                    <a:pt x="232" y="0"/>
                    <a:pt x="150" y="0"/>
                  </a:cubicBezTo>
                  <a:close/>
                </a:path>
              </a:pathLst>
            </a:custGeom>
            <a:gradFill flip="none" rotWithShape="1">
              <a:gsLst>
                <a:gs pos="0">
                  <a:schemeClr val="accent5"/>
                </a:gs>
                <a:gs pos="100000">
                  <a:schemeClr val="accent6"/>
                </a:gs>
              </a:gsLst>
              <a:lin ang="17400000" scaled="0"/>
              <a:tileRect/>
            </a:gradFill>
            <a:ln>
              <a:noFill/>
            </a:ln>
          </p:spPr>
          <p:txBody>
            <a:bodyPr/>
            <a:lstStyle/>
            <a:p>
              <a:pPr fontAlgn="auto">
                <a:spcBef>
                  <a:spcPts val="0"/>
                </a:spcBef>
                <a:spcAft>
                  <a:spcPts val="0"/>
                </a:spcAft>
                <a:defRPr/>
              </a:pPr>
              <a:endParaRPr lang="zh-CN" altLang="en-US">
                <a:solidFill>
                  <a:prstClr val="black"/>
                </a:solidFill>
                <a:latin typeface="+mn-lt"/>
                <a:ea typeface="+mn-ea"/>
              </a:endParaRPr>
            </a:p>
          </p:txBody>
        </p:sp>
        <p:sp>
          <p:nvSpPr>
            <p:cNvPr id="31" name="Freeform 28"/>
            <p:cNvSpPr/>
            <p:nvPr/>
          </p:nvSpPr>
          <p:spPr bwMode="auto">
            <a:xfrm>
              <a:off x="3192361" y="2366963"/>
              <a:ext cx="1169988" cy="736600"/>
            </a:xfrm>
            <a:custGeom>
              <a:avLst/>
              <a:gdLst>
                <a:gd name="T0" fmla="*/ 135 w 312"/>
                <a:gd name="T1" fmla="*/ 0 h 196"/>
                <a:gd name="T2" fmla="*/ 0 w 312"/>
                <a:gd name="T3" fmla="*/ 135 h 196"/>
                <a:gd name="T4" fmla="*/ 1 w 312"/>
                <a:gd name="T5" fmla="*/ 150 h 196"/>
                <a:gd name="T6" fmla="*/ 46 w 312"/>
                <a:gd name="T7" fmla="*/ 176 h 196"/>
                <a:gd name="T8" fmla="*/ 104 w 312"/>
                <a:gd name="T9" fmla="*/ 190 h 196"/>
                <a:gd name="T10" fmla="*/ 233 w 312"/>
                <a:gd name="T11" fmla="*/ 173 h 196"/>
                <a:gd name="T12" fmla="*/ 195 w 312"/>
                <a:gd name="T13" fmla="*/ 14 h 196"/>
                <a:gd name="T14" fmla="*/ 135 w 312"/>
                <a:gd name="T15" fmla="*/ 0 h 19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12" h="196">
                  <a:moveTo>
                    <a:pt x="135" y="0"/>
                  </a:moveTo>
                  <a:cubicBezTo>
                    <a:pt x="61" y="0"/>
                    <a:pt x="0" y="60"/>
                    <a:pt x="0" y="135"/>
                  </a:cubicBezTo>
                  <a:cubicBezTo>
                    <a:pt x="0" y="140"/>
                    <a:pt x="0" y="145"/>
                    <a:pt x="1" y="150"/>
                  </a:cubicBezTo>
                  <a:cubicBezTo>
                    <a:pt x="2" y="158"/>
                    <a:pt x="40" y="173"/>
                    <a:pt x="46" y="176"/>
                  </a:cubicBezTo>
                  <a:cubicBezTo>
                    <a:pt x="65" y="183"/>
                    <a:pt x="84" y="188"/>
                    <a:pt x="104" y="190"/>
                  </a:cubicBezTo>
                  <a:cubicBezTo>
                    <a:pt x="148" y="196"/>
                    <a:pt x="192" y="189"/>
                    <a:pt x="233" y="173"/>
                  </a:cubicBezTo>
                  <a:cubicBezTo>
                    <a:pt x="312" y="141"/>
                    <a:pt x="254" y="38"/>
                    <a:pt x="195" y="14"/>
                  </a:cubicBezTo>
                  <a:cubicBezTo>
                    <a:pt x="177" y="6"/>
                    <a:pt x="155" y="0"/>
                    <a:pt x="135" y="0"/>
                  </a:cubicBezTo>
                  <a:close/>
                </a:path>
              </a:pathLst>
            </a:custGeom>
            <a:gradFill flip="none" rotWithShape="1">
              <a:gsLst>
                <a:gs pos="0">
                  <a:schemeClr val="accent5"/>
                </a:gs>
                <a:gs pos="100000">
                  <a:schemeClr val="accent6"/>
                </a:gs>
                <a:gs pos="52000">
                  <a:schemeClr val="accent6"/>
                </a:gs>
              </a:gsLst>
              <a:path path="circle">
                <a:fillToRect t="100000" r="100000"/>
              </a:path>
              <a:tileRect l="-100000" b="-100000"/>
            </a:gradFill>
            <a:ln>
              <a:noFill/>
            </a:ln>
          </p:spPr>
          <p:txBody>
            <a:bodyPr/>
            <a:lstStyle/>
            <a:p>
              <a:pPr fontAlgn="auto">
                <a:spcBef>
                  <a:spcPts val="0"/>
                </a:spcBef>
                <a:spcAft>
                  <a:spcPts val="0"/>
                </a:spcAft>
                <a:defRPr/>
              </a:pPr>
              <a:endParaRPr lang="zh-CN" altLang="en-US">
                <a:solidFill>
                  <a:prstClr val="black"/>
                </a:solidFill>
                <a:latin typeface="+mn-lt"/>
                <a:ea typeface="+mn-ea"/>
              </a:endParaRPr>
            </a:p>
          </p:txBody>
        </p:sp>
        <p:sp>
          <p:nvSpPr>
            <p:cNvPr id="14" name="Freeform 33"/>
            <p:cNvSpPr/>
            <p:nvPr/>
          </p:nvSpPr>
          <p:spPr bwMode="auto">
            <a:xfrm>
              <a:off x="3261517" y="2324894"/>
              <a:ext cx="955675" cy="665162"/>
            </a:xfrm>
            <a:custGeom>
              <a:avLst/>
              <a:gdLst>
                <a:gd name="T0" fmla="*/ 0 w 255"/>
                <a:gd name="T1" fmla="*/ 124 h 177"/>
                <a:gd name="T2" fmla="*/ 11 w 255"/>
                <a:gd name="T3" fmla="*/ 96 h 177"/>
                <a:gd name="T4" fmla="*/ 27 w 255"/>
                <a:gd name="T5" fmla="*/ 70 h 177"/>
                <a:gd name="T6" fmla="*/ 196 w 255"/>
                <a:gd name="T7" fmla="*/ 39 h 177"/>
                <a:gd name="T8" fmla="*/ 251 w 255"/>
                <a:gd name="T9" fmla="*/ 136 h 177"/>
                <a:gd name="T10" fmla="*/ 203 w 255"/>
                <a:gd name="T11" fmla="*/ 172 h 177"/>
                <a:gd name="T12" fmla="*/ 134 w 255"/>
                <a:gd name="T13" fmla="*/ 115 h 177"/>
                <a:gd name="T14" fmla="*/ 44 w 255"/>
                <a:gd name="T15" fmla="*/ 92 h 177"/>
                <a:gd name="T16" fmla="*/ 0 w 255"/>
                <a:gd name="T17" fmla="*/ 124 h 1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55" h="177">
                  <a:moveTo>
                    <a:pt x="0" y="124"/>
                  </a:moveTo>
                  <a:cubicBezTo>
                    <a:pt x="7" y="117"/>
                    <a:pt x="8" y="105"/>
                    <a:pt x="11" y="96"/>
                  </a:cubicBezTo>
                  <a:cubicBezTo>
                    <a:pt x="15" y="87"/>
                    <a:pt x="21" y="79"/>
                    <a:pt x="27" y="70"/>
                  </a:cubicBezTo>
                  <a:cubicBezTo>
                    <a:pt x="65" y="17"/>
                    <a:pt x="139" y="0"/>
                    <a:pt x="196" y="39"/>
                  </a:cubicBezTo>
                  <a:cubicBezTo>
                    <a:pt x="226" y="59"/>
                    <a:pt x="255" y="92"/>
                    <a:pt x="251" y="136"/>
                  </a:cubicBezTo>
                  <a:cubicBezTo>
                    <a:pt x="249" y="161"/>
                    <a:pt x="228" y="177"/>
                    <a:pt x="203" y="172"/>
                  </a:cubicBezTo>
                  <a:cubicBezTo>
                    <a:pt x="172" y="165"/>
                    <a:pt x="154" y="137"/>
                    <a:pt x="134" y="115"/>
                  </a:cubicBezTo>
                  <a:cubicBezTo>
                    <a:pt x="111" y="91"/>
                    <a:pt x="75" y="81"/>
                    <a:pt x="44" y="92"/>
                  </a:cubicBezTo>
                  <a:cubicBezTo>
                    <a:pt x="24" y="100"/>
                    <a:pt x="15" y="106"/>
                    <a:pt x="0" y="124"/>
                  </a:cubicBezTo>
                  <a:close/>
                </a:path>
              </a:pathLst>
            </a:custGeom>
            <a:gradFill>
              <a:gsLst>
                <a:gs pos="96000">
                  <a:schemeClr val="bg1">
                    <a:alpha val="63000"/>
                  </a:schemeClr>
                </a:gs>
                <a:gs pos="3000">
                  <a:schemeClr val="accent6"/>
                </a:gs>
              </a:gsLst>
              <a:path path="circle">
                <a:fillToRect t="100000" r="100000"/>
              </a:path>
            </a:gradFill>
            <a:ln>
              <a:noFill/>
            </a:ln>
          </p:spPr>
          <p:txBody>
            <a:bodyPr/>
            <a:lstStyle/>
            <a:p>
              <a:pPr fontAlgn="auto">
                <a:spcBef>
                  <a:spcPts val="0"/>
                </a:spcBef>
                <a:spcAft>
                  <a:spcPts val="0"/>
                </a:spcAft>
                <a:defRPr/>
              </a:pPr>
              <a:endParaRPr lang="zh-CN" altLang="en-US">
                <a:solidFill>
                  <a:prstClr val="black"/>
                </a:solidFill>
                <a:latin typeface="+mn-lt"/>
                <a:ea typeface="+mn-ea"/>
              </a:endParaRPr>
            </a:p>
          </p:txBody>
        </p:sp>
        <p:sp>
          <p:nvSpPr>
            <p:cNvPr id="13398" name="Freeform 38"/>
            <p:cNvSpPr>
              <a:spLocks noEditPoints="1"/>
            </p:cNvSpPr>
            <p:nvPr/>
          </p:nvSpPr>
          <p:spPr bwMode="auto">
            <a:xfrm>
              <a:off x="3192362" y="2657475"/>
              <a:ext cx="363538" cy="739775"/>
            </a:xfrm>
            <a:custGeom>
              <a:avLst/>
              <a:gdLst>
                <a:gd name="T0" fmla="*/ 2147483647 w 97"/>
                <a:gd name="T1" fmla="*/ 2147483647 h 197"/>
                <a:gd name="T2" fmla="*/ 2147483647 w 97"/>
                <a:gd name="T3" fmla="*/ 2147483647 h 197"/>
                <a:gd name="T4" fmla="*/ 2147483647 w 97"/>
                <a:gd name="T5" fmla="*/ 2147483647 h 197"/>
                <a:gd name="T6" fmla="*/ 2147483647 w 97"/>
                <a:gd name="T7" fmla="*/ 2147483647 h 197"/>
                <a:gd name="T8" fmla="*/ 2147483647 w 97"/>
                <a:gd name="T9" fmla="*/ 2147483647 h 197"/>
                <a:gd name="T10" fmla="*/ 2147483647 w 97"/>
                <a:gd name="T11" fmla="*/ 2147483647 h 197"/>
                <a:gd name="T12" fmla="*/ 2147483647 w 97"/>
                <a:gd name="T13" fmla="*/ 2147483647 h 197"/>
                <a:gd name="T14" fmla="*/ 2147483647 w 97"/>
                <a:gd name="T15" fmla="*/ 2147483647 h 197"/>
                <a:gd name="T16" fmla="*/ 2147483647 w 97"/>
                <a:gd name="T17" fmla="*/ 2147483647 h 197"/>
                <a:gd name="T18" fmla="*/ 2147483647 w 97"/>
                <a:gd name="T19" fmla="*/ 2147483647 h 197"/>
                <a:gd name="T20" fmla="*/ 2147483647 w 97"/>
                <a:gd name="T21" fmla="*/ 2147483647 h 197"/>
                <a:gd name="T22" fmla="*/ 2147483647 w 97"/>
                <a:gd name="T23" fmla="*/ 2147483647 h 197"/>
                <a:gd name="T24" fmla="*/ 2147483647 w 97"/>
                <a:gd name="T25" fmla="*/ 0 h 197"/>
                <a:gd name="T26" fmla="*/ 2147483647 w 97"/>
                <a:gd name="T27" fmla="*/ 2147483647 h 197"/>
                <a:gd name="T28" fmla="*/ 2147483647 w 97"/>
                <a:gd name="T29" fmla="*/ 2147483647 h 197"/>
                <a:gd name="T30" fmla="*/ 2147483647 w 97"/>
                <a:gd name="T31" fmla="*/ 2147483647 h 197"/>
                <a:gd name="T32" fmla="*/ 2147483647 w 97"/>
                <a:gd name="T33" fmla="*/ 2147483647 h 197"/>
                <a:gd name="T34" fmla="*/ 2147483647 w 97"/>
                <a:gd name="T35" fmla="*/ 2147483647 h 197"/>
                <a:gd name="T36" fmla="*/ 2147483647 w 97"/>
                <a:gd name="T37" fmla="*/ 2147483647 h 197"/>
                <a:gd name="T38" fmla="*/ 2147483647 w 97"/>
                <a:gd name="T39" fmla="*/ 2147483647 h 197"/>
                <a:gd name="T40" fmla="*/ 2147483647 w 97"/>
                <a:gd name="T41" fmla="*/ 2147483647 h 197"/>
                <a:gd name="T42" fmla="*/ 2147483647 w 97"/>
                <a:gd name="T43" fmla="*/ 2147483647 h 197"/>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97"/>
                <a:gd name="T67" fmla="*/ 0 h 197"/>
                <a:gd name="T68" fmla="*/ 97 w 97"/>
                <a:gd name="T69" fmla="*/ 197 h 197"/>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97" h="197">
                  <a:moveTo>
                    <a:pt x="19" y="83"/>
                  </a:moveTo>
                  <a:cubicBezTo>
                    <a:pt x="12" y="88"/>
                    <a:pt x="7" y="93"/>
                    <a:pt x="4" y="96"/>
                  </a:cubicBezTo>
                  <a:cubicBezTo>
                    <a:pt x="4" y="97"/>
                    <a:pt x="4" y="99"/>
                    <a:pt x="5" y="101"/>
                  </a:cubicBezTo>
                  <a:cubicBezTo>
                    <a:pt x="12" y="132"/>
                    <a:pt x="31" y="158"/>
                    <a:pt x="57" y="175"/>
                  </a:cubicBezTo>
                  <a:cubicBezTo>
                    <a:pt x="45" y="160"/>
                    <a:pt x="28" y="134"/>
                    <a:pt x="21" y="101"/>
                  </a:cubicBezTo>
                  <a:cubicBezTo>
                    <a:pt x="20" y="95"/>
                    <a:pt x="19" y="89"/>
                    <a:pt x="19" y="83"/>
                  </a:cubicBezTo>
                  <a:close/>
                  <a:moveTo>
                    <a:pt x="2" y="86"/>
                  </a:moveTo>
                  <a:cubicBezTo>
                    <a:pt x="6" y="79"/>
                    <a:pt x="12" y="72"/>
                    <a:pt x="18" y="66"/>
                  </a:cubicBezTo>
                  <a:cubicBezTo>
                    <a:pt x="17" y="42"/>
                    <a:pt x="21" y="23"/>
                    <a:pt x="24" y="12"/>
                  </a:cubicBezTo>
                  <a:cubicBezTo>
                    <a:pt x="8" y="32"/>
                    <a:pt x="0" y="58"/>
                    <a:pt x="2" y="86"/>
                  </a:cubicBezTo>
                  <a:close/>
                  <a:moveTo>
                    <a:pt x="22" y="63"/>
                  </a:moveTo>
                  <a:cubicBezTo>
                    <a:pt x="24" y="61"/>
                    <a:pt x="26" y="59"/>
                    <a:pt x="28" y="57"/>
                  </a:cubicBezTo>
                  <a:cubicBezTo>
                    <a:pt x="28" y="23"/>
                    <a:pt x="37" y="0"/>
                    <a:pt x="37" y="0"/>
                  </a:cubicBezTo>
                  <a:cubicBezTo>
                    <a:pt x="33" y="3"/>
                    <a:pt x="29" y="6"/>
                    <a:pt x="26" y="10"/>
                  </a:cubicBezTo>
                  <a:cubicBezTo>
                    <a:pt x="25" y="19"/>
                    <a:pt x="21" y="38"/>
                    <a:pt x="22" y="63"/>
                  </a:cubicBezTo>
                  <a:close/>
                  <a:moveTo>
                    <a:pt x="97" y="197"/>
                  </a:moveTo>
                  <a:cubicBezTo>
                    <a:pt x="97" y="197"/>
                    <a:pt x="56" y="172"/>
                    <a:pt x="37" y="111"/>
                  </a:cubicBezTo>
                  <a:cubicBezTo>
                    <a:pt x="33" y="99"/>
                    <a:pt x="31" y="87"/>
                    <a:pt x="29" y="76"/>
                  </a:cubicBezTo>
                  <a:cubicBezTo>
                    <a:pt x="27" y="77"/>
                    <a:pt x="25" y="79"/>
                    <a:pt x="23" y="80"/>
                  </a:cubicBezTo>
                  <a:cubicBezTo>
                    <a:pt x="23" y="87"/>
                    <a:pt x="24" y="93"/>
                    <a:pt x="26" y="100"/>
                  </a:cubicBezTo>
                  <a:cubicBezTo>
                    <a:pt x="33" y="137"/>
                    <a:pt x="51" y="164"/>
                    <a:pt x="62" y="179"/>
                  </a:cubicBezTo>
                  <a:cubicBezTo>
                    <a:pt x="71" y="184"/>
                    <a:pt x="83" y="192"/>
                    <a:pt x="97" y="197"/>
                  </a:cubicBezTo>
                  <a:close/>
                </a:path>
              </a:pathLst>
            </a:custGeom>
            <a:solidFill>
              <a:srgbClr val="F9F9F9">
                <a:alpha val="47842"/>
              </a:srgbClr>
            </a:solidFill>
            <a:ln w="9525">
              <a:noFill/>
              <a:round/>
            </a:ln>
          </p:spPr>
          <p:txBody>
            <a:bodyPr/>
            <a:lstStyle/>
            <a:p>
              <a:endParaRPr lang="zh-CN" altLang="en-US"/>
            </a:p>
          </p:txBody>
        </p:sp>
      </p:gr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9" fill="hold" grpId="0" nodeType="withEffect">
                                  <p:stCondLst>
                                    <p:cond delay="60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1100" fill="hold"/>
                                        <p:tgtEl>
                                          <p:spTgt spid="9"/>
                                        </p:tgtEl>
                                        <p:attrNameLst>
                                          <p:attrName>ppt_x</p:attrName>
                                        </p:attrNameLst>
                                      </p:cBhvr>
                                      <p:tavLst>
                                        <p:tav tm="0">
                                          <p:val>
                                            <p:strVal val="0-#ppt_w/2"/>
                                          </p:val>
                                        </p:tav>
                                        <p:tav tm="100000">
                                          <p:val>
                                            <p:strVal val="#ppt_x"/>
                                          </p:val>
                                        </p:tav>
                                      </p:tavLst>
                                    </p:anim>
                                    <p:anim calcmode="lin" valueType="num">
                                      <p:cBhvr additive="base">
                                        <p:cTn id="8" dur="1100" fill="hold"/>
                                        <p:tgtEl>
                                          <p:spTgt spid="9"/>
                                        </p:tgtEl>
                                        <p:attrNameLst>
                                          <p:attrName>ppt_y</p:attrName>
                                        </p:attrNameLst>
                                      </p:cBhvr>
                                      <p:tavLst>
                                        <p:tav tm="0">
                                          <p:val>
                                            <p:strVal val="0-#ppt_h/2"/>
                                          </p:val>
                                        </p:tav>
                                        <p:tav tm="100000">
                                          <p:val>
                                            <p:strVal val="#ppt_y"/>
                                          </p:val>
                                        </p:tav>
                                      </p:tavLst>
                                    </p:anim>
                                  </p:childTnLst>
                                </p:cTn>
                              </p:par>
                              <p:par>
                                <p:cTn id="9" presetID="8" presetClass="emph" presetSubtype="0" fill="hold" grpId="1" nodeType="withEffect">
                                  <p:stCondLst>
                                    <p:cond delay="700"/>
                                  </p:stCondLst>
                                  <p:childTnLst>
                                    <p:animRot by="21600000">
                                      <p:cBhvr>
                                        <p:cTn id="10" dur="1100" fill="hold"/>
                                        <p:tgtEl>
                                          <p:spTgt spid="9"/>
                                        </p:tgtEl>
                                        <p:attrNameLst>
                                          <p:attrName>r</p:attrName>
                                        </p:attrNameLst>
                                      </p:cBhvr>
                                    </p:animRot>
                                  </p:childTnLst>
                                </p:cTn>
                              </p:par>
                            </p:childTnLst>
                          </p:cTn>
                        </p:par>
                        <p:par>
                          <p:cTn id="11" fill="hold">
                            <p:stCondLst>
                              <p:cond delay="2100"/>
                            </p:stCondLst>
                            <p:childTnLst>
                              <p:par>
                                <p:cTn id="12" presetID="26" presetClass="entr" presetSubtype="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wipe(down)">
                                      <p:cBhvr>
                                        <p:cTn id="14" dur="319">
                                          <p:stCondLst>
                                            <p:cond delay="0"/>
                                          </p:stCondLst>
                                        </p:cTn>
                                        <p:tgtEl>
                                          <p:spTgt spid="18"/>
                                        </p:tgtEl>
                                      </p:cBhvr>
                                    </p:animEffect>
                                    <p:anim calcmode="lin" valueType="num">
                                      <p:cBhvr>
                                        <p:cTn id="15" dur="1002" tmFilter="0,0; 0.14,0.36; 0.43,0.73; 0.71,0.91; 1.0,1.0">
                                          <p:stCondLst>
                                            <p:cond delay="0"/>
                                          </p:stCondLst>
                                        </p:cTn>
                                        <p:tgtEl>
                                          <p:spTgt spid="18"/>
                                        </p:tgtEl>
                                        <p:attrNameLst>
                                          <p:attrName>ppt_x</p:attrName>
                                        </p:attrNameLst>
                                      </p:cBhvr>
                                      <p:tavLst>
                                        <p:tav tm="0">
                                          <p:val>
                                            <p:strVal val="#ppt_x-0.25"/>
                                          </p:val>
                                        </p:tav>
                                        <p:tav tm="100000">
                                          <p:val>
                                            <p:strVal val="#ppt_x"/>
                                          </p:val>
                                        </p:tav>
                                      </p:tavLst>
                                    </p:anim>
                                    <p:anim calcmode="lin" valueType="num">
                                      <p:cBhvr>
                                        <p:cTn id="16" dur="365" tmFilter="0.0,0.0; 0.25,0.07; 0.50,0.2; 0.75,0.467; 1.0,1.0">
                                          <p:stCondLst>
                                            <p:cond delay="0"/>
                                          </p:stCondLst>
                                        </p:cTn>
                                        <p:tgtEl>
                                          <p:spTgt spid="18"/>
                                        </p:tgtEl>
                                        <p:attrNameLst>
                                          <p:attrName>ppt_y</p:attrName>
                                        </p:attrNameLst>
                                      </p:cBhvr>
                                      <p:tavLst>
                                        <p:tav tm="0" fmla="#ppt_y-sin(pi*$)/3">
                                          <p:val>
                                            <p:fltVal val="0.5"/>
                                          </p:val>
                                        </p:tav>
                                        <p:tav tm="100000">
                                          <p:val>
                                            <p:fltVal val="1"/>
                                          </p:val>
                                        </p:tav>
                                      </p:tavLst>
                                    </p:anim>
                                    <p:anim calcmode="lin" valueType="num">
                                      <p:cBhvr>
                                        <p:cTn id="17" dur="365" tmFilter="0, 0; 0.125,0.2665; 0.25,0.4; 0.375,0.465; 0.5,0.5;  0.625,0.535; 0.75,0.6; 0.875,0.7335; 1,1">
                                          <p:stCondLst>
                                            <p:cond delay="365"/>
                                          </p:stCondLst>
                                        </p:cTn>
                                        <p:tgtEl>
                                          <p:spTgt spid="18"/>
                                        </p:tgtEl>
                                        <p:attrNameLst>
                                          <p:attrName>ppt_y</p:attrName>
                                        </p:attrNameLst>
                                      </p:cBhvr>
                                      <p:tavLst>
                                        <p:tav tm="0" fmla="#ppt_y-sin(pi*$)/9">
                                          <p:val>
                                            <p:fltVal val="0"/>
                                          </p:val>
                                        </p:tav>
                                        <p:tav tm="100000">
                                          <p:val>
                                            <p:fltVal val="1"/>
                                          </p:val>
                                        </p:tav>
                                      </p:tavLst>
                                    </p:anim>
                                    <p:anim calcmode="lin" valueType="num">
                                      <p:cBhvr>
                                        <p:cTn id="18" dur="183" tmFilter="0, 0; 0.125,0.2665; 0.25,0.4; 0.375,0.465; 0.5,0.5;  0.625,0.535; 0.75,0.6; 0.875,0.7335; 1,1">
                                          <p:stCondLst>
                                            <p:cond delay="728"/>
                                          </p:stCondLst>
                                        </p:cTn>
                                        <p:tgtEl>
                                          <p:spTgt spid="18"/>
                                        </p:tgtEl>
                                        <p:attrNameLst>
                                          <p:attrName>ppt_y</p:attrName>
                                        </p:attrNameLst>
                                      </p:cBhvr>
                                      <p:tavLst>
                                        <p:tav tm="0" fmla="#ppt_y-sin(pi*$)/27">
                                          <p:val>
                                            <p:fltVal val="0"/>
                                          </p:val>
                                        </p:tav>
                                        <p:tav tm="100000">
                                          <p:val>
                                            <p:fltVal val="1"/>
                                          </p:val>
                                        </p:tav>
                                      </p:tavLst>
                                    </p:anim>
                                    <p:anim calcmode="lin" valueType="num">
                                      <p:cBhvr>
                                        <p:cTn id="19" dur="90" tmFilter="0, 0; 0.125,0.2665; 0.25,0.4; 0.375,0.465; 0.5,0.5;  0.625,0.535; 0.75,0.6; 0.875,0.7335; 1,1">
                                          <p:stCondLst>
                                            <p:cond delay="911"/>
                                          </p:stCondLst>
                                        </p:cTn>
                                        <p:tgtEl>
                                          <p:spTgt spid="18"/>
                                        </p:tgtEl>
                                        <p:attrNameLst>
                                          <p:attrName>ppt_y</p:attrName>
                                        </p:attrNameLst>
                                      </p:cBhvr>
                                      <p:tavLst>
                                        <p:tav tm="0" fmla="#ppt_y-sin(pi*$)/81">
                                          <p:val>
                                            <p:fltVal val="0"/>
                                          </p:val>
                                        </p:tav>
                                        <p:tav tm="100000">
                                          <p:val>
                                            <p:fltVal val="1"/>
                                          </p:val>
                                        </p:tav>
                                      </p:tavLst>
                                    </p:anim>
                                    <p:animScale>
                                      <p:cBhvr>
                                        <p:cTn id="20" dur="14">
                                          <p:stCondLst>
                                            <p:cond delay="357"/>
                                          </p:stCondLst>
                                        </p:cTn>
                                        <p:tgtEl>
                                          <p:spTgt spid="18"/>
                                        </p:tgtEl>
                                      </p:cBhvr>
                                      <p:to x="100000" y="60000"/>
                                    </p:animScale>
                                    <p:animScale>
                                      <p:cBhvr>
                                        <p:cTn id="21" dur="91" decel="50000">
                                          <p:stCondLst>
                                            <p:cond delay="372"/>
                                          </p:stCondLst>
                                        </p:cTn>
                                        <p:tgtEl>
                                          <p:spTgt spid="18"/>
                                        </p:tgtEl>
                                      </p:cBhvr>
                                      <p:to x="100000" y="100000"/>
                                    </p:animScale>
                                    <p:animScale>
                                      <p:cBhvr>
                                        <p:cTn id="22" dur="14">
                                          <p:stCondLst>
                                            <p:cond delay="722"/>
                                          </p:stCondLst>
                                        </p:cTn>
                                        <p:tgtEl>
                                          <p:spTgt spid="18"/>
                                        </p:tgtEl>
                                      </p:cBhvr>
                                      <p:to x="100000" y="80000"/>
                                    </p:animScale>
                                    <p:animScale>
                                      <p:cBhvr>
                                        <p:cTn id="23" dur="91" decel="50000">
                                          <p:stCondLst>
                                            <p:cond delay="736"/>
                                          </p:stCondLst>
                                        </p:cTn>
                                        <p:tgtEl>
                                          <p:spTgt spid="18"/>
                                        </p:tgtEl>
                                      </p:cBhvr>
                                      <p:to x="100000" y="100000"/>
                                    </p:animScale>
                                    <p:animScale>
                                      <p:cBhvr>
                                        <p:cTn id="24" dur="14">
                                          <p:stCondLst>
                                            <p:cond delay="903"/>
                                          </p:stCondLst>
                                        </p:cTn>
                                        <p:tgtEl>
                                          <p:spTgt spid="18"/>
                                        </p:tgtEl>
                                      </p:cBhvr>
                                      <p:to x="100000" y="90000"/>
                                    </p:animScale>
                                    <p:animScale>
                                      <p:cBhvr>
                                        <p:cTn id="25" dur="91" decel="50000">
                                          <p:stCondLst>
                                            <p:cond delay="917"/>
                                          </p:stCondLst>
                                        </p:cTn>
                                        <p:tgtEl>
                                          <p:spTgt spid="18"/>
                                        </p:tgtEl>
                                      </p:cBhvr>
                                      <p:to x="100000" y="100000"/>
                                    </p:animScale>
                                    <p:animScale>
                                      <p:cBhvr>
                                        <p:cTn id="26" dur="14">
                                          <p:stCondLst>
                                            <p:cond delay="994"/>
                                          </p:stCondLst>
                                        </p:cTn>
                                        <p:tgtEl>
                                          <p:spTgt spid="18"/>
                                        </p:tgtEl>
                                      </p:cBhvr>
                                      <p:to x="100000" y="95000"/>
                                    </p:animScale>
                                    <p:animScale>
                                      <p:cBhvr>
                                        <p:cTn id="27" dur="91" decel="50000">
                                          <p:stCondLst>
                                            <p:cond delay="1009"/>
                                          </p:stCondLst>
                                        </p:cTn>
                                        <p:tgtEl>
                                          <p:spTgt spid="18"/>
                                        </p:tgtEl>
                                      </p:cBhvr>
                                      <p:to x="100000" y="100000"/>
                                    </p:animScale>
                                  </p:childTnLst>
                                </p:cTn>
                              </p:par>
                            </p:childTnLst>
                          </p:cTn>
                        </p:par>
                        <p:par>
                          <p:cTn id="28" fill="hold">
                            <p:stCondLst>
                              <p:cond delay="3600"/>
                            </p:stCondLst>
                            <p:childTnLst>
                              <p:par>
                                <p:cTn id="29" presetID="45" presetClass="entr" presetSubtype="0" fill="hold" grpId="0" nodeType="afterEffect">
                                  <p:stCondLst>
                                    <p:cond delay="0"/>
                                  </p:stCondLst>
                                  <p:childTnLst>
                                    <p:set>
                                      <p:cBhvr>
                                        <p:cTn id="30" dur="1" fill="hold">
                                          <p:stCondLst>
                                            <p:cond delay="0"/>
                                          </p:stCondLst>
                                        </p:cTn>
                                        <p:tgtEl>
                                          <p:spTgt spid="4"/>
                                        </p:tgtEl>
                                        <p:attrNameLst>
                                          <p:attrName>style.visibility</p:attrName>
                                        </p:attrNameLst>
                                      </p:cBhvr>
                                      <p:to>
                                        <p:strVal val="visible"/>
                                      </p:to>
                                    </p:set>
                                    <p:animEffect transition="in" filter="fade">
                                      <p:cBhvr>
                                        <p:cTn id="31" dur="1000"/>
                                        <p:tgtEl>
                                          <p:spTgt spid="4"/>
                                        </p:tgtEl>
                                      </p:cBhvr>
                                    </p:animEffect>
                                    <p:anim calcmode="lin" valueType="num">
                                      <p:cBhvr>
                                        <p:cTn id="32" dur="1000" fill="hold"/>
                                        <p:tgtEl>
                                          <p:spTgt spid="4"/>
                                        </p:tgtEl>
                                        <p:attrNameLst>
                                          <p:attrName>ppt_w</p:attrName>
                                        </p:attrNameLst>
                                      </p:cBhvr>
                                      <p:tavLst>
                                        <p:tav tm="0" fmla="#ppt_w*sin(2.5*pi*$)">
                                          <p:val>
                                            <p:fltVal val="0"/>
                                          </p:val>
                                        </p:tav>
                                        <p:tav tm="100000">
                                          <p:val>
                                            <p:fltVal val="1"/>
                                          </p:val>
                                        </p:tav>
                                      </p:tavLst>
                                    </p:anim>
                                    <p:anim calcmode="lin" valueType="num">
                                      <p:cBhvr>
                                        <p:cTn id="33" dur="1000" fill="hold"/>
                                        <p:tgtEl>
                                          <p:spTgt spid="4"/>
                                        </p:tgtEl>
                                        <p:attrNameLst>
                                          <p:attrName>ppt_h</p:attrName>
                                        </p:attrNameLst>
                                      </p:cBhvr>
                                      <p:tavLst>
                                        <p:tav tm="0">
                                          <p:val>
                                            <p:strVal val="#ppt_h"/>
                                          </p:val>
                                        </p:tav>
                                        <p:tav tm="100000">
                                          <p:val>
                                            <p:strVal val="#ppt_h"/>
                                          </p:val>
                                        </p:tav>
                                      </p:tavLst>
                                    </p:anim>
                                  </p:childTnLst>
                                </p:cTn>
                              </p:par>
                            </p:childTnLst>
                          </p:cTn>
                        </p:par>
                        <p:par>
                          <p:cTn id="34" fill="hold">
                            <p:stCondLst>
                              <p:cond delay="4600"/>
                            </p:stCondLst>
                            <p:childTnLst>
                              <p:par>
                                <p:cTn id="35" presetID="21" presetClass="entr" presetSubtype="1" fill="hold" grpId="0" nodeType="afterEffect">
                                  <p:stCondLst>
                                    <p:cond delay="0"/>
                                  </p:stCondLst>
                                  <p:childTnLst>
                                    <p:set>
                                      <p:cBhvr>
                                        <p:cTn id="36" dur="1" fill="hold">
                                          <p:stCondLst>
                                            <p:cond delay="0"/>
                                          </p:stCondLst>
                                        </p:cTn>
                                        <p:tgtEl>
                                          <p:spTgt spid="5"/>
                                        </p:tgtEl>
                                        <p:attrNameLst>
                                          <p:attrName>style.visibility</p:attrName>
                                        </p:attrNameLst>
                                      </p:cBhvr>
                                      <p:to>
                                        <p:strVal val="visible"/>
                                      </p:to>
                                    </p:set>
                                    <p:animEffect transition="in" filter="wheel(1)">
                                      <p:cBhvr>
                                        <p:cTn id="37"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9" grpId="0" bldLvl="0" animBg="1"/>
      <p:bldP spid="9" grpId="1" bldLvl="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457835" y="-53340"/>
            <a:ext cx="8228965" cy="702945"/>
          </a:xfrm>
        </p:spPr>
        <p:txBody>
          <a:bodyPr/>
          <a:lstStyle/>
          <a:p>
            <a:r>
              <a:rPr lang="zh-CN" altLang="en-US" sz="2800">
                <a:solidFill>
                  <a:srgbClr val="0000CC"/>
                </a:solidFill>
              </a:rPr>
              <a:t>Какими были в Древней Руси боги?</a:t>
            </a:r>
            <a:r>
              <a:rPr lang="zh-CN" altLang="en-US">
                <a:solidFill>
                  <a:srgbClr val="0000CC"/>
                </a:solidFill>
              </a:rPr>
              <a:t> </a:t>
            </a:r>
            <a:endParaRPr lang="zh-CN" altLang="en-US">
              <a:solidFill>
                <a:srgbClr val="0000CC"/>
              </a:solidFill>
            </a:endParaRPr>
          </a:p>
        </p:txBody>
      </p:sp>
      <p:sp>
        <p:nvSpPr>
          <p:cNvPr id="3" name="内容占位符 2"/>
          <p:cNvSpPr>
            <a:spLocks noGrp="1"/>
          </p:cNvSpPr>
          <p:nvPr>
            <p:ph idx="1"/>
          </p:nvPr>
        </p:nvSpPr>
        <p:spPr>
          <a:xfrm>
            <a:off x="457200" y="955041"/>
            <a:ext cx="8229600" cy="3394472"/>
          </a:xfrm>
        </p:spPr>
        <p:txBody>
          <a:bodyPr/>
          <a:lstStyle/>
          <a:p>
            <a:pPr marL="0" indent="0">
              <a:buNone/>
            </a:pPr>
            <a:r>
              <a:rPr lang="zh-CN" altLang="en-US" sz="2000" b="1">
                <a:solidFill>
                  <a:schemeClr val="accent1"/>
                </a:solidFill>
              </a:rPr>
              <a:t>Пантеон князя Владимира</a:t>
            </a:r>
            <a:endParaRPr lang="zh-CN" altLang="en-US" sz="2000" b="1">
              <a:solidFill>
                <a:schemeClr val="accent1"/>
              </a:solidFill>
            </a:endParaRPr>
          </a:p>
          <a:p>
            <a:r>
              <a:rPr lang="zh-CN" altLang="en-US" sz="1800">
                <a:solidFill>
                  <a:srgbClr val="0000CC"/>
                </a:solidFill>
              </a:rPr>
              <a:t>Пер</a:t>
            </a:r>
            <a:r>
              <a:rPr lang="zh-CN" altLang="en-US" sz="1800" b="1">
                <a:solidFill>
                  <a:srgbClr val="0000CC"/>
                </a:solidFill>
              </a:rPr>
              <a:t>у</a:t>
            </a:r>
            <a:r>
              <a:rPr lang="zh-CN" altLang="en-US" sz="1800">
                <a:solidFill>
                  <a:srgbClr val="0000CC"/>
                </a:solidFill>
              </a:rPr>
              <a:t>н</a:t>
            </a:r>
            <a:r>
              <a:rPr lang="zh-CN" altLang="en-US" sz="1800">
                <a:solidFill>
                  <a:schemeClr val="accent1"/>
                </a:solidFill>
              </a:rPr>
              <a:t> — главный бог, покровитель князя и дружины, также громовержец. </a:t>
            </a:r>
            <a:endParaRPr lang="zh-CN" altLang="en-US" sz="1800">
              <a:solidFill>
                <a:schemeClr val="accent1"/>
              </a:solidFill>
            </a:endParaRPr>
          </a:p>
          <a:p>
            <a:r>
              <a:rPr lang="zh-CN" altLang="en-US" sz="1800">
                <a:solidFill>
                  <a:srgbClr val="0000CC"/>
                </a:solidFill>
              </a:rPr>
              <a:t>Хорс</a:t>
            </a:r>
            <a:r>
              <a:rPr lang="zh-CN" altLang="en-US" sz="1800">
                <a:solidFill>
                  <a:schemeClr val="accent1"/>
                </a:solidFill>
              </a:rPr>
              <a:t> — олицетворённое солнце</a:t>
            </a:r>
            <a:r>
              <a:rPr lang="en-US" altLang="zh-CN" sz="1800">
                <a:solidFill>
                  <a:schemeClr val="accent1"/>
                </a:solidFill>
              </a:rPr>
              <a:t>.</a:t>
            </a:r>
            <a:endParaRPr lang="en-US" altLang="zh-CN" sz="1800">
              <a:solidFill>
                <a:schemeClr val="accent1"/>
              </a:solidFill>
            </a:endParaRPr>
          </a:p>
          <a:p>
            <a:r>
              <a:rPr lang="zh-CN" altLang="en-US" sz="1800">
                <a:solidFill>
                  <a:srgbClr val="0000CC"/>
                </a:solidFill>
              </a:rPr>
              <a:t>Дажьб</a:t>
            </a:r>
            <a:r>
              <a:rPr lang="zh-CN" altLang="en-US" sz="1800" b="1">
                <a:solidFill>
                  <a:srgbClr val="0000CC"/>
                </a:solidFill>
              </a:rPr>
              <a:t>о</a:t>
            </a:r>
            <a:r>
              <a:rPr lang="zh-CN" altLang="en-US" sz="1800">
                <a:solidFill>
                  <a:srgbClr val="0000CC"/>
                </a:solidFill>
              </a:rPr>
              <a:t>г</a:t>
            </a:r>
            <a:r>
              <a:rPr lang="zh-CN" altLang="en-US" sz="1800">
                <a:solidFill>
                  <a:schemeClr val="accent1"/>
                </a:solidFill>
              </a:rPr>
              <a:t> — солнечное божество, в фольклоре — замыкает зиму и отмыкает весну, покровитель свадеб, в книжности — предок русских людей от князя до земледельца</a:t>
            </a:r>
            <a:r>
              <a:rPr lang="en-US" altLang="zh-CN" sz="1800">
                <a:solidFill>
                  <a:schemeClr val="accent1"/>
                </a:solidFill>
              </a:rPr>
              <a:t>.</a:t>
            </a:r>
            <a:endParaRPr lang="en-US" altLang="zh-CN" sz="1800">
              <a:solidFill>
                <a:schemeClr val="accent1"/>
              </a:solidFill>
            </a:endParaRPr>
          </a:p>
          <a:p>
            <a:r>
              <a:rPr lang="zh-CN" altLang="en-US" sz="1800">
                <a:solidFill>
                  <a:srgbClr val="0000CC"/>
                </a:solidFill>
              </a:rPr>
              <a:t>Стриб</a:t>
            </a:r>
            <a:r>
              <a:rPr lang="zh-CN" altLang="en-US" sz="1800" b="1">
                <a:solidFill>
                  <a:srgbClr val="0000CC"/>
                </a:solidFill>
              </a:rPr>
              <a:t>о</a:t>
            </a:r>
            <a:r>
              <a:rPr lang="zh-CN" altLang="en-US" sz="1800">
                <a:solidFill>
                  <a:srgbClr val="0000CC"/>
                </a:solidFill>
              </a:rPr>
              <a:t>г</a:t>
            </a:r>
            <a:r>
              <a:rPr lang="zh-CN" altLang="en-US" sz="1800">
                <a:solidFill>
                  <a:schemeClr val="accent1"/>
                </a:solidFill>
              </a:rPr>
              <a:t> — божество, связанное, вероятно, с ветром</a:t>
            </a:r>
            <a:r>
              <a:rPr lang="en-US" altLang="zh-CN" sz="1800">
                <a:solidFill>
                  <a:schemeClr val="accent1"/>
                </a:solidFill>
              </a:rPr>
              <a:t>.</a:t>
            </a:r>
            <a:endParaRPr lang="en-US" altLang="zh-CN" sz="1800">
              <a:solidFill>
                <a:schemeClr val="accent1"/>
              </a:solidFill>
            </a:endParaRPr>
          </a:p>
          <a:p>
            <a:r>
              <a:rPr lang="zh-CN" altLang="en-US" sz="1800">
                <a:solidFill>
                  <a:srgbClr val="0000CC"/>
                </a:solidFill>
              </a:rPr>
              <a:t>Семаргл</a:t>
            </a:r>
            <a:r>
              <a:rPr lang="zh-CN" altLang="en-US" sz="1800">
                <a:solidFill>
                  <a:schemeClr val="accent1"/>
                </a:solidFill>
              </a:rPr>
              <a:t> — полубожественный персонаж с неясными функциями, возможно — вестник между небесным и земным мирами</a:t>
            </a:r>
            <a:r>
              <a:rPr lang="en-US" altLang="zh-CN" sz="1800">
                <a:solidFill>
                  <a:schemeClr val="accent1"/>
                </a:solidFill>
              </a:rPr>
              <a:t>.</a:t>
            </a:r>
            <a:endParaRPr lang="en-US" altLang="zh-CN" sz="1800">
              <a:solidFill>
                <a:schemeClr val="accent1"/>
              </a:solidFill>
            </a:endParaRPr>
          </a:p>
          <a:p>
            <a:r>
              <a:rPr lang="zh-CN" altLang="en-US" sz="1800">
                <a:solidFill>
                  <a:srgbClr val="0000CC"/>
                </a:solidFill>
              </a:rPr>
              <a:t>М</a:t>
            </a:r>
            <a:r>
              <a:rPr lang="zh-CN" altLang="en-US" sz="1800" b="1">
                <a:solidFill>
                  <a:srgbClr val="0000CC"/>
                </a:solidFill>
              </a:rPr>
              <a:t>о</a:t>
            </a:r>
            <a:r>
              <a:rPr lang="zh-CN" altLang="en-US" sz="1800">
                <a:solidFill>
                  <a:srgbClr val="0000CC"/>
                </a:solidFill>
              </a:rPr>
              <a:t>кошь</a:t>
            </a:r>
            <a:r>
              <a:rPr lang="zh-CN" altLang="en-US" sz="1800">
                <a:solidFill>
                  <a:schemeClr val="accent1"/>
                </a:solidFill>
              </a:rPr>
              <a:t> — женское божество, покровительница прядения и ткачества. </a:t>
            </a:r>
            <a:endParaRPr lang="zh-CN" altLang="en-US" sz="1800">
              <a:solidFill>
                <a:schemeClr val="accent1"/>
              </a:solidFill>
            </a:endParaRPr>
          </a:p>
          <a:p>
            <a:endParaRPr lang="zh-CN" altLang="en-US" sz="1800"/>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 name="组合 9"/>
          <p:cNvGrpSpPr/>
          <p:nvPr/>
        </p:nvGrpSpPr>
        <p:grpSpPr>
          <a:xfrm>
            <a:off x="3607063" y="1058649"/>
            <a:ext cx="2043835" cy="1954450"/>
            <a:chOff x="5807955" y="4605844"/>
            <a:chExt cx="1466270" cy="1402144"/>
          </a:xfrm>
        </p:grpSpPr>
        <p:sp>
          <p:nvSpPr>
            <p:cNvPr id="11" name="文本框 5"/>
            <p:cNvSpPr txBox="1"/>
            <p:nvPr/>
          </p:nvSpPr>
          <p:spPr>
            <a:xfrm>
              <a:off x="6396536" y="4911052"/>
              <a:ext cx="877689" cy="728648"/>
            </a:xfrm>
            <a:prstGeom prst="rect">
              <a:avLst/>
            </a:prstGeom>
            <a:noFill/>
          </p:spPr>
          <p:txBody>
            <a:bodyPr wrap="none" rtlCol="0">
              <a:spAutoFit/>
            </a:bodyPr>
            <a:lstStyle/>
            <a:p>
              <a:r>
                <a:rPr lang="en-US" altLang="zh-CN" sz="6000" dirty="0" smtClean="0">
                  <a:solidFill>
                    <a:srgbClr val="7030A0"/>
                  </a:solidFill>
                  <a:latin typeface="站酷高端黑" panose="02010600030101010101" pitchFamily="2" charset="-122"/>
                  <a:ea typeface="站酷高端黑" panose="02010600030101010101" pitchFamily="2" charset="-122"/>
                </a:rPr>
                <a:t>02</a:t>
              </a:r>
              <a:endParaRPr lang="en-US" altLang="zh-CN" sz="6000" dirty="0" smtClean="0">
                <a:solidFill>
                  <a:srgbClr val="7030A0"/>
                </a:solidFill>
                <a:latin typeface="站酷高端黑" panose="02010600030101010101" pitchFamily="2" charset="-122"/>
                <a:ea typeface="站酷高端黑" panose="02010600030101010101" pitchFamily="2" charset="-122"/>
              </a:endParaRPr>
            </a:p>
          </p:txBody>
        </p:sp>
        <p:sp>
          <p:nvSpPr>
            <p:cNvPr id="12" name="弧形 11"/>
            <p:cNvSpPr/>
            <p:nvPr/>
          </p:nvSpPr>
          <p:spPr>
            <a:xfrm rot="2700000">
              <a:off x="5884495" y="4686150"/>
              <a:ext cx="1249065" cy="1249065"/>
            </a:xfrm>
            <a:prstGeom prst="arc">
              <a:avLst>
                <a:gd name="adj1" fmla="val 20887794"/>
                <a:gd name="adj2" fmla="val 16988131"/>
              </a:avLst>
            </a:prstGeom>
            <a:ln>
              <a:solidFill>
                <a:schemeClr val="tx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a:solidFill>
                  <a:srgbClr val="F8C864"/>
                </a:solidFill>
              </a:endParaRPr>
            </a:p>
          </p:txBody>
        </p:sp>
        <p:sp>
          <p:nvSpPr>
            <p:cNvPr id="13" name="弦形 12"/>
            <p:cNvSpPr/>
            <p:nvPr/>
          </p:nvSpPr>
          <p:spPr>
            <a:xfrm>
              <a:off x="5807955" y="4605844"/>
              <a:ext cx="1402144" cy="1402144"/>
            </a:xfrm>
            <a:prstGeom prst="chord">
              <a:avLst>
                <a:gd name="adj1" fmla="val 4720851"/>
                <a:gd name="adj2" fmla="val 11040325"/>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F8C864"/>
                </a:solidFill>
              </a:endParaRPr>
            </a:p>
          </p:txBody>
        </p:sp>
      </p:grpSp>
      <p:sp>
        <p:nvSpPr>
          <p:cNvPr id="14" name="矩形 69"/>
          <p:cNvSpPr>
            <a:spLocks noChangeArrowheads="1"/>
          </p:cNvSpPr>
          <p:nvPr/>
        </p:nvSpPr>
        <p:spPr bwMode="auto">
          <a:xfrm>
            <a:off x="3419872" y="3124294"/>
            <a:ext cx="2483809"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buFont typeface="Arial" panose="020B0604020202020204" pitchFamily="34" charset="0"/>
              <a:buNone/>
            </a:pPr>
            <a:r>
              <a:rPr lang="en-US" sz="3000" b="1" dirty="0" smtClean="0">
                <a:solidFill>
                  <a:srgbClr val="FF0066"/>
                </a:solidFill>
                <a:latin typeface="微软雅黑" panose="020B0503020204020204" pitchFamily="34" charset="-122"/>
                <a:ea typeface="微软雅黑" panose="020B0503020204020204" pitchFamily="34" charset="-122"/>
                <a:sym typeface="微软雅黑" panose="020B0503020204020204" pitchFamily="34" charset="-122"/>
              </a:rPr>
              <a:t>18</a:t>
            </a:r>
            <a:r>
              <a:rPr lang="zh-CN" altLang="en-US" sz="3000" b="1" dirty="0" smtClean="0">
                <a:solidFill>
                  <a:srgbClr val="FF0066"/>
                </a:solidFill>
                <a:latin typeface="微软雅黑" panose="020B0503020204020204" pitchFamily="34" charset="-122"/>
                <a:ea typeface="微软雅黑" panose="020B0503020204020204" pitchFamily="34" charset="-122"/>
                <a:sym typeface="微软雅黑" panose="020B0503020204020204" pitchFamily="34" charset="-122"/>
              </a:rPr>
              <a:t>世纪文学</a:t>
            </a:r>
            <a:endParaRPr lang="zh-CN" altLang="en-US" sz="3000" b="1" dirty="0" smtClean="0">
              <a:solidFill>
                <a:srgbClr val="FF0066"/>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15" name="矩形 70"/>
          <p:cNvSpPr>
            <a:spLocks noChangeArrowheads="1"/>
          </p:cNvSpPr>
          <p:nvPr/>
        </p:nvSpPr>
        <p:spPr bwMode="auto">
          <a:xfrm>
            <a:off x="2637155" y="3678555"/>
            <a:ext cx="4228465" cy="304800"/>
          </a:xfrm>
          <a:prstGeom prst="rect">
            <a:avLst/>
          </a:prstGeom>
          <a:solidFill>
            <a:srgbClr val="92D05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a:r>
              <a:rPr lang="zh-CN" altLang="en-US" sz="1400" dirty="0">
                <a:solidFill>
                  <a:schemeClr val="accent1"/>
                </a:solidFill>
                <a:latin typeface="黑体" panose="02010609060101010101" charset="-122"/>
                <a:ea typeface="黑体" panose="02010609060101010101" charset="-122"/>
              </a:rPr>
              <a:t>古典主义、 感伤主义</a:t>
            </a:r>
            <a:endParaRPr lang="zh-CN" altLang="en-US" sz="1400" dirty="0">
              <a:solidFill>
                <a:schemeClr val="accent1"/>
              </a:solidFill>
              <a:latin typeface="黑体" panose="02010609060101010101" charset="-122"/>
              <a:ea typeface="黑体" panose="02010609060101010101" charset="-122"/>
            </a:endParaRPr>
          </a:p>
        </p:txBody>
      </p:sp>
      <p:cxnSp>
        <p:nvCxnSpPr>
          <p:cNvPr id="16" name="直接连接符 15"/>
          <p:cNvCxnSpPr/>
          <p:nvPr/>
        </p:nvCxnSpPr>
        <p:spPr>
          <a:xfrm>
            <a:off x="1907704" y="3401293"/>
            <a:ext cx="1368152" cy="0"/>
          </a:xfrm>
          <a:prstGeom prst="line">
            <a:avLst/>
          </a:prstGeom>
          <a:ln w="952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7" name="直接连接符 16"/>
          <p:cNvCxnSpPr/>
          <p:nvPr/>
        </p:nvCxnSpPr>
        <p:spPr>
          <a:xfrm>
            <a:off x="6084168" y="3401293"/>
            <a:ext cx="1296144" cy="0"/>
          </a:xfrm>
          <a:prstGeom prst="line">
            <a:avLst/>
          </a:prstGeom>
          <a:ln w="9525">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9" presetClass="entr" presetSubtype="0" accel="100000" fill="hold" nodeType="afterEffect">
                                  <p:stCondLst>
                                    <p:cond delay="0"/>
                                  </p:stCondLst>
                                  <p:iterate type="lt">
                                    <p:tmPct val="10000"/>
                                  </p:iterate>
                                  <p:childTnLst>
                                    <p:set>
                                      <p:cBhvr>
                                        <p:cTn id="6" dur="1" fill="hold">
                                          <p:stCondLst>
                                            <p:cond delay="0"/>
                                          </p:stCondLst>
                                        </p:cTn>
                                        <p:tgtEl>
                                          <p:spTgt spid="10"/>
                                        </p:tgtEl>
                                        <p:attrNameLst>
                                          <p:attrName>style.visibility</p:attrName>
                                        </p:attrNameLst>
                                      </p:cBhvr>
                                      <p:to>
                                        <p:strVal val="visible"/>
                                      </p:to>
                                    </p:set>
                                    <p:anim calcmode="lin" valueType="num">
                                      <p:cBhvr>
                                        <p:cTn id="7" dur="500" fill="hold"/>
                                        <p:tgtEl>
                                          <p:spTgt spid="10"/>
                                        </p:tgtEl>
                                        <p:attrNameLst>
                                          <p:attrName>ppt_h</p:attrName>
                                        </p:attrNameLst>
                                      </p:cBhvr>
                                      <p:tavLst>
                                        <p:tav tm="0">
                                          <p:val>
                                            <p:strVal val="#ppt_h/20"/>
                                          </p:val>
                                        </p:tav>
                                        <p:tav tm="50000">
                                          <p:val>
                                            <p:strVal val="#ppt_h/20"/>
                                          </p:val>
                                        </p:tav>
                                        <p:tav tm="100000">
                                          <p:val>
                                            <p:strVal val="#ppt_h"/>
                                          </p:val>
                                        </p:tav>
                                      </p:tavLst>
                                    </p:anim>
                                    <p:anim calcmode="lin" valueType="num">
                                      <p:cBhvr>
                                        <p:cTn id="8" dur="500" fill="hold"/>
                                        <p:tgtEl>
                                          <p:spTgt spid="10"/>
                                        </p:tgtEl>
                                        <p:attrNameLst>
                                          <p:attrName>ppt_w</p:attrName>
                                        </p:attrNameLst>
                                      </p:cBhvr>
                                      <p:tavLst>
                                        <p:tav tm="0">
                                          <p:val>
                                            <p:strVal val="#ppt_w+.3"/>
                                          </p:val>
                                        </p:tav>
                                        <p:tav tm="50000">
                                          <p:val>
                                            <p:strVal val="#ppt_w+.3"/>
                                          </p:val>
                                        </p:tav>
                                        <p:tav tm="100000">
                                          <p:val>
                                            <p:strVal val="#ppt_w"/>
                                          </p:val>
                                        </p:tav>
                                      </p:tavLst>
                                    </p:anim>
                                    <p:anim calcmode="lin" valueType="num">
                                      <p:cBhvr>
                                        <p:cTn id="9" dur="500" fill="hold"/>
                                        <p:tgtEl>
                                          <p:spTgt spid="10"/>
                                        </p:tgtEl>
                                        <p:attrNameLst>
                                          <p:attrName>ppt_x</p:attrName>
                                        </p:attrNameLst>
                                      </p:cBhvr>
                                      <p:tavLst>
                                        <p:tav tm="0">
                                          <p:val>
                                            <p:strVal val="#ppt_x-.3"/>
                                          </p:val>
                                        </p:tav>
                                        <p:tav tm="50000">
                                          <p:val>
                                            <p:strVal val="#ppt_x"/>
                                          </p:val>
                                        </p:tav>
                                        <p:tav tm="100000">
                                          <p:val>
                                            <p:strVal val="#ppt_x"/>
                                          </p:val>
                                        </p:tav>
                                      </p:tavLst>
                                    </p:anim>
                                    <p:anim calcmode="lin" valueType="num">
                                      <p:cBhvr>
                                        <p:cTn id="10" dur="500" fill="hold"/>
                                        <p:tgtEl>
                                          <p:spTgt spid="10"/>
                                        </p:tgtEl>
                                        <p:attrNameLst>
                                          <p:attrName>ppt_y</p:attrName>
                                        </p:attrNameLst>
                                      </p:cBhvr>
                                      <p:tavLst>
                                        <p:tav tm="0">
                                          <p:val>
                                            <p:strVal val="#ppt_y"/>
                                          </p:val>
                                        </p:tav>
                                        <p:tav tm="100000">
                                          <p:val>
                                            <p:strVal val="#ppt_y"/>
                                          </p:val>
                                        </p:tav>
                                      </p:tavLst>
                                    </p:anim>
                                  </p:childTnLst>
                                </p:cTn>
                              </p:par>
                              <p:par>
                                <p:cTn id="11" presetID="22" presetClass="entr" presetSubtype="8" fill="hold" nodeType="withEffect">
                                  <p:stCondLst>
                                    <p:cond delay="500"/>
                                  </p:stCondLst>
                                  <p:childTnLst>
                                    <p:set>
                                      <p:cBhvr>
                                        <p:cTn id="12" dur="1" fill="hold">
                                          <p:stCondLst>
                                            <p:cond delay="0"/>
                                          </p:stCondLst>
                                        </p:cTn>
                                        <p:tgtEl>
                                          <p:spTgt spid="16"/>
                                        </p:tgtEl>
                                        <p:attrNameLst>
                                          <p:attrName>style.visibility</p:attrName>
                                        </p:attrNameLst>
                                      </p:cBhvr>
                                      <p:to>
                                        <p:strVal val="visible"/>
                                      </p:to>
                                    </p:set>
                                    <p:animEffect transition="in" filter="wipe(left)">
                                      <p:cBhvr>
                                        <p:cTn id="13" dur="500"/>
                                        <p:tgtEl>
                                          <p:spTgt spid="16"/>
                                        </p:tgtEl>
                                      </p:cBhvr>
                                    </p:animEffect>
                                  </p:childTnLst>
                                </p:cTn>
                              </p:par>
                              <p:par>
                                <p:cTn id="14" presetID="22" presetClass="entr" presetSubtype="2" fill="hold" nodeType="withEffect">
                                  <p:stCondLst>
                                    <p:cond delay="500"/>
                                  </p:stCondLst>
                                  <p:childTnLst>
                                    <p:set>
                                      <p:cBhvr>
                                        <p:cTn id="15" dur="1" fill="hold">
                                          <p:stCondLst>
                                            <p:cond delay="0"/>
                                          </p:stCondLst>
                                        </p:cTn>
                                        <p:tgtEl>
                                          <p:spTgt spid="17"/>
                                        </p:tgtEl>
                                        <p:attrNameLst>
                                          <p:attrName>style.visibility</p:attrName>
                                        </p:attrNameLst>
                                      </p:cBhvr>
                                      <p:to>
                                        <p:strVal val="visible"/>
                                      </p:to>
                                    </p:set>
                                    <p:animEffect transition="in" filter="wipe(right)">
                                      <p:cBhvr>
                                        <p:cTn id="16" dur="500"/>
                                        <p:tgtEl>
                                          <p:spTgt spid="17"/>
                                        </p:tgtEl>
                                      </p:cBhvr>
                                    </p:animEffect>
                                  </p:childTnLst>
                                </p:cTn>
                              </p:par>
                            </p:childTnLst>
                          </p:cTn>
                        </p:par>
                        <p:par>
                          <p:cTn id="17" fill="hold">
                            <p:stCondLst>
                              <p:cond delay="1000"/>
                            </p:stCondLst>
                            <p:childTnLst>
                              <p:par>
                                <p:cTn id="18" presetID="53" presetClass="entr" presetSubtype="16" fill="hold" grpId="0" nodeType="afterEffect">
                                  <p:stCondLst>
                                    <p:cond delay="0"/>
                                  </p:stCondLst>
                                  <p:childTnLst>
                                    <p:set>
                                      <p:cBhvr>
                                        <p:cTn id="19" dur="1" fill="hold">
                                          <p:stCondLst>
                                            <p:cond delay="0"/>
                                          </p:stCondLst>
                                        </p:cTn>
                                        <p:tgtEl>
                                          <p:spTgt spid="14"/>
                                        </p:tgtEl>
                                        <p:attrNameLst>
                                          <p:attrName>style.visibility</p:attrName>
                                        </p:attrNameLst>
                                      </p:cBhvr>
                                      <p:to>
                                        <p:strVal val="visible"/>
                                      </p:to>
                                    </p:set>
                                    <p:anim calcmode="lin" valueType="num">
                                      <p:cBhvr>
                                        <p:cTn id="20" dur="500" fill="hold"/>
                                        <p:tgtEl>
                                          <p:spTgt spid="14"/>
                                        </p:tgtEl>
                                        <p:attrNameLst>
                                          <p:attrName>ppt_w</p:attrName>
                                        </p:attrNameLst>
                                      </p:cBhvr>
                                      <p:tavLst>
                                        <p:tav tm="0">
                                          <p:val>
                                            <p:fltVal val="0"/>
                                          </p:val>
                                        </p:tav>
                                        <p:tav tm="100000">
                                          <p:val>
                                            <p:strVal val="#ppt_w"/>
                                          </p:val>
                                        </p:tav>
                                      </p:tavLst>
                                    </p:anim>
                                    <p:anim calcmode="lin" valueType="num">
                                      <p:cBhvr>
                                        <p:cTn id="21" dur="500" fill="hold"/>
                                        <p:tgtEl>
                                          <p:spTgt spid="14"/>
                                        </p:tgtEl>
                                        <p:attrNameLst>
                                          <p:attrName>ppt_h</p:attrName>
                                        </p:attrNameLst>
                                      </p:cBhvr>
                                      <p:tavLst>
                                        <p:tav tm="0">
                                          <p:val>
                                            <p:fltVal val="0"/>
                                          </p:val>
                                        </p:tav>
                                        <p:tav tm="100000">
                                          <p:val>
                                            <p:strVal val="#ppt_h"/>
                                          </p:val>
                                        </p:tav>
                                      </p:tavLst>
                                    </p:anim>
                                    <p:animEffect transition="in" filter="fade">
                                      <p:cBhvr>
                                        <p:cTn id="22" dur="500"/>
                                        <p:tgtEl>
                                          <p:spTgt spid="14"/>
                                        </p:tgtEl>
                                      </p:cBhvr>
                                    </p:animEffect>
                                  </p:childTnLst>
                                </p:cTn>
                              </p:par>
                            </p:childTnLst>
                          </p:cTn>
                        </p:par>
                        <p:par>
                          <p:cTn id="23" fill="hold">
                            <p:stCondLst>
                              <p:cond delay="1500"/>
                            </p:stCondLst>
                            <p:childTnLst>
                              <p:par>
                                <p:cTn id="24" presetID="31" presetClass="entr" presetSubtype="0" fill="hold" grpId="0" nodeType="afterEffect">
                                  <p:stCondLst>
                                    <p:cond delay="0"/>
                                  </p:stCondLst>
                                  <p:childTnLst>
                                    <p:set>
                                      <p:cBhvr>
                                        <p:cTn id="25" dur="1" fill="hold">
                                          <p:stCondLst>
                                            <p:cond delay="0"/>
                                          </p:stCondLst>
                                        </p:cTn>
                                        <p:tgtEl>
                                          <p:spTgt spid="15"/>
                                        </p:tgtEl>
                                        <p:attrNameLst>
                                          <p:attrName>style.visibility</p:attrName>
                                        </p:attrNameLst>
                                      </p:cBhvr>
                                      <p:to>
                                        <p:strVal val="visible"/>
                                      </p:to>
                                    </p:set>
                                    <p:anim calcmode="lin" valueType="num">
                                      <p:cBhvr>
                                        <p:cTn id="26" dur="1000" fill="hold"/>
                                        <p:tgtEl>
                                          <p:spTgt spid="15"/>
                                        </p:tgtEl>
                                        <p:attrNameLst>
                                          <p:attrName>ppt_w</p:attrName>
                                        </p:attrNameLst>
                                      </p:cBhvr>
                                      <p:tavLst>
                                        <p:tav tm="0">
                                          <p:val>
                                            <p:fltVal val="0"/>
                                          </p:val>
                                        </p:tav>
                                        <p:tav tm="100000">
                                          <p:val>
                                            <p:strVal val="#ppt_w"/>
                                          </p:val>
                                        </p:tav>
                                      </p:tavLst>
                                    </p:anim>
                                    <p:anim calcmode="lin" valueType="num">
                                      <p:cBhvr>
                                        <p:cTn id="27" dur="1000" fill="hold"/>
                                        <p:tgtEl>
                                          <p:spTgt spid="15"/>
                                        </p:tgtEl>
                                        <p:attrNameLst>
                                          <p:attrName>ppt_h</p:attrName>
                                        </p:attrNameLst>
                                      </p:cBhvr>
                                      <p:tavLst>
                                        <p:tav tm="0">
                                          <p:val>
                                            <p:fltVal val="0"/>
                                          </p:val>
                                        </p:tav>
                                        <p:tav tm="100000">
                                          <p:val>
                                            <p:strVal val="#ppt_h"/>
                                          </p:val>
                                        </p:tav>
                                      </p:tavLst>
                                    </p:anim>
                                    <p:anim calcmode="lin" valueType="num">
                                      <p:cBhvr>
                                        <p:cTn id="28" dur="1000" fill="hold"/>
                                        <p:tgtEl>
                                          <p:spTgt spid="15"/>
                                        </p:tgtEl>
                                        <p:attrNameLst>
                                          <p:attrName>style.rotation</p:attrName>
                                        </p:attrNameLst>
                                      </p:cBhvr>
                                      <p:tavLst>
                                        <p:tav tm="0">
                                          <p:val>
                                            <p:fltVal val="90"/>
                                          </p:val>
                                        </p:tav>
                                        <p:tav tm="100000">
                                          <p:val>
                                            <p:fltVal val="0"/>
                                          </p:val>
                                        </p:tav>
                                      </p:tavLst>
                                    </p:anim>
                                    <p:animEffect transition="in" filter="fade">
                                      <p:cBhvr>
                                        <p:cTn id="29" dur="10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15" grpId="0" bldLvl="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2" name="组合 21"/>
          <p:cNvGrpSpPr/>
          <p:nvPr/>
        </p:nvGrpSpPr>
        <p:grpSpPr>
          <a:xfrm>
            <a:off x="238777" y="242680"/>
            <a:ext cx="1602255" cy="548640"/>
            <a:chOff x="513409" y="319364"/>
            <a:chExt cx="2136341" cy="731521"/>
          </a:xfrm>
        </p:grpSpPr>
        <p:sp>
          <p:nvSpPr>
            <p:cNvPr id="23" name="文本框 23"/>
            <p:cNvSpPr txBox="1"/>
            <p:nvPr/>
          </p:nvSpPr>
          <p:spPr>
            <a:xfrm>
              <a:off x="665958" y="319364"/>
              <a:ext cx="1806788" cy="731521"/>
            </a:xfrm>
            <a:prstGeom prst="rect">
              <a:avLst/>
            </a:prstGeom>
            <a:noFill/>
          </p:spPr>
          <p:txBody>
            <a:bodyPr wrap="none" rtlCol="0">
              <a:spAutoFit/>
            </a:bodyPr>
            <a:lstStyle/>
            <a:p>
              <a:r>
                <a:rPr lang="zh-CN" altLang="en-US" sz="2800" dirty="0" smtClean="0">
                  <a:solidFill>
                    <a:schemeClr val="accent1"/>
                  </a:solidFill>
                  <a:latin typeface="微软雅黑" panose="020B0503020204020204" pitchFamily="34" charset="-122"/>
                  <a:ea typeface="微软雅黑" panose="020B0503020204020204" pitchFamily="34" charset="-122"/>
                </a:rPr>
                <a:t>关键词 </a:t>
              </a:r>
              <a:endParaRPr lang="zh-CN" altLang="en-US" sz="2800" dirty="0" smtClean="0">
                <a:solidFill>
                  <a:schemeClr val="accent1"/>
                </a:solidFill>
                <a:latin typeface="微软雅黑" panose="020B0503020204020204" pitchFamily="34" charset="-122"/>
                <a:ea typeface="微软雅黑" panose="020B0503020204020204" pitchFamily="34" charset="-122"/>
              </a:endParaRPr>
            </a:p>
          </p:txBody>
        </p:sp>
        <p:sp>
          <p:nvSpPr>
            <p:cNvPr id="24" name="等腰三角形 23"/>
            <p:cNvSpPr/>
            <p:nvPr/>
          </p:nvSpPr>
          <p:spPr>
            <a:xfrm rot="16200000" flipH="1" flipV="1">
              <a:off x="437475" y="608158"/>
              <a:ext cx="304323" cy="152455"/>
            </a:xfrm>
            <a:prstGeom prst="triangle">
              <a:avLst/>
            </a:prstGeom>
            <a:solidFill>
              <a:schemeClr val="bg1"/>
            </a:solidFill>
            <a:ln w="285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080808"/>
                </a:solidFill>
                <a:latin typeface="微软雅黑" panose="020B0503020204020204" pitchFamily="34" charset="-122"/>
                <a:ea typeface="微软雅黑" panose="020B0503020204020204" pitchFamily="34" charset="-122"/>
              </a:endParaRPr>
            </a:p>
          </p:txBody>
        </p:sp>
        <p:sp>
          <p:nvSpPr>
            <p:cNvPr id="25" name="文本框 23"/>
            <p:cNvSpPr txBox="1"/>
            <p:nvPr/>
          </p:nvSpPr>
          <p:spPr>
            <a:xfrm>
              <a:off x="2306003" y="429775"/>
              <a:ext cx="343747" cy="339514"/>
            </a:xfrm>
            <a:prstGeom prst="rect">
              <a:avLst/>
            </a:prstGeom>
            <a:noFill/>
          </p:spPr>
          <p:txBody>
            <a:bodyPr wrap="none" rtlCol="0">
              <a:spAutoFit/>
            </a:bodyPr>
            <a:lstStyle/>
            <a:p>
              <a:r>
                <a:rPr lang="en-US" altLang="zh-CN" sz="1000" dirty="0" smtClean="0">
                  <a:solidFill>
                    <a:schemeClr val="accent1">
                      <a:lumMod val="25000"/>
                      <a:lumOff val="75000"/>
                    </a:schemeClr>
                  </a:solidFill>
                  <a:latin typeface="微软雅黑" panose="020B0503020204020204" pitchFamily="34" charset="-122"/>
                  <a:ea typeface="微软雅黑" panose="020B0503020204020204" pitchFamily="34" charset="-122"/>
                </a:rPr>
                <a:t>  </a:t>
              </a:r>
              <a:endParaRPr lang="zh-CN" altLang="en-US" sz="1000" dirty="0">
                <a:solidFill>
                  <a:schemeClr val="accent1">
                    <a:lumMod val="25000"/>
                    <a:lumOff val="75000"/>
                  </a:schemeClr>
                </a:solidFill>
                <a:latin typeface="微软雅黑" panose="020B0503020204020204" pitchFamily="34" charset="-122"/>
                <a:ea typeface="微软雅黑" panose="020B0503020204020204" pitchFamily="34" charset="-122"/>
              </a:endParaRPr>
            </a:p>
          </p:txBody>
        </p:sp>
      </p:grpSp>
      <p:grpSp>
        <p:nvGrpSpPr>
          <p:cNvPr id="44" name="组合 43"/>
          <p:cNvGrpSpPr/>
          <p:nvPr/>
        </p:nvGrpSpPr>
        <p:grpSpPr>
          <a:xfrm>
            <a:off x="3234055" y="2822575"/>
            <a:ext cx="4557395" cy="396240"/>
            <a:chOff x="5092" y="5084"/>
            <a:chExt cx="7177" cy="624"/>
          </a:xfrm>
        </p:grpSpPr>
        <p:sp>
          <p:nvSpPr>
            <p:cNvPr id="16" name="文本框 15"/>
            <p:cNvSpPr txBox="1"/>
            <p:nvPr/>
          </p:nvSpPr>
          <p:spPr>
            <a:xfrm>
              <a:off x="5092" y="5084"/>
              <a:ext cx="7177" cy="624"/>
            </a:xfrm>
            <a:prstGeom prst="rect">
              <a:avLst/>
            </a:prstGeom>
            <a:noFill/>
          </p:spPr>
          <p:txBody>
            <a:bodyPr wrap="square" rtlCol="0">
              <a:spAutoFit/>
            </a:bodyPr>
            <a:lstStyle/>
            <a:p>
              <a:r>
                <a:rPr lang="en-US" altLang="zh-CN"/>
                <a:t>  </a:t>
              </a:r>
              <a:r>
                <a:rPr lang="zh-CN" altLang="en-US" sz="2000">
                  <a:solidFill>
                    <a:schemeClr val="accent1"/>
                  </a:solidFill>
                  <a:latin typeface="华文中宋" panose="02010600040101010101" charset="-122"/>
                  <a:ea typeface="华文中宋" panose="02010600040101010101" charset="-122"/>
                </a:rPr>
                <a:t>      </a:t>
              </a:r>
              <a:r>
                <a:rPr lang="zh-CN" altLang="en-US">
                  <a:solidFill>
                    <a:schemeClr val="accent1"/>
                  </a:solidFill>
                  <a:latin typeface="华文楷体" panose="02010600040101010101" charset="-122"/>
                  <a:ea typeface="华文楷体" panose="02010600040101010101" charset="-122"/>
                </a:rPr>
                <a:t>卡拉姆津的《可怜的丽莎》</a:t>
              </a:r>
              <a:endParaRPr lang="zh-CN" altLang="en-US">
                <a:solidFill>
                  <a:schemeClr val="accent1"/>
                </a:solidFill>
                <a:latin typeface="华文楷体" panose="02010600040101010101" charset="-122"/>
                <a:ea typeface="华文楷体" panose="02010600040101010101" charset="-122"/>
              </a:endParaRPr>
            </a:p>
          </p:txBody>
        </p:sp>
        <p:sp>
          <p:nvSpPr>
            <p:cNvPr id="21" name="右箭头 20"/>
            <p:cNvSpPr/>
            <p:nvPr/>
          </p:nvSpPr>
          <p:spPr>
            <a:xfrm>
              <a:off x="5092" y="5337"/>
              <a:ext cx="854" cy="119"/>
            </a:xfrm>
            <a:prstGeom prst="rightArrow">
              <a:avLst>
                <a:gd name="adj1" fmla="val 50000"/>
                <a:gd name="adj2" fmla="val 34453"/>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36" name="组合 35"/>
          <p:cNvGrpSpPr/>
          <p:nvPr/>
        </p:nvGrpSpPr>
        <p:grpSpPr>
          <a:xfrm>
            <a:off x="3199027" y="1807845"/>
            <a:ext cx="5563820" cy="944880"/>
            <a:chOff x="5092" y="4029"/>
            <a:chExt cx="7601" cy="1488"/>
          </a:xfrm>
        </p:grpSpPr>
        <p:sp>
          <p:nvSpPr>
            <p:cNvPr id="11" name="文本框 10"/>
            <p:cNvSpPr txBox="1"/>
            <p:nvPr/>
          </p:nvSpPr>
          <p:spPr>
            <a:xfrm>
              <a:off x="5901" y="4029"/>
              <a:ext cx="6792" cy="1488"/>
            </a:xfrm>
            <a:prstGeom prst="rect">
              <a:avLst/>
            </a:prstGeom>
            <a:noFill/>
          </p:spPr>
          <p:txBody>
            <a:bodyPr wrap="square" rtlCol="0">
              <a:spAutoFit/>
            </a:bodyPr>
            <a:lstStyle/>
            <a:p>
              <a:r>
                <a:rPr lang="zh-CN" altLang="en-US" sz="2000">
                  <a:solidFill>
                    <a:schemeClr val="accent1"/>
                  </a:solidFill>
                  <a:latin typeface="华文中宋" panose="02010600040101010101" charset="-122"/>
                  <a:ea typeface="华文中宋" panose="02010600040101010101" charset="-122"/>
                </a:rPr>
                <a:t>（</a:t>
              </a:r>
              <a:r>
                <a:rPr lang="zh-CN" altLang="en-US">
                  <a:solidFill>
                    <a:schemeClr val="accent1"/>
                  </a:solidFill>
                  <a:latin typeface="华文楷体" panose="02010600040101010101" charset="-122"/>
                  <a:ea typeface="华文楷体" panose="02010600040101010101" charset="-122"/>
                </a:rPr>
                <a:t>康捷米尔、特列季亚科夫斯基、苏马罗科夫、罗蒙诺索夫）、杰尔查文的颂诗、冯维辛的《纨绔子弟》</a:t>
              </a:r>
              <a:endParaRPr lang="zh-CN" altLang="en-US">
                <a:solidFill>
                  <a:schemeClr val="accent1"/>
                </a:solidFill>
                <a:latin typeface="华文楷体" panose="02010600040101010101" charset="-122"/>
                <a:ea typeface="华文楷体" panose="02010600040101010101" charset="-122"/>
              </a:endParaRPr>
            </a:p>
          </p:txBody>
        </p:sp>
        <p:sp>
          <p:nvSpPr>
            <p:cNvPr id="32" name="右箭头 31"/>
            <p:cNvSpPr/>
            <p:nvPr/>
          </p:nvSpPr>
          <p:spPr>
            <a:xfrm>
              <a:off x="5092" y="4281"/>
              <a:ext cx="793" cy="119"/>
            </a:xfrm>
            <a:prstGeom prst="rightArrow">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50" name="组合 49"/>
          <p:cNvGrpSpPr/>
          <p:nvPr/>
        </p:nvGrpSpPr>
        <p:grpSpPr>
          <a:xfrm>
            <a:off x="3178175" y="970915"/>
            <a:ext cx="5584190" cy="646430"/>
            <a:chOff x="5092" y="3219"/>
            <a:chExt cx="6012" cy="1018"/>
          </a:xfrm>
        </p:grpSpPr>
        <p:sp>
          <p:nvSpPr>
            <p:cNvPr id="28" name="文本框 27"/>
            <p:cNvSpPr txBox="1"/>
            <p:nvPr/>
          </p:nvSpPr>
          <p:spPr>
            <a:xfrm>
              <a:off x="5752" y="3219"/>
              <a:ext cx="5352" cy="1018"/>
            </a:xfrm>
            <a:prstGeom prst="rect">
              <a:avLst/>
            </a:prstGeom>
            <a:noFill/>
          </p:spPr>
          <p:txBody>
            <a:bodyPr wrap="square" rtlCol="0">
              <a:spAutoFit/>
            </a:bodyPr>
            <a:lstStyle/>
            <a:p>
              <a:r>
                <a:rPr lang="en-US" altLang="zh-CN"/>
                <a:t> </a:t>
              </a:r>
              <a:r>
                <a:rPr lang="zh-CN" altLang="en-US">
                  <a:solidFill>
                    <a:schemeClr val="accent1"/>
                  </a:solidFill>
                  <a:latin typeface="华文楷体" panose="02010600040101010101" charset="-122"/>
                  <a:ea typeface="华文楷体" panose="02010600040101010101" charset="-122"/>
                </a:rPr>
                <a:t>世俗文学的持续传统在</a:t>
              </a:r>
              <a:r>
                <a:rPr lang="en-US" altLang="zh-CN">
                  <a:solidFill>
                    <a:schemeClr val="accent1"/>
                  </a:solidFill>
                  <a:latin typeface="华文楷体" panose="02010600040101010101" charset="-122"/>
                  <a:ea typeface="华文楷体" panose="02010600040101010101" charset="-122"/>
                </a:rPr>
                <a:t>18</a:t>
              </a:r>
              <a:r>
                <a:rPr lang="zh-CN" altLang="en-US">
                  <a:solidFill>
                    <a:schemeClr val="accent1"/>
                  </a:solidFill>
                  <a:latin typeface="华文楷体" panose="02010600040101010101" charset="-122"/>
                  <a:ea typeface="华文楷体" panose="02010600040101010101" charset="-122"/>
                </a:rPr>
                <a:t>世纪</a:t>
              </a:r>
              <a:r>
                <a:rPr lang="en-US" altLang="zh-CN">
                  <a:solidFill>
                    <a:schemeClr val="accent1"/>
                  </a:solidFill>
                  <a:latin typeface="华文楷体" panose="02010600040101010101" charset="-122"/>
                  <a:ea typeface="华文楷体" panose="02010600040101010101" charset="-122"/>
                </a:rPr>
                <a:t>20</a:t>
              </a:r>
              <a:r>
                <a:rPr lang="zh-CN" altLang="en-US">
                  <a:solidFill>
                    <a:schemeClr val="accent1"/>
                  </a:solidFill>
                  <a:latin typeface="华文楷体" panose="02010600040101010101" charset="-122"/>
                  <a:ea typeface="华文楷体" panose="02010600040101010101" charset="-122"/>
                </a:rPr>
                <a:t>年代至</a:t>
              </a:r>
              <a:r>
                <a:rPr lang="en-US" altLang="zh-CN">
                  <a:solidFill>
                    <a:schemeClr val="accent1"/>
                  </a:solidFill>
                  <a:latin typeface="华文楷体" panose="02010600040101010101" charset="-122"/>
                  <a:ea typeface="华文楷体" panose="02010600040101010101" charset="-122"/>
                </a:rPr>
                <a:t>40</a:t>
              </a:r>
              <a:r>
                <a:rPr lang="zh-CN" altLang="en-US">
                  <a:solidFill>
                    <a:schemeClr val="accent1"/>
                  </a:solidFill>
                  <a:latin typeface="华文楷体" panose="02010600040101010101" charset="-122"/>
                  <a:ea typeface="华文楷体" panose="02010600040101010101" charset="-122"/>
                </a:rPr>
                <a:t>年代末最终确立，现代俄国文学开始</a:t>
              </a:r>
              <a:endParaRPr lang="zh-CN" altLang="en-US">
                <a:solidFill>
                  <a:schemeClr val="accent1"/>
                </a:solidFill>
                <a:latin typeface="华文楷体" panose="02010600040101010101" charset="-122"/>
                <a:ea typeface="华文楷体" panose="02010600040101010101" charset="-122"/>
              </a:endParaRPr>
            </a:p>
          </p:txBody>
        </p:sp>
        <p:sp>
          <p:nvSpPr>
            <p:cNvPr id="33" name="右箭头 32"/>
            <p:cNvSpPr/>
            <p:nvPr/>
          </p:nvSpPr>
          <p:spPr>
            <a:xfrm>
              <a:off x="5092" y="3471"/>
              <a:ext cx="660" cy="120"/>
            </a:xfrm>
            <a:prstGeom prst="rightArrow">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51" name="组合 50"/>
          <p:cNvGrpSpPr/>
          <p:nvPr/>
        </p:nvGrpSpPr>
        <p:grpSpPr>
          <a:xfrm>
            <a:off x="991235" y="1807845"/>
            <a:ext cx="2040255" cy="396240"/>
            <a:chOff x="1664" y="4030"/>
            <a:chExt cx="3213" cy="624"/>
          </a:xfrm>
        </p:grpSpPr>
        <p:sp>
          <p:nvSpPr>
            <p:cNvPr id="10" name="椭圆 9"/>
            <p:cNvSpPr/>
            <p:nvPr/>
          </p:nvSpPr>
          <p:spPr>
            <a:xfrm>
              <a:off x="1664" y="4282"/>
              <a:ext cx="130" cy="119"/>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1" name="文本框 40"/>
            <p:cNvSpPr txBox="1"/>
            <p:nvPr/>
          </p:nvSpPr>
          <p:spPr>
            <a:xfrm>
              <a:off x="2069" y="4030"/>
              <a:ext cx="2808" cy="624"/>
            </a:xfrm>
            <a:prstGeom prst="rect">
              <a:avLst/>
            </a:prstGeom>
            <a:solidFill>
              <a:srgbClr val="00B050"/>
            </a:solidFill>
          </p:spPr>
          <p:txBody>
            <a:bodyPr wrap="square" rtlCol="0">
              <a:spAutoFit/>
            </a:bodyPr>
            <a:lstStyle/>
            <a:p>
              <a:pPr algn="ctr"/>
              <a:r>
                <a:rPr lang="zh-CN" altLang="en-US" sz="2000" b="1">
                  <a:solidFill>
                    <a:schemeClr val="accent2"/>
                  </a:solidFill>
                  <a:latin typeface="华文中宋" panose="02010600040101010101" charset="-122"/>
                  <a:ea typeface="华文中宋" panose="02010600040101010101" charset="-122"/>
                </a:rPr>
                <a:t>古典文学</a:t>
              </a:r>
              <a:endParaRPr lang="zh-CN" altLang="en-US" sz="2000" b="1">
                <a:solidFill>
                  <a:schemeClr val="accent2"/>
                </a:solidFill>
                <a:latin typeface="华文中宋" panose="02010600040101010101" charset="-122"/>
                <a:ea typeface="华文中宋" panose="02010600040101010101" charset="-122"/>
              </a:endParaRPr>
            </a:p>
          </p:txBody>
        </p:sp>
      </p:grpSp>
      <p:grpSp>
        <p:nvGrpSpPr>
          <p:cNvPr id="52" name="组合 51"/>
          <p:cNvGrpSpPr/>
          <p:nvPr/>
        </p:nvGrpSpPr>
        <p:grpSpPr>
          <a:xfrm>
            <a:off x="991235" y="2752725"/>
            <a:ext cx="2040255" cy="396240"/>
            <a:chOff x="1664" y="4940"/>
            <a:chExt cx="3213" cy="624"/>
          </a:xfrm>
        </p:grpSpPr>
        <p:sp>
          <p:nvSpPr>
            <p:cNvPr id="15" name="椭圆 14"/>
            <p:cNvSpPr/>
            <p:nvPr/>
          </p:nvSpPr>
          <p:spPr>
            <a:xfrm>
              <a:off x="1664" y="5192"/>
              <a:ext cx="140" cy="119"/>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3" name="文本框 42"/>
            <p:cNvSpPr txBox="1"/>
            <p:nvPr/>
          </p:nvSpPr>
          <p:spPr>
            <a:xfrm>
              <a:off x="2069" y="4940"/>
              <a:ext cx="2808" cy="624"/>
            </a:xfrm>
            <a:prstGeom prst="rect">
              <a:avLst/>
            </a:prstGeom>
            <a:solidFill>
              <a:srgbClr val="0000FF"/>
            </a:solidFill>
          </p:spPr>
          <p:txBody>
            <a:bodyPr wrap="square" rtlCol="0">
              <a:spAutoFit/>
            </a:bodyPr>
            <a:lstStyle/>
            <a:p>
              <a:pPr algn="ctr"/>
              <a:r>
                <a:rPr lang="zh-CN" altLang="en-US" sz="2000" b="1">
                  <a:solidFill>
                    <a:schemeClr val="accent2"/>
                  </a:solidFill>
                  <a:latin typeface="华文中宋" panose="02010600040101010101" charset="-122"/>
                  <a:ea typeface="华文中宋" panose="02010600040101010101" charset="-122"/>
                </a:rPr>
                <a:t>感伤文学</a:t>
              </a:r>
              <a:endParaRPr lang="zh-CN" altLang="en-US" sz="2000" b="1">
                <a:solidFill>
                  <a:schemeClr val="accent2"/>
                </a:solidFill>
                <a:latin typeface="华文中宋" panose="02010600040101010101" charset="-122"/>
                <a:ea typeface="华文中宋" panose="02010600040101010101" charset="-122"/>
              </a:endParaRPr>
            </a:p>
          </p:txBody>
        </p:sp>
      </p:grpSp>
      <p:grpSp>
        <p:nvGrpSpPr>
          <p:cNvPr id="56" name="组合 55"/>
          <p:cNvGrpSpPr/>
          <p:nvPr/>
        </p:nvGrpSpPr>
        <p:grpSpPr>
          <a:xfrm>
            <a:off x="991235" y="3533140"/>
            <a:ext cx="2040255" cy="396240"/>
            <a:chOff x="1664" y="5821"/>
            <a:chExt cx="3213" cy="624"/>
          </a:xfrm>
        </p:grpSpPr>
        <p:sp>
          <p:nvSpPr>
            <p:cNvPr id="19" name="椭圆 18"/>
            <p:cNvSpPr/>
            <p:nvPr/>
          </p:nvSpPr>
          <p:spPr>
            <a:xfrm>
              <a:off x="1664" y="6073"/>
              <a:ext cx="130" cy="119"/>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8" name="文本框 47"/>
            <p:cNvSpPr txBox="1"/>
            <p:nvPr/>
          </p:nvSpPr>
          <p:spPr>
            <a:xfrm>
              <a:off x="2069" y="5821"/>
              <a:ext cx="2808" cy="624"/>
            </a:xfrm>
            <a:prstGeom prst="rect">
              <a:avLst/>
            </a:prstGeom>
            <a:solidFill>
              <a:srgbClr val="7030A0"/>
            </a:solidFill>
          </p:spPr>
          <p:txBody>
            <a:bodyPr wrap="square" rtlCol="0">
              <a:spAutoFit/>
            </a:bodyPr>
            <a:lstStyle/>
            <a:p>
              <a:pPr algn="ctr"/>
              <a:r>
                <a:rPr lang="zh-CN" altLang="en-US" sz="2000" b="1">
                  <a:solidFill>
                    <a:schemeClr val="accent2"/>
                  </a:solidFill>
                  <a:latin typeface="华文中宋" panose="02010600040101010101" charset="-122"/>
                  <a:ea typeface="华文中宋" panose="02010600040101010101" charset="-122"/>
                </a:rPr>
                <a:t>讽刺杂志</a:t>
              </a:r>
              <a:endParaRPr lang="zh-CN" altLang="en-US" sz="2000" b="1">
                <a:solidFill>
                  <a:schemeClr val="accent2"/>
                </a:solidFill>
                <a:latin typeface="华文中宋" panose="02010600040101010101" charset="-122"/>
                <a:ea typeface="华文中宋" panose="02010600040101010101" charset="-122"/>
              </a:endParaRPr>
            </a:p>
          </p:txBody>
        </p:sp>
      </p:grpSp>
      <p:grpSp>
        <p:nvGrpSpPr>
          <p:cNvPr id="53" name="组合 52"/>
          <p:cNvGrpSpPr/>
          <p:nvPr/>
        </p:nvGrpSpPr>
        <p:grpSpPr>
          <a:xfrm>
            <a:off x="3234055" y="3533140"/>
            <a:ext cx="5528310" cy="396240"/>
            <a:chOff x="5092" y="5084"/>
            <a:chExt cx="8706" cy="624"/>
          </a:xfrm>
        </p:grpSpPr>
        <p:sp>
          <p:nvSpPr>
            <p:cNvPr id="54" name="文本框 53"/>
            <p:cNvSpPr txBox="1"/>
            <p:nvPr/>
          </p:nvSpPr>
          <p:spPr>
            <a:xfrm>
              <a:off x="5092" y="5084"/>
              <a:ext cx="8706" cy="624"/>
            </a:xfrm>
            <a:prstGeom prst="rect">
              <a:avLst/>
            </a:prstGeom>
            <a:noFill/>
          </p:spPr>
          <p:txBody>
            <a:bodyPr wrap="square" rtlCol="0">
              <a:spAutoFit/>
            </a:bodyPr>
            <a:lstStyle/>
            <a:p>
              <a:r>
                <a:rPr lang="en-US" altLang="zh-CN"/>
                <a:t>  </a:t>
              </a:r>
              <a:r>
                <a:rPr lang="zh-CN" altLang="en-US" sz="2000">
                  <a:solidFill>
                    <a:schemeClr val="accent1"/>
                  </a:solidFill>
                  <a:latin typeface="华文中宋" panose="02010600040101010101" charset="-122"/>
                  <a:ea typeface="华文中宋" panose="02010600040101010101" charset="-122"/>
                </a:rPr>
                <a:t>      </a:t>
              </a:r>
              <a:r>
                <a:rPr lang="zh-CN" altLang="en-US">
                  <a:solidFill>
                    <a:schemeClr val="accent1"/>
                  </a:solidFill>
                  <a:latin typeface="华文楷体" panose="02010600040101010101" charset="-122"/>
                  <a:ea typeface="华文楷体" panose="02010600040101010101" charset="-122"/>
                  <a:sym typeface="+mn-ea"/>
                </a:rPr>
                <a:t>诺维科夫的《雄蜂》、《画家》</a:t>
              </a:r>
              <a:endParaRPr lang="zh-CN" altLang="en-US">
                <a:solidFill>
                  <a:schemeClr val="accent1"/>
                </a:solidFill>
                <a:latin typeface="华文楷体" panose="02010600040101010101" charset="-122"/>
                <a:ea typeface="华文楷体" panose="02010600040101010101" charset="-122"/>
              </a:endParaRPr>
            </a:p>
          </p:txBody>
        </p:sp>
        <p:sp>
          <p:nvSpPr>
            <p:cNvPr id="55" name="右箭头 54"/>
            <p:cNvSpPr/>
            <p:nvPr/>
          </p:nvSpPr>
          <p:spPr>
            <a:xfrm>
              <a:off x="5092" y="5337"/>
              <a:ext cx="854" cy="119"/>
            </a:xfrm>
            <a:prstGeom prst="rightArrow">
              <a:avLst>
                <a:gd name="adj1" fmla="val 50000"/>
                <a:gd name="adj2" fmla="val 34453"/>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2" name="组合 1"/>
          <p:cNvGrpSpPr/>
          <p:nvPr/>
        </p:nvGrpSpPr>
        <p:grpSpPr>
          <a:xfrm>
            <a:off x="1043305" y="971550"/>
            <a:ext cx="1830705" cy="396240"/>
            <a:chOff x="1643" y="1530"/>
            <a:chExt cx="2883" cy="624"/>
          </a:xfrm>
        </p:grpSpPr>
        <p:sp>
          <p:nvSpPr>
            <p:cNvPr id="3" name="椭圆 2"/>
            <p:cNvSpPr/>
            <p:nvPr/>
          </p:nvSpPr>
          <p:spPr>
            <a:xfrm>
              <a:off x="1643" y="1782"/>
              <a:ext cx="119" cy="119"/>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 name="文本框 3"/>
            <p:cNvSpPr txBox="1"/>
            <p:nvPr/>
          </p:nvSpPr>
          <p:spPr>
            <a:xfrm>
              <a:off x="2074" y="1530"/>
              <a:ext cx="2453" cy="624"/>
            </a:xfrm>
            <a:prstGeom prst="rect">
              <a:avLst/>
            </a:prstGeom>
            <a:solidFill>
              <a:srgbClr val="FF0000"/>
            </a:solidFill>
          </p:spPr>
          <p:txBody>
            <a:bodyPr wrap="square" rtlCol="0">
              <a:spAutoFit/>
            </a:bodyPr>
            <a:lstStyle/>
            <a:p>
              <a:pPr algn="ctr"/>
              <a:r>
                <a:rPr lang="zh-CN" altLang="en-US" sz="2000" b="1">
                  <a:solidFill>
                    <a:schemeClr val="accent2"/>
                  </a:solidFill>
                  <a:latin typeface="华文中宋" panose="02010600040101010101" charset="-122"/>
                  <a:ea typeface="华文中宋" panose="02010600040101010101" charset="-122"/>
                </a:rPr>
                <a:t>世俗化</a:t>
              </a:r>
              <a:endParaRPr lang="zh-CN" altLang="en-US" sz="2000" b="1">
                <a:solidFill>
                  <a:schemeClr val="accent2"/>
                </a:solidFill>
                <a:latin typeface="华文中宋" panose="02010600040101010101" charset="-122"/>
                <a:ea typeface="华文中宋" panose="02010600040101010101" charset="-122"/>
              </a:endParaRPr>
            </a:p>
          </p:txBody>
        </p:sp>
      </p:grpSp>
    </p:spTree>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afterEffect">
                                  <p:stCondLst>
                                    <p:cond delay="0"/>
                                  </p:stCondLst>
                                  <p:childTnLst>
                                    <p:set>
                                      <p:cBhvr>
                                        <p:cTn id="6" dur="1" fill="hold">
                                          <p:stCondLst>
                                            <p:cond delay="0"/>
                                          </p:stCondLst>
                                        </p:cTn>
                                        <p:tgtEl>
                                          <p:spTgt spid="22"/>
                                        </p:tgtEl>
                                        <p:attrNameLst>
                                          <p:attrName>style.visibility</p:attrName>
                                        </p:attrNameLst>
                                      </p:cBhvr>
                                      <p:to>
                                        <p:strVal val="visible"/>
                                      </p:to>
                                    </p:set>
                                  </p:childTnLst>
                                </p:cTn>
                              </p:par>
                            </p:childTnLst>
                          </p:cTn>
                        </p:par>
                        <p:par>
                          <p:cTn id="7" fill="hold">
                            <p:stCondLst>
                              <p:cond delay="0"/>
                            </p:stCondLst>
                            <p:childTnLst>
                              <p:par>
                                <p:cTn id="8" presetID="2" presetClass="entr" presetSubtype="4" fill="hold" nodeType="afterEffect">
                                  <p:stCondLst>
                                    <p:cond delay="0"/>
                                  </p:stCondLst>
                                  <p:childTnLst>
                                    <p:set>
                                      <p:cBhvr>
                                        <p:cTn id="9" dur="1" fill="hold">
                                          <p:stCondLst>
                                            <p:cond delay="0"/>
                                          </p:stCondLst>
                                        </p:cTn>
                                        <p:tgtEl>
                                          <p:spTgt spid="2"/>
                                        </p:tgtEl>
                                        <p:attrNameLst>
                                          <p:attrName>style.visibility</p:attrName>
                                        </p:attrNameLst>
                                      </p:cBhvr>
                                      <p:to>
                                        <p:strVal val="visible"/>
                                      </p:to>
                                    </p:set>
                                    <p:anim calcmode="lin" valueType="num">
                                      <p:cBhvr additive="base">
                                        <p:cTn id="10" dur="500" fill="hold"/>
                                        <p:tgtEl>
                                          <p:spTgt spid="2"/>
                                        </p:tgtEl>
                                        <p:attrNameLst>
                                          <p:attrName>ppt_x</p:attrName>
                                        </p:attrNameLst>
                                      </p:cBhvr>
                                      <p:tavLst>
                                        <p:tav tm="0">
                                          <p:val>
                                            <p:strVal val="#ppt_x"/>
                                          </p:val>
                                        </p:tav>
                                        <p:tav tm="100000">
                                          <p:val>
                                            <p:strVal val="#ppt_x"/>
                                          </p:val>
                                        </p:tav>
                                      </p:tavLst>
                                    </p:anim>
                                    <p:anim calcmode="lin" valueType="num">
                                      <p:cBhvr additive="base">
                                        <p:cTn id="11" dur="500" fill="hold"/>
                                        <p:tgtEl>
                                          <p:spTgt spid="2"/>
                                        </p:tgtEl>
                                        <p:attrNameLst>
                                          <p:attrName>ppt_y</p:attrName>
                                        </p:attrNameLst>
                                      </p:cBhvr>
                                      <p:tavLst>
                                        <p:tav tm="0">
                                          <p:val>
                                            <p:strVal val="1+#ppt_h/2"/>
                                          </p:val>
                                        </p:tav>
                                        <p:tav tm="100000">
                                          <p:val>
                                            <p:strVal val="#ppt_y"/>
                                          </p:val>
                                        </p:tav>
                                      </p:tavLst>
                                    </p:anim>
                                  </p:childTnLst>
                                </p:cTn>
                              </p:par>
                            </p:childTnLst>
                          </p:cTn>
                        </p:par>
                        <p:par>
                          <p:cTn id="12" fill="hold">
                            <p:stCondLst>
                              <p:cond delay="500"/>
                            </p:stCondLst>
                            <p:childTnLst>
                              <p:par>
                                <p:cTn id="13" presetID="5" presetClass="entr" presetSubtype="10" fill="hold" nodeType="afterEffect">
                                  <p:stCondLst>
                                    <p:cond delay="0"/>
                                  </p:stCondLst>
                                  <p:childTnLst>
                                    <p:set>
                                      <p:cBhvr>
                                        <p:cTn id="14" dur="1" fill="hold">
                                          <p:stCondLst>
                                            <p:cond delay="0"/>
                                          </p:stCondLst>
                                        </p:cTn>
                                        <p:tgtEl>
                                          <p:spTgt spid="50"/>
                                        </p:tgtEl>
                                        <p:attrNameLst>
                                          <p:attrName>style.visibility</p:attrName>
                                        </p:attrNameLst>
                                      </p:cBhvr>
                                      <p:to>
                                        <p:strVal val="visible"/>
                                      </p:to>
                                    </p:set>
                                    <p:animEffect transition="in" filter="checkerboard(across)">
                                      <p:cBhvr>
                                        <p:cTn id="15" dur="500"/>
                                        <p:tgtEl>
                                          <p:spTgt spid="50"/>
                                        </p:tgtEl>
                                      </p:cBhvr>
                                    </p:animEffect>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51"/>
                                        </p:tgtEl>
                                        <p:attrNameLst>
                                          <p:attrName>style.visibility</p:attrName>
                                        </p:attrNameLst>
                                      </p:cBhvr>
                                      <p:to>
                                        <p:strVal val="visible"/>
                                      </p:to>
                                    </p:set>
                                    <p:anim calcmode="lin" valueType="num">
                                      <p:cBhvr additive="base">
                                        <p:cTn id="20" dur="500" fill="hold"/>
                                        <p:tgtEl>
                                          <p:spTgt spid="51"/>
                                        </p:tgtEl>
                                        <p:attrNameLst>
                                          <p:attrName>ppt_x</p:attrName>
                                        </p:attrNameLst>
                                      </p:cBhvr>
                                      <p:tavLst>
                                        <p:tav tm="0">
                                          <p:val>
                                            <p:strVal val="#ppt_x"/>
                                          </p:val>
                                        </p:tav>
                                        <p:tav tm="100000">
                                          <p:val>
                                            <p:strVal val="#ppt_x"/>
                                          </p:val>
                                        </p:tav>
                                      </p:tavLst>
                                    </p:anim>
                                    <p:anim calcmode="lin" valueType="num">
                                      <p:cBhvr additive="base">
                                        <p:cTn id="21" dur="500" fill="hold"/>
                                        <p:tgtEl>
                                          <p:spTgt spid="51"/>
                                        </p:tgtEl>
                                        <p:attrNameLst>
                                          <p:attrName>ppt_y</p:attrName>
                                        </p:attrNameLst>
                                      </p:cBhvr>
                                      <p:tavLst>
                                        <p:tav tm="0">
                                          <p:val>
                                            <p:strVal val="1+#ppt_h/2"/>
                                          </p:val>
                                        </p:tav>
                                        <p:tav tm="100000">
                                          <p:val>
                                            <p:strVal val="#ppt_y"/>
                                          </p:val>
                                        </p:tav>
                                      </p:tavLst>
                                    </p:anim>
                                  </p:childTnLst>
                                </p:cTn>
                              </p:par>
                            </p:childTnLst>
                          </p:cTn>
                        </p:par>
                        <p:par>
                          <p:cTn id="22" fill="hold">
                            <p:stCondLst>
                              <p:cond delay="500"/>
                            </p:stCondLst>
                            <p:childTnLst>
                              <p:par>
                                <p:cTn id="23" presetID="5" presetClass="entr" presetSubtype="10" fill="hold" nodeType="afterEffect">
                                  <p:stCondLst>
                                    <p:cond delay="0"/>
                                  </p:stCondLst>
                                  <p:childTnLst>
                                    <p:set>
                                      <p:cBhvr>
                                        <p:cTn id="24" dur="1" fill="hold">
                                          <p:stCondLst>
                                            <p:cond delay="0"/>
                                          </p:stCondLst>
                                        </p:cTn>
                                        <p:tgtEl>
                                          <p:spTgt spid="36"/>
                                        </p:tgtEl>
                                        <p:attrNameLst>
                                          <p:attrName>style.visibility</p:attrName>
                                        </p:attrNameLst>
                                      </p:cBhvr>
                                      <p:to>
                                        <p:strVal val="visible"/>
                                      </p:to>
                                    </p:set>
                                    <p:animEffect transition="in" filter="checkerboard(across)">
                                      <p:cBhvr>
                                        <p:cTn id="25" dur="500"/>
                                        <p:tgtEl>
                                          <p:spTgt spid="36"/>
                                        </p:tgtEl>
                                      </p:cBhvr>
                                    </p:animEffect>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nodeType="clickEffect">
                                  <p:stCondLst>
                                    <p:cond delay="0"/>
                                  </p:stCondLst>
                                  <p:childTnLst>
                                    <p:set>
                                      <p:cBhvr>
                                        <p:cTn id="29" dur="1" fill="hold">
                                          <p:stCondLst>
                                            <p:cond delay="0"/>
                                          </p:stCondLst>
                                        </p:cTn>
                                        <p:tgtEl>
                                          <p:spTgt spid="52"/>
                                        </p:tgtEl>
                                        <p:attrNameLst>
                                          <p:attrName>style.visibility</p:attrName>
                                        </p:attrNameLst>
                                      </p:cBhvr>
                                      <p:to>
                                        <p:strVal val="visible"/>
                                      </p:to>
                                    </p:set>
                                    <p:anim calcmode="lin" valueType="num">
                                      <p:cBhvr additive="base">
                                        <p:cTn id="30" dur="500" fill="hold"/>
                                        <p:tgtEl>
                                          <p:spTgt spid="52"/>
                                        </p:tgtEl>
                                        <p:attrNameLst>
                                          <p:attrName>ppt_x</p:attrName>
                                        </p:attrNameLst>
                                      </p:cBhvr>
                                      <p:tavLst>
                                        <p:tav tm="0">
                                          <p:val>
                                            <p:strVal val="#ppt_x"/>
                                          </p:val>
                                        </p:tav>
                                        <p:tav tm="100000">
                                          <p:val>
                                            <p:strVal val="#ppt_x"/>
                                          </p:val>
                                        </p:tav>
                                      </p:tavLst>
                                    </p:anim>
                                    <p:anim calcmode="lin" valueType="num">
                                      <p:cBhvr additive="base">
                                        <p:cTn id="31" dur="500" fill="hold"/>
                                        <p:tgtEl>
                                          <p:spTgt spid="52"/>
                                        </p:tgtEl>
                                        <p:attrNameLst>
                                          <p:attrName>ppt_y</p:attrName>
                                        </p:attrNameLst>
                                      </p:cBhvr>
                                      <p:tavLst>
                                        <p:tav tm="0">
                                          <p:val>
                                            <p:strVal val="1+#ppt_h/2"/>
                                          </p:val>
                                        </p:tav>
                                        <p:tav tm="100000">
                                          <p:val>
                                            <p:strVal val="#ppt_y"/>
                                          </p:val>
                                        </p:tav>
                                      </p:tavLst>
                                    </p:anim>
                                  </p:childTnLst>
                                </p:cTn>
                              </p:par>
                            </p:childTnLst>
                          </p:cTn>
                        </p:par>
                        <p:par>
                          <p:cTn id="32" fill="hold">
                            <p:stCondLst>
                              <p:cond delay="500"/>
                            </p:stCondLst>
                            <p:childTnLst>
                              <p:par>
                                <p:cTn id="33" presetID="5" presetClass="entr" presetSubtype="10" fill="hold" nodeType="afterEffect">
                                  <p:stCondLst>
                                    <p:cond delay="0"/>
                                  </p:stCondLst>
                                  <p:childTnLst>
                                    <p:set>
                                      <p:cBhvr>
                                        <p:cTn id="34" dur="1" fill="hold">
                                          <p:stCondLst>
                                            <p:cond delay="0"/>
                                          </p:stCondLst>
                                        </p:cTn>
                                        <p:tgtEl>
                                          <p:spTgt spid="44"/>
                                        </p:tgtEl>
                                        <p:attrNameLst>
                                          <p:attrName>style.visibility</p:attrName>
                                        </p:attrNameLst>
                                      </p:cBhvr>
                                      <p:to>
                                        <p:strVal val="visible"/>
                                      </p:to>
                                    </p:set>
                                    <p:animEffect transition="in" filter="checkerboard(across)">
                                      <p:cBhvr>
                                        <p:cTn id="35" dur="500"/>
                                        <p:tgtEl>
                                          <p:spTgt spid="44"/>
                                        </p:tgtEl>
                                      </p:cBhvr>
                                    </p:animEffect>
                                  </p:childTnLst>
                                </p:cTn>
                              </p:par>
                            </p:childTnLst>
                          </p:cTn>
                        </p:par>
                      </p:childTnLst>
                    </p:cTn>
                  </p:par>
                  <p:par>
                    <p:cTn id="36" fill="hold">
                      <p:stCondLst>
                        <p:cond delay="indefinite"/>
                      </p:stCondLst>
                      <p:childTnLst>
                        <p:par>
                          <p:cTn id="37" fill="hold">
                            <p:stCondLst>
                              <p:cond delay="0"/>
                            </p:stCondLst>
                            <p:childTnLst>
                              <p:par>
                                <p:cTn id="38" presetID="2" presetClass="entr" presetSubtype="4" fill="hold" nodeType="clickEffect">
                                  <p:stCondLst>
                                    <p:cond delay="0"/>
                                  </p:stCondLst>
                                  <p:childTnLst>
                                    <p:set>
                                      <p:cBhvr>
                                        <p:cTn id="39" dur="1" fill="hold">
                                          <p:stCondLst>
                                            <p:cond delay="0"/>
                                          </p:stCondLst>
                                        </p:cTn>
                                        <p:tgtEl>
                                          <p:spTgt spid="56"/>
                                        </p:tgtEl>
                                        <p:attrNameLst>
                                          <p:attrName>style.visibility</p:attrName>
                                        </p:attrNameLst>
                                      </p:cBhvr>
                                      <p:to>
                                        <p:strVal val="visible"/>
                                      </p:to>
                                    </p:set>
                                    <p:anim calcmode="lin" valueType="num">
                                      <p:cBhvr additive="base">
                                        <p:cTn id="40" dur="500" fill="hold"/>
                                        <p:tgtEl>
                                          <p:spTgt spid="56"/>
                                        </p:tgtEl>
                                        <p:attrNameLst>
                                          <p:attrName>ppt_x</p:attrName>
                                        </p:attrNameLst>
                                      </p:cBhvr>
                                      <p:tavLst>
                                        <p:tav tm="0">
                                          <p:val>
                                            <p:strVal val="#ppt_x"/>
                                          </p:val>
                                        </p:tav>
                                        <p:tav tm="100000">
                                          <p:val>
                                            <p:strVal val="#ppt_x"/>
                                          </p:val>
                                        </p:tav>
                                      </p:tavLst>
                                    </p:anim>
                                    <p:anim calcmode="lin" valueType="num">
                                      <p:cBhvr additive="base">
                                        <p:cTn id="41" dur="500" fill="hold"/>
                                        <p:tgtEl>
                                          <p:spTgt spid="56"/>
                                        </p:tgtEl>
                                        <p:attrNameLst>
                                          <p:attrName>ppt_y</p:attrName>
                                        </p:attrNameLst>
                                      </p:cBhvr>
                                      <p:tavLst>
                                        <p:tav tm="0">
                                          <p:val>
                                            <p:strVal val="1+#ppt_h/2"/>
                                          </p:val>
                                        </p:tav>
                                        <p:tav tm="100000">
                                          <p:val>
                                            <p:strVal val="#ppt_y"/>
                                          </p:val>
                                        </p:tav>
                                      </p:tavLst>
                                    </p:anim>
                                  </p:childTnLst>
                                </p:cTn>
                              </p:par>
                            </p:childTnLst>
                          </p:cTn>
                        </p:par>
                        <p:par>
                          <p:cTn id="42" fill="hold">
                            <p:stCondLst>
                              <p:cond delay="500"/>
                            </p:stCondLst>
                            <p:childTnLst>
                              <p:par>
                                <p:cTn id="43" presetID="5" presetClass="entr" presetSubtype="10" fill="hold" nodeType="afterEffect">
                                  <p:stCondLst>
                                    <p:cond delay="0"/>
                                  </p:stCondLst>
                                  <p:childTnLst>
                                    <p:set>
                                      <p:cBhvr>
                                        <p:cTn id="44" dur="1" fill="hold">
                                          <p:stCondLst>
                                            <p:cond delay="0"/>
                                          </p:stCondLst>
                                        </p:cTn>
                                        <p:tgtEl>
                                          <p:spTgt spid="53"/>
                                        </p:tgtEl>
                                        <p:attrNameLst>
                                          <p:attrName>style.visibility</p:attrName>
                                        </p:attrNameLst>
                                      </p:cBhvr>
                                      <p:to>
                                        <p:strVal val="visible"/>
                                      </p:to>
                                    </p:set>
                                    <p:animEffect transition="in" filter="checkerboard(across)">
                                      <p:cBhvr>
                                        <p:cTn id="45" dur="500"/>
                                        <p:tgtEl>
                                          <p:spTgt spid="5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807720" y="1977390"/>
            <a:ext cx="7528560" cy="1188720"/>
          </a:xfrm>
          <a:prstGeom prst="rect">
            <a:avLst/>
          </a:prstGeom>
          <a:noFill/>
          <a:ln>
            <a:noFill/>
          </a:ln>
        </p:spPr>
        <p:txBody>
          <a:bodyPr wrap="none" rtlCol="0" anchor="t">
            <a:spAutoFit/>
            <a:scene3d>
              <a:camera prst="obliqueBottomLeft"/>
              <a:lightRig rig="threePt" dir="t"/>
            </a:scene3d>
            <a:sp3d extrusionH="285750">
              <a:extrusionClr>
                <a:srgbClr val="A0D0F2"/>
              </a:extrusionClr>
            </a:sp3d>
          </a:bodyPr>
          <a:lstStyle/>
          <a:p>
            <a:pPr algn="ctr"/>
            <a:r>
              <a:rPr lang="zh-CN" altLang="en-US" sz="7200" b="1">
                <a:blipFill>
                  <a:blip r:embed="rId1"/>
                  <a:tile tx="0" ty="0" sx="100000" sy="100000" flip="none" algn="b"/>
                </a:blipFill>
                <a:effectLst>
                  <a:outerShdw blurRad="38100" dist="25400" dir="5400000" algn="ctr" rotWithShape="0">
                    <a:srgbClr val="6E747A">
                      <a:alpha val="43000"/>
                    </a:srgbClr>
                  </a:outerShdw>
                </a:effectLst>
              </a:rPr>
              <a:t>什么是古典主义？</a:t>
            </a:r>
            <a:endParaRPr lang="zh-CN" altLang="en-US" sz="7200" b="1">
              <a:blipFill>
                <a:blip r:embed="rId1"/>
                <a:tile tx="0" ty="0" sx="100000" sy="100000" flip="none" algn="b"/>
              </a:blipFill>
              <a:effectLst>
                <a:outerShdw blurRad="38100" dist="25400" dir="5400000" algn="ctr" rotWithShape="0">
                  <a:srgbClr val="6E747A">
                    <a:alpha val="43000"/>
                  </a:srgbClr>
                </a:outerShdw>
              </a:effectLst>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5"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ppt_w</p:attrName>
                                        </p:attrNameLst>
                                      </p:cBhvr>
                                      <p:tavLst>
                                        <p:tav tm="0" fmla="#ppt_w*sin(2.5*pi*$)">
                                          <p:val>
                                            <p:fltVal val="0"/>
                                          </p:val>
                                        </p:tav>
                                        <p:tav tm="100000">
                                          <p:val>
                                            <p:fltVal val="1"/>
                                          </p:val>
                                        </p:tav>
                                      </p:tavLst>
                                    </p:anim>
                                    <p:anim calcmode="lin" valueType="num">
                                      <p:cBhvr>
                                        <p:cTn id="9" dur="2000" fill="hold"/>
                                        <p:tgtEl>
                                          <p:spTgt spid="2"/>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3" name="组合 42"/>
          <p:cNvGrpSpPr/>
          <p:nvPr/>
        </p:nvGrpSpPr>
        <p:grpSpPr>
          <a:xfrm>
            <a:off x="2629234" y="242680"/>
            <a:ext cx="3281475" cy="417830"/>
            <a:chOff x="340265" y="319364"/>
            <a:chExt cx="4375302" cy="557107"/>
          </a:xfrm>
          <a:solidFill>
            <a:srgbClr val="FF6600"/>
          </a:solidFill>
        </p:grpSpPr>
        <p:sp>
          <p:nvSpPr>
            <p:cNvPr id="44" name="文本框 23"/>
            <p:cNvSpPr txBox="1"/>
            <p:nvPr/>
          </p:nvSpPr>
          <p:spPr>
            <a:xfrm>
              <a:off x="665958" y="319364"/>
              <a:ext cx="4049609" cy="557107"/>
            </a:xfrm>
            <a:prstGeom prst="rect">
              <a:avLst/>
            </a:prstGeom>
            <a:grpFill/>
          </p:spPr>
          <p:txBody>
            <a:bodyPr wrap="none" rtlCol="0">
              <a:spAutoFit/>
            </a:bodyPr>
            <a:lstStyle/>
            <a:p>
              <a:r>
                <a:rPr lang="zh-CN" altLang="en-US" sz="2000" dirty="0" smtClean="0">
                  <a:solidFill>
                    <a:schemeClr val="accent1"/>
                  </a:solidFill>
                  <a:latin typeface="微软雅黑" panose="020B0503020204020204" pitchFamily="34" charset="-122"/>
                  <a:ea typeface="微软雅黑" panose="020B0503020204020204" pitchFamily="34" charset="-122"/>
                </a:rPr>
                <a:t>古典主义的主要思想特征</a:t>
              </a:r>
              <a:r>
                <a:rPr lang="zh-CN" altLang="en-US" sz="1600" dirty="0" smtClean="0">
                  <a:solidFill>
                    <a:schemeClr val="accent1"/>
                  </a:solidFill>
                  <a:latin typeface="微软雅黑" panose="020B0503020204020204" pitchFamily="34" charset="-122"/>
                  <a:ea typeface="微软雅黑" panose="020B0503020204020204" pitchFamily="34" charset="-122"/>
                </a:rPr>
                <a:t> </a:t>
              </a:r>
              <a:endParaRPr lang="zh-CN" altLang="en-US" sz="1600" dirty="0">
                <a:solidFill>
                  <a:schemeClr val="accent1"/>
                </a:solidFill>
                <a:latin typeface="微软雅黑" panose="020B0503020204020204" pitchFamily="34" charset="-122"/>
                <a:ea typeface="微软雅黑" panose="020B0503020204020204" pitchFamily="34" charset="-122"/>
              </a:endParaRPr>
            </a:p>
          </p:txBody>
        </p:sp>
        <p:sp>
          <p:nvSpPr>
            <p:cNvPr id="45" name="等腰三角形 44"/>
            <p:cNvSpPr/>
            <p:nvPr/>
          </p:nvSpPr>
          <p:spPr>
            <a:xfrm rot="16200000" flipH="1" flipV="1">
              <a:off x="302588" y="482771"/>
              <a:ext cx="303954" cy="228600"/>
            </a:xfrm>
            <a:prstGeom prst="triangle">
              <a:avLst/>
            </a:prstGeom>
            <a:solidFill>
              <a:schemeClr val="bg1"/>
            </a:solidFill>
            <a:ln w="285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080808"/>
                </a:solidFill>
                <a:latin typeface="微软雅黑" panose="020B0503020204020204" pitchFamily="34" charset="-122"/>
                <a:ea typeface="微软雅黑" panose="020B0503020204020204" pitchFamily="34" charset="-122"/>
              </a:endParaRPr>
            </a:p>
          </p:txBody>
        </p:sp>
      </p:grpSp>
      <p:pic>
        <p:nvPicPr>
          <p:cNvPr id="47" name="图片 46"/>
          <p:cNvPicPr>
            <a:picLocks noChangeAspect="1"/>
          </p:cNvPicPr>
          <p:nvPr/>
        </p:nvPicPr>
        <p:blipFill>
          <a:blip r:embed="rId1" cstate="print"/>
          <a:srcRect l="15498" t="34847" r="36526" b="14741"/>
          <a:stretch>
            <a:fillRect/>
          </a:stretch>
        </p:blipFill>
        <p:spPr>
          <a:xfrm>
            <a:off x="1271270" y="796925"/>
            <a:ext cx="6241415" cy="3687445"/>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706120" y="769620"/>
            <a:ext cx="7526655" cy="3496945"/>
            <a:chOff x="611188" y="620307"/>
            <a:chExt cx="7526961" cy="3496945"/>
          </a:xfrm>
        </p:grpSpPr>
        <p:sp>
          <p:nvSpPr>
            <p:cNvPr id="3" name="Freeform 138"/>
            <p:cNvSpPr/>
            <p:nvPr/>
          </p:nvSpPr>
          <p:spPr bwMode="auto">
            <a:xfrm>
              <a:off x="4419283" y="620307"/>
              <a:ext cx="229235" cy="1066800"/>
            </a:xfrm>
            <a:custGeom>
              <a:avLst/>
              <a:gdLst>
                <a:gd name="T0" fmla="*/ 161 w 161"/>
                <a:gd name="T1" fmla="*/ 438 h 619"/>
                <a:gd name="T2" fmla="*/ 161 w 161"/>
                <a:gd name="T3" fmla="*/ 51 h 619"/>
                <a:gd name="T4" fmla="*/ 110 w 161"/>
                <a:gd name="T5" fmla="*/ 0 h 619"/>
                <a:gd name="T6" fmla="*/ 51 w 161"/>
                <a:gd name="T7" fmla="*/ 0 h 619"/>
                <a:gd name="T8" fmla="*/ 0 w 161"/>
                <a:gd name="T9" fmla="*/ 51 h 619"/>
                <a:gd name="T10" fmla="*/ 0 w 161"/>
                <a:gd name="T11" fmla="*/ 619 h 619"/>
                <a:gd name="T12" fmla="*/ 161 w 161"/>
                <a:gd name="T13" fmla="*/ 438 h 619"/>
              </a:gdLst>
              <a:ahLst/>
              <a:cxnLst>
                <a:cxn ang="0">
                  <a:pos x="T0" y="T1"/>
                </a:cxn>
                <a:cxn ang="0">
                  <a:pos x="T2" y="T3"/>
                </a:cxn>
                <a:cxn ang="0">
                  <a:pos x="T4" y="T5"/>
                </a:cxn>
                <a:cxn ang="0">
                  <a:pos x="T6" y="T7"/>
                </a:cxn>
                <a:cxn ang="0">
                  <a:pos x="T8" y="T9"/>
                </a:cxn>
                <a:cxn ang="0">
                  <a:pos x="T10" y="T11"/>
                </a:cxn>
                <a:cxn ang="0">
                  <a:pos x="T12" y="T13"/>
                </a:cxn>
              </a:cxnLst>
              <a:rect l="0" t="0" r="r" b="b"/>
              <a:pathLst>
                <a:path w="161" h="619">
                  <a:moveTo>
                    <a:pt x="161" y="438"/>
                  </a:moveTo>
                  <a:cubicBezTo>
                    <a:pt x="161" y="51"/>
                    <a:pt x="161" y="51"/>
                    <a:pt x="161" y="51"/>
                  </a:cubicBezTo>
                  <a:cubicBezTo>
                    <a:pt x="161" y="23"/>
                    <a:pt x="138" y="0"/>
                    <a:pt x="110" y="0"/>
                  </a:cubicBezTo>
                  <a:cubicBezTo>
                    <a:pt x="51" y="0"/>
                    <a:pt x="51" y="0"/>
                    <a:pt x="51" y="0"/>
                  </a:cubicBezTo>
                  <a:cubicBezTo>
                    <a:pt x="23" y="0"/>
                    <a:pt x="0" y="23"/>
                    <a:pt x="0" y="51"/>
                  </a:cubicBezTo>
                  <a:cubicBezTo>
                    <a:pt x="0" y="619"/>
                    <a:pt x="0" y="619"/>
                    <a:pt x="0" y="619"/>
                  </a:cubicBezTo>
                  <a:cubicBezTo>
                    <a:pt x="9" y="561"/>
                    <a:pt x="53" y="461"/>
                    <a:pt x="161" y="438"/>
                  </a:cubicBezTo>
                  <a:close/>
                </a:path>
              </a:pathLst>
            </a:custGeom>
            <a:solidFill>
              <a:schemeClr val="bg1"/>
            </a:solidFill>
            <a:ln>
              <a:noFill/>
            </a:ln>
          </p:spPr>
          <p:txBody>
            <a:bodyPr/>
            <a:lstStyle/>
            <a:p>
              <a:endParaRPr lang="zh-CN" altLang="en-US" sz="1600">
                <a:solidFill>
                  <a:srgbClr val="080808"/>
                </a:solidFill>
              </a:endParaRPr>
            </a:p>
          </p:txBody>
        </p:sp>
        <p:sp>
          <p:nvSpPr>
            <p:cNvPr id="5" name="Freeform 141"/>
            <p:cNvSpPr/>
            <p:nvPr/>
          </p:nvSpPr>
          <p:spPr bwMode="auto">
            <a:xfrm>
              <a:off x="4502867" y="2839739"/>
              <a:ext cx="1374" cy="20613"/>
            </a:xfrm>
            <a:custGeom>
              <a:avLst/>
              <a:gdLst>
                <a:gd name="T0" fmla="*/ 1 w 1"/>
                <a:gd name="T1" fmla="*/ 2 h 15"/>
                <a:gd name="T2" fmla="*/ 0 w 1"/>
                <a:gd name="T3" fmla="*/ 0 h 15"/>
                <a:gd name="T4" fmla="*/ 0 w 1"/>
                <a:gd name="T5" fmla="*/ 15 h 15"/>
                <a:gd name="T6" fmla="*/ 1 w 1"/>
                <a:gd name="T7" fmla="*/ 2 h 15"/>
              </a:gdLst>
              <a:ahLst/>
              <a:cxnLst>
                <a:cxn ang="0">
                  <a:pos x="T0" y="T1"/>
                </a:cxn>
                <a:cxn ang="0">
                  <a:pos x="T2" y="T3"/>
                </a:cxn>
                <a:cxn ang="0">
                  <a:pos x="T4" y="T5"/>
                </a:cxn>
                <a:cxn ang="0">
                  <a:pos x="T6" y="T7"/>
                </a:cxn>
              </a:cxnLst>
              <a:rect l="0" t="0" r="r" b="b"/>
              <a:pathLst>
                <a:path w="1" h="15">
                  <a:moveTo>
                    <a:pt x="1" y="2"/>
                  </a:moveTo>
                  <a:cubicBezTo>
                    <a:pt x="0" y="1"/>
                    <a:pt x="0" y="0"/>
                    <a:pt x="0" y="0"/>
                  </a:cubicBezTo>
                  <a:cubicBezTo>
                    <a:pt x="0" y="15"/>
                    <a:pt x="0" y="15"/>
                    <a:pt x="0" y="15"/>
                  </a:cubicBezTo>
                  <a:cubicBezTo>
                    <a:pt x="1" y="11"/>
                    <a:pt x="1" y="6"/>
                    <a:pt x="1" y="2"/>
                  </a:cubicBezTo>
                  <a:close/>
                </a:path>
              </a:pathLst>
            </a:custGeom>
            <a:solidFill>
              <a:srgbClr val="FFDE00"/>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solidFill>
                  <a:srgbClr val="080808"/>
                </a:solidFill>
              </a:endParaRPr>
            </a:p>
          </p:txBody>
        </p:sp>
        <p:sp>
          <p:nvSpPr>
            <p:cNvPr id="6" name="Freeform 142"/>
            <p:cNvSpPr/>
            <p:nvPr/>
          </p:nvSpPr>
          <p:spPr bwMode="auto">
            <a:xfrm>
              <a:off x="3149386" y="2249717"/>
              <a:ext cx="1499931" cy="1867535"/>
            </a:xfrm>
            <a:custGeom>
              <a:avLst/>
              <a:gdLst>
                <a:gd name="T0" fmla="*/ 889 w 1050"/>
                <a:gd name="T1" fmla="*/ 6 h 876"/>
                <a:gd name="T2" fmla="*/ 833 w 1050"/>
                <a:gd name="T3" fmla="*/ 1 h 876"/>
                <a:gd name="T4" fmla="*/ 46 w 1050"/>
                <a:gd name="T5" fmla="*/ 1 h 876"/>
                <a:gd name="T6" fmla="*/ 0 w 1050"/>
                <a:gd name="T7" fmla="*/ 47 h 876"/>
                <a:gd name="T8" fmla="*/ 46 w 1050"/>
                <a:gd name="T9" fmla="*/ 93 h 876"/>
                <a:gd name="T10" fmla="*/ 836 w 1050"/>
                <a:gd name="T11" fmla="*/ 93 h 876"/>
                <a:gd name="T12" fmla="*/ 889 w 1050"/>
                <a:gd name="T13" fmla="*/ 102 h 876"/>
                <a:gd name="T14" fmla="*/ 889 w 1050"/>
                <a:gd name="T15" fmla="*/ 876 h 876"/>
                <a:gd name="T16" fmla="*/ 1050 w 1050"/>
                <a:gd name="T17" fmla="*/ 695 h 876"/>
                <a:gd name="T18" fmla="*/ 1050 w 1050"/>
                <a:gd name="T19" fmla="*/ 202 h 876"/>
                <a:gd name="T20" fmla="*/ 1050 w 1050"/>
                <a:gd name="T21" fmla="*/ 186 h 876"/>
                <a:gd name="T22" fmla="*/ 889 w 1050"/>
                <a:gd name="T23" fmla="*/ 6 h 8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050" h="876">
                  <a:moveTo>
                    <a:pt x="889" y="6"/>
                  </a:moveTo>
                  <a:cubicBezTo>
                    <a:pt x="872" y="2"/>
                    <a:pt x="853" y="0"/>
                    <a:pt x="833" y="1"/>
                  </a:cubicBezTo>
                  <a:cubicBezTo>
                    <a:pt x="687" y="6"/>
                    <a:pt x="53" y="1"/>
                    <a:pt x="46" y="1"/>
                  </a:cubicBezTo>
                  <a:cubicBezTo>
                    <a:pt x="21" y="1"/>
                    <a:pt x="0" y="21"/>
                    <a:pt x="0" y="47"/>
                  </a:cubicBezTo>
                  <a:cubicBezTo>
                    <a:pt x="0" y="72"/>
                    <a:pt x="20" y="93"/>
                    <a:pt x="46" y="93"/>
                  </a:cubicBezTo>
                  <a:cubicBezTo>
                    <a:pt x="72" y="93"/>
                    <a:pt x="688" y="98"/>
                    <a:pt x="836" y="93"/>
                  </a:cubicBezTo>
                  <a:cubicBezTo>
                    <a:pt x="857" y="92"/>
                    <a:pt x="875" y="96"/>
                    <a:pt x="889" y="102"/>
                  </a:cubicBezTo>
                  <a:cubicBezTo>
                    <a:pt x="889" y="876"/>
                    <a:pt x="889" y="876"/>
                    <a:pt x="889" y="876"/>
                  </a:cubicBezTo>
                  <a:cubicBezTo>
                    <a:pt x="898" y="817"/>
                    <a:pt x="942" y="718"/>
                    <a:pt x="1050" y="695"/>
                  </a:cubicBezTo>
                  <a:cubicBezTo>
                    <a:pt x="1050" y="202"/>
                    <a:pt x="1050" y="202"/>
                    <a:pt x="1050" y="202"/>
                  </a:cubicBezTo>
                  <a:cubicBezTo>
                    <a:pt x="1050" y="186"/>
                    <a:pt x="1050" y="186"/>
                    <a:pt x="1050" y="186"/>
                  </a:cubicBezTo>
                  <a:cubicBezTo>
                    <a:pt x="1041" y="128"/>
                    <a:pt x="997" y="29"/>
                    <a:pt x="889" y="6"/>
                  </a:cubicBezTo>
                  <a:close/>
                </a:path>
              </a:pathLst>
            </a:custGeom>
            <a:solidFill>
              <a:schemeClr val="bg2"/>
            </a:solidFill>
            <a:ln>
              <a:noFill/>
            </a:ln>
          </p:spPr>
          <p:txBody>
            <a:bodyPr/>
            <a:lstStyle/>
            <a:p>
              <a:endParaRPr lang="zh-CN" altLang="en-US" sz="1600">
                <a:solidFill>
                  <a:srgbClr val="080808"/>
                </a:solidFill>
              </a:endParaRPr>
            </a:p>
          </p:txBody>
        </p:sp>
        <p:sp>
          <p:nvSpPr>
            <p:cNvPr id="7" name="Freeform 143"/>
            <p:cNvSpPr/>
            <p:nvPr/>
          </p:nvSpPr>
          <p:spPr bwMode="auto">
            <a:xfrm>
              <a:off x="4419041" y="1230334"/>
              <a:ext cx="1500618" cy="1374192"/>
            </a:xfrm>
            <a:custGeom>
              <a:avLst/>
              <a:gdLst>
                <a:gd name="T0" fmla="*/ 1004 w 1051"/>
                <a:gd name="T1" fmla="*/ 1 h 963"/>
                <a:gd name="T2" fmla="*/ 218 w 1051"/>
                <a:gd name="T3" fmla="*/ 1 h 963"/>
                <a:gd name="T4" fmla="*/ 161 w 1051"/>
                <a:gd name="T5" fmla="*/ 6 h 963"/>
                <a:gd name="T6" fmla="*/ 0 w 1051"/>
                <a:gd name="T7" fmla="*/ 187 h 963"/>
                <a:gd name="T8" fmla="*/ 0 w 1051"/>
                <a:gd name="T9" fmla="*/ 201 h 963"/>
                <a:gd name="T10" fmla="*/ 0 w 1051"/>
                <a:gd name="T11" fmla="*/ 783 h 963"/>
                <a:gd name="T12" fmla="*/ 161 w 1051"/>
                <a:gd name="T13" fmla="*/ 963 h 963"/>
                <a:gd name="T14" fmla="*/ 161 w 1051"/>
                <a:gd name="T15" fmla="*/ 102 h 963"/>
                <a:gd name="T16" fmla="*/ 214 w 1051"/>
                <a:gd name="T17" fmla="*/ 93 h 963"/>
                <a:gd name="T18" fmla="*/ 1005 w 1051"/>
                <a:gd name="T19" fmla="*/ 93 h 963"/>
                <a:gd name="T20" fmla="*/ 1051 w 1051"/>
                <a:gd name="T21" fmla="*/ 46 h 963"/>
                <a:gd name="T22" fmla="*/ 1004 w 1051"/>
                <a:gd name="T23" fmla="*/ 1 h 9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051" h="963">
                  <a:moveTo>
                    <a:pt x="1004" y="1"/>
                  </a:moveTo>
                  <a:cubicBezTo>
                    <a:pt x="998" y="1"/>
                    <a:pt x="364" y="6"/>
                    <a:pt x="218" y="1"/>
                  </a:cubicBezTo>
                  <a:cubicBezTo>
                    <a:pt x="197" y="0"/>
                    <a:pt x="178" y="2"/>
                    <a:pt x="161" y="6"/>
                  </a:cubicBezTo>
                  <a:cubicBezTo>
                    <a:pt x="53" y="29"/>
                    <a:pt x="9" y="129"/>
                    <a:pt x="0" y="187"/>
                  </a:cubicBezTo>
                  <a:cubicBezTo>
                    <a:pt x="0" y="201"/>
                    <a:pt x="0" y="201"/>
                    <a:pt x="0" y="201"/>
                  </a:cubicBezTo>
                  <a:cubicBezTo>
                    <a:pt x="0" y="783"/>
                    <a:pt x="0" y="783"/>
                    <a:pt x="0" y="783"/>
                  </a:cubicBezTo>
                  <a:cubicBezTo>
                    <a:pt x="108" y="806"/>
                    <a:pt x="152" y="905"/>
                    <a:pt x="161" y="963"/>
                  </a:cubicBezTo>
                  <a:cubicBezTo>
                    <a:pt x="161" y="102"/>
                    <a:pt x="161" y="102"/>
                    <a:pt x="161" y="102"/>
                  </a:cubicBezTo>
                  <a:cubicBezTo>
                    <a:pt x="176" y="96"/>
                    <a:pt x="193" y="92"/>
                    <a:pt x="214" y="93"/>
                  </a:cubicBezTo>
                  <a:cubicBezTo>
                    <a:pt x="363" y="98"/>
                    <a:pt x="979" y="93"/>
                    <a:pt x="1005" y="93"/>
                  </a:cubicBezTo>
                  <a:cubicBezTo>
                    <a:pt x="1031" y="93"/>
                    <a:pt x="1051" y="72"/>
                    <a:pt x="1051" y="46"/>
                  </a:cubicBezTo>
                  <a:cubicBezTo>
                    <a:pt x="1051" y="21"/>
                    <a:pt x="1030" y="1"/>
                    <a:pt x="1004" y="1"/>
                  </a:cubicBezTo>
                  <a:close/>
                </a:path>
              </a:pathLst>
            </a:custGeom>
            <a:solidFill>
              <a:schemeClr val="tx1"/>
            </a:solidFill>
            <a:ln>
              <a:noFill/>
            </a:ln>
          </p:spPr>
          <p:txBody>
            <a:bodyPr/>
            <a:lstStyle/>
            <a:p>
              <a:endParaRPr lang="zh-CN" altLang="en-US" sz="1600">
                <a:solidFill>
                  <a:srgbClr val="080808"/>
                </a:solidFill>
              </a:endParaRPr>
            </a:p>
          </p:txBody>
        </p:sp>
        <p:sp>
          <p:nvSpPr>
            <p:cNvPr id="8" name="TextBox 7"/>
            <p:cNvSpPr txBox="1"/>
            <p:nvPr/>
          </p:nvSpPr>
          <p:spPr bwMode="auto">
            <a:xfrm>
              <a:off x="6156176" y="1131590"/>
              <a:ext cx="767080" cy="417830"/>
            </a:xfrm>
            <a:prstGeom prst="rect">
              <a:avLst/>
            </a:prstGeom>
            <a:noFill/>
          </p:spPr>
          <p:txBody>
            <a:bodyPr wrap="none">
              <a:spAutoFit/>
            </a:bodyPr>
            <a:lstStyle>
              <a:defPPr>
                <a:defRPr lang="zh-CN"/>
              </a:defPPr>
              <a:lvl1pPr algn="ctr" fontAlgn="auto">
                <a:spcBef>
                  <a:spcPts val="0"/>
                </a:spcBef>
                <a:spcAft>
                  <a:spcPts val="0"/>
                </a:spcAft>
                <a:defRPr sz="1600" spc="300">
                  <a:solidFill>
                    <a:srgbClr val="8BC925"/>
                  </a:solidFill>
                  <a:latin typeface="微软雅黑" panose="020B0503020204020204" pitchFamily="34" charset="-122"/>
                  <a:ea typeface="微软雅黑" panose="020B0503020204020204" pitchFamily="34" charset="-122"/>
                  <a:cs typeface="Arial" panose="020B0604020202020204" pitchFamily="34" charset="0"/>
                </a:defRPr>
              </a:lvl1pPr>
            </a:lstStyle>
            <a:p>
              <a:pPr algn="l"/>
              <a:r>
                <a:rPr lang="zh-CN" altLang="en-US" sz="2000" b="1" dirty="0">
                  <a:solidFill>
                    <a:schemeClr val="tx1"/>
                  </a:solidFill>
                </a:rPr>
                <a:t>戏剧</a:t>
              </a:r>
              <a:endParaRPr lang="zh-CN" altLang="en-US" sz="2000" b="1" dirty="0">
                <a:solidFill>
                  <a:schemeClr val="tx1"/>
                </a:solidFill>
              </a:endParaRPr>
            </a:p>
          </p:txBody>
        </p:sp>
        <p:sp>
          <p:nvSpPr>
            <p:cNvPr id="9" name="矩形 1"/>
            <p:cNvSpPr>
              <a:spLocks noChangeArrowheads="1"/>
            </p:cNvSpPr>
            <p:nvPr/>
          </p:nvSpPr>
          <p:spPr bwMode="auto">
            <a:xfrm>
              <a:off x="6164187" y="1431659"/>
              <a:ext cx="1973962" cy="640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nSpc>
                  <a:spcPct val="150000"/>
                </a:lnSpc>
              </a:pPr>
              <a:r>
                <a:rPr lang="zh-CN" altLang="en-US" sz="1200" dirty="0">
                  <a:solidFill>
                    <a:schemeClr val="accent1"/>
                  </a:solidFill>
                  <a:latin typeface="微软雅黑" panose="020B0503020204020204" pitchFamily="34" charset="-122"/>
                  <a:ea typeface="微软雅黑" panose="020B0503020204020204" pitchFamily="34" charset="-122"/>
                  <a:sym typeface="微软雅黑" panose="020B0503020204020204" pitchFamily="34" charset="-122"/>
                </a:rPr>
                <a:t>高级体：悲剧</a:t>
              </a:r>
              <a:endParaRPr lang="zh-CN" altLang="en-US" sz="1200" dirty="0">
                <a:solidFill>
                  <a:schemeClr val="accent1"/>
                </a:solidFill>
                <a:latin typeface="微软雅黑" panose="020B0503020204020204" pitchFamily="34" charset="-122"/>
                <a:ea typeface="微软雅黑" panose="020B0503020204020204" pitchFamily="34" charset="-122"/>
                <a:sym typeface="微软雅黑" panose="020B0503020204020204" pitchFamily="34" charset="-122"/>
              </a:endParaRPr>
            </a:p>
            <a:p>
              <a:pPr>
                <a:lnSpc>
                  <a:spcPct val="150000"/>
                </a:lnSpc>
              </a:pPr>
              <a:r>
                <a:rPr lang="zh-CN" altLang="en-US" sz="1200" dirty="0">
                  <a:solidFill>
                    <a:schemeClr val="accent1"/>
                  </a:solidFill>
                  <a:latin typeface="微软雅黑" panose="020B0503020204020204" pitchFamily="34" charset="-122"/>
                  <a:ea typeface="微软雅黑" panose="020B0503020204020204" pitchFamily="34" charset="-122"/>
                  <a:sym typeface="微软雅黑" panose="020B0503020204020204" pitchFamily="34" charset="-122"/>
                </a:rPr>
                <a:t>低级体：喜剧</a:t>
              </a:r>
              <a:endParaRPr lang="zh-CN" altLang="en-US" sz="1200" dirty="0">
                <a:solidFill>
                  <a:schemeClr val="accent1"/>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10" name="TextBox 9"/>
            <p:cNvSpPr txBox="1"/>
            <p:nvPr/>
          </p:nvSpPr>
          <p:spPr bwMode="auto">
            <a:xfrm>
              <a:off x="1880622" y="2249810"/>
              <a:ext cx="767080" cy="417830"/>
            </a:xfrm>
            <a:prstGeom prst="rect">
              <a:avLst/>
            </a:prstGeom>
            <a:noFill/>
          </p:spPr>
          <p:txBody>
            <a:bodyPr wrap="none">
              <a:spAutoFit/>
            </a:bodyPr>
            <a:lstStyle>
              <a:defPPr>
                <a:defRPr lang="zh-CN"/>
              </a:defPPr>
              <a:lvl1pPr algn="ctr" fontAlgn="auto">
                <a:spcBef>
                  <a:spcPts val="0"/>
                </a:spcBef>
                <a:spcAft>
                  <a:spcPts val="0"/>
                </a:spcAft>
                <a:defRPr sz="1600" spc="300">
                  <a:solidFill>
                    <a:srgbClr val="EBAC07"/>
                  </a:solidFill>
                  <a:latin typeface="微软雅黑" panose="020B0503020204020204" pitchFamily="34" charset="-122"/>
                  <a:ea typeface="微软雅黑" panose="020B0503020204020204" pitchFamily="34" charset="-122"/>
                  <a:cs typeface="Arial" panose="020B0604020202020204" pitchFamily="34" charset="0"/>
                </a:defRPr>
              </a:lvl1pPr>
            </a:lstStyle>
            <a:p>
              <a:r>
                <a:rPr lang="zh-CN" altLang="en-US" sz="2000" b="1" dirty="0">
                  <a:solidFill>
                    <a:schemeClr val="bg2"/>
                  </a:solidFill>
                </a:rPr>
                <a:t>诗歌</a:t>
              </a:r>
              <a:endParaRPr lang="zh-CN" altLang="en-US" sz="2000" b="1" dirty="0">
                <a:solidFill>
                  <a:schemeClr val="bg2"/>
                </a:solidFill>
              </a:endParaRPr>
            </a:p>
          </p:txBody>
        </p:sp>
        <p:sp>
          <p:nvSpPr>
            <p:cNvPr id="11" name="矩形 1"/>
            <p:cNvSpPr>
              <a:spLocks noChangeArrowheads="1"/>
            </p:cNvSpPr>
            <p:nvPr/>
          </p:nvSpPr>
          <p:spPr bwMode="auto">
            <a:xfrm>
              <a:off x="611188" y="2568487"/>
              <a:ext cx="277749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gn="l">
                <a:lnSpc>
                  <a:spcPct val="150000"/>
                </a:lnSpc>
              </a:pPr>
              <a:r>
                <a:rPr lang="zh-CN" altLang="en-US" sz="1200" dirty="0">
                  <a:solidFill>
                    <a:schemeClr val="accent1"/>
                  </a:solidFill>
                  <a:latin typeface="微软雅黑" panose="020B0503020204020204" pitchFamily="34" charset="-122"/>
                  <a:ea typeface="微软雅黑" panose="020B0503020204020204" pitchFamily="34" charset="-122"/>
                  <a:sym typeface="微软雅黑" panose="020B0503020204020204" pitchFamily="34" charset="-122"/>
                </a:rPr>
                <a:t>高级体：史诗、庄重颂诗</a:t>
              </a:r>
              <a:endParaRPr lang="zh-CN" altLang="en-US" sz="1200" dirty="0">
                <a:solidFill>
                  <a:schemeClr val="accent1"/>
                </a:solidFill>
                <a:latin typeface="微软雅黑" panose="020B0503020204020204" pitchFamily="34" charset="-122"/>
                <a:ea typeface="微软雅黑" panose="020B0503020204020204" pitchFamily="34" charset="-122"/>
                <a:sym typeface="微软雅黑" panose="020B0503020204020204" pitchFamily="34" charset="-122"/>
              </a:endParaRPr>
            </a:p>
            <a:p>
              <a:pPr algn="l">
                <a:lnSpc>
                  <a:spcPct val="150000"/>
                </a:lnSpc>
              </a:pPr>
              <a:r>
                <a:rPr lang="zh-CN" altLang="en-US" sz="1200" dirty="0">
                  <a:solidFill>
                    <a:schemeClr val="accent1"/>
                  </a:solidFill>
                  <a:latin typeface="微软雅黑" panose="020B0503020204020204" pitchFamily="34" charset="-122"/>
                  <a:ea typeface="微软雅黑" panose="020B0503020204020204" pitchFamily="34" charset="-122"/>
                  <a:sym typeface="微软雅黑" panose="020B0503020204020204" pitchFamily="34" charset="-122"/>
                </a:rPr>
                <a:t>中级体：贺拉斯体颂诗、雅歌</a:t>
              </a:r>
              <a:endParaRPr lang="zh-CN" altLang="en-US" sz="1200" dirty="0">
                <a:solidFill>
                  <a:schemeClr val="accent1"/>
                </a:solidFill>
                <a:latin typeface="微软雅黑" panose="020B0503020204020204" pitchFamily="34" charset="-122"/>
                <a:ea typeface="微软雅黑" panose="020B0503020204020204" pitchFamily="34" charset="-122"/>
                <a:sym typeface="微软雅黑" panose="020B0503020204020204" pitchFamily="34" charset="-122"/>
              </a:endParaRPr>
            </a:p>
            <a:p>
              <a:pPr algn="l">
                <a:lnSpc>
                  <a:spcPct val="150000"/>
                </a:lnSpc>
              </a:pPr>
              <a:r>
                <a:rPr lang="zh-CN" altLang="en-US" sz="1200" dirty="0">
                  <a:solidFill>
                    <a:schemeClr val="accent1"/>
                  </a:solidFill>
                  <a:latin typeface="微软雅黑" panose="020B0503020204020204" pitchFamily="34" charset="-122"/>
                  <a:ea typeface="微软雅黑" panose="020B0503020204020204" pitchFamily="34" charset="-122"/>
                  <a:sym typeface="微软雅黑" panose="020B0503020204020204" pitchFamily="34" charset="-122"/>
                </a:rPr>
                <a:t>低级体：滑稽讽刺诗、寓言、诗体童话</a:t>
              </a:r>
              <a:endParaRPr lang="zh-CN" altLang="en-US" sz="1200" dirty="0">
                <a:solidFill>
                  <a:schemeClr val="accent1"/>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15" name="椭圆 14"/>
            <p:cNvSpPr/>
            <p:nvPr/>
          </p:nvSpPr>
          <p:spPr>
            <a:xfrm>
              <a:off x="5590452" y="1230720"/>
              <a:ext cx="536130" cy="536130"/>
            </a:xfrm>
            <a:prstGeom prst="ellipse">
              <a:avLst/>
            </a:prstGeom>
            <a:solidFill>
              <a:schemeClr val="tx1"/>
            </a:solidFill>
            <a:ln>
              <a:noFill/>
            </a:ln>
          </p:spPr>
          <p:txBody>
            <a:bodyPr/>
            <a:lstStyle/>
            <a:p>
              <a:endParaRPr lang="zh-CN" altLang="en-US" sz="1600">
                <a:solidFill>
                  <a:srgbClr val="080808"/>
                </a:solidFill>
              </a:endParaRPr>
            </a:p>
          </p:txBody>
        </p:sp>
        <p:sp>
          <p:nvSpPr>
            <p:cNvPr id="16" name="椭圆 15"/>
            <p:cNvSpPr/>
            <p:nvPr/>
          </p:nvSpPr>
          <p:spPr>
            <a:xfrm>
              <a:off x="2881223" y="2324222"/>
              <a:ext cx="536130" cy="536130"/>
            </a:xfrm>
            <a:prstGeom prst="ellipse">
              <a:avLst/>
            </a:prstGeom>
            <a:solidFill>
              <a:schemeClr val="bg2"/>
            </a:solidFill>
            <a:ln>
              <a:noFill/>
            </a:ln>
          </p:spPr>
          <p:txBody>
            <a:bodyPr/>
            <a:lstStyle/>
            <a:p>
              <a:endParaRPr lang="zh-CN" altLang="en-US" sz="1600">
                <a:solidFill>
                  <a:srgbClr val="080808"/>
                </a:solidFill>
              </a:endParaRPr>
            </a:p>
          </p:txBody>
        </p:sp>
        <p:sp>
          <p:nvSpPr>
            <p:cNvPr id="17" name="TextBox 682"/>
            <p:cNvSpPr txBox="1"/>
            <p:nvPr/>
          </p:nvSpPr>
          <p:spPr>
            <a:xfrm>
              <a:off x="5612591" y="1301196"/>
              <a:ext cx="471170" cy="396240"/>
            </a:xfrm>
            <a:prstGeom prst="rect">
              <a:avLst/>
            </a:prstGeom>
            <a:noFill/>
          </p:spPr>
          <p:txBody>
            <a:bodyPr wrap="none">
              <a:spAutoFit/>
            </a:bodyPr>
            <a:lstStyle>
              <a:defPPr>
                <a:defRPr lang="zh-CN"/>
              </a:defPPr>
              <a:lvl1pPr>
                <a:defRPr>
                  <a:solidFill>
                    <a:schemeClr val="bg1"/>
                  </a:solidFill>
                  <a:latin typeface="方正中等线简体" pitchFamily="65" charset="-122"/>
                  <a:ea typeface="方正中等线简体" pitchFamily="65" charset="-122"/>
                </a:defRPr>
              </a:lvl1pPr>
            </a:lstStyle>
            <a:p>
              <a:pPr algn="ctr"/>
              <a:r>
                <a:rPr lang="en-US" altLang="zh-CN" sz="2000" dirty="0" smtClean="0">
                  <a:solidFill>
                    <a:schemeClr val="accent2"/>
                  </a:solidFill>
                  <a:latin typeface="华文彩云" panose="02010800040101010101" charset="-122"/>
                  <a:ea typeface="华文彩云" panose="02010800040101010101" charset="-122"/>
                </a:rPr>
                <a:t>02</a:t>
              </a:r>
              <a:endParaRPr lang="en-US" altLang="zh-CN" sz="2000" dirty="0" smtClean="0">
                <a:solidFill>
                  <a:schemeClr val="accent2"/>
                </a:solidFill>
                <a:latin typeface="华文彩云" panose="02010800040101010101" charset="-122"/>
                <a:ea typeface="华文彩云" panose="02010800040101010101" charset="-122"/>
              </a:endParaRPr>
            </a:p>
          </p:txBody>
        </p:sp>
        <p:sp>
          <p:nvSpPr>
            <p:cNvPr id="19" name="TextBox 682"/>
            <p:cNvSpPr txBox="1"/>
            <p:nvPr/>
          </p:nvSpPr>
          <p:spPr>
            <a:xfrm>
              <a:off x="2918017" y="2393987"/>
              <a:ext cx="471170" cy="396240"/>
            </a:xfrm>
            <a:prstGeom prst="rect">
              <a:avLst/>
            </a:prstGeom>
            <a:noFill/>
          </p:spPr>
          <p:txBody>
            <a:bodyPr wrap="none">
              <a:spAutoFit/>
            </a:bodyPr>
            <a:lstStyle>
              <a:defPPr>
                <a:defRPr lang="zh-CN"/>
              </a:defPPr>
              <a:lvl1pPr>
                <a:defRPr>
                  <a:solidFill>
                    <a:schemeClr val="bg1"/>
                  </a:solidFill>
                  <a:latin typeface="方正中等线简体" pitchFamily="65" charset="-122"/>
                  <a:ea typeface="方正中等线简体" pitchFamily="65" charset="-122"/>
                </a:defRPr>
              </a:lvl1pPr>
            </a:lstStyle>
            <a:p>
              <a:pPr algn="ctr"/>
              <a:r>
                <a:rPr lang="en-US" sz="2000" dirty="0" smtClean="0">
                  <a:solidFill>
                    <a:schemeClr val="accent2"/>
                  </a:solidFill>
                  <a:latin typeface="华文彩云" panose="02010800040101010101" charset="-122"/>
                  <a:ea typeface="华文彩云" panose="02010800040101010101" charset="-122"/>
                </a:rPr>
                <a:t>01</a:t>
              </a:r>
              <a:endParaRPr lang="en-US" sz="2000" dirty="0">
                <a:solidFill>
                  <a:schemeClr val="accent2"/>
                </a:solidFill>
                <a:latin typeface="华文彩云" panose="02010800040101010101" charset="-122"/>
                <a:ea typeface="华文彩云" panose="02010800040101010101" charset="-122"/>
              </a:endParaRPr>
            </a:p>
          </p:txBody>
        </p:sp>
        <p:sp>
          <p:nvSpPr>
            <p:cNvPr id="13" name="TextBox 682"/>
            <p:cNvSpPr txBox="1"/>
            <p:nvPr/>
          </p:nvSpPr>
          <p:spPr>
            <a:xfrm>
              <a:off x="5852352" y="3204882"/>
              <a:ext cx="471170" cy="396240"/>
            </a:xfrm>
            <a:prstGeom prst="rect">
              <a:avLst/>
            </a:prstGeom>
            <a:noFill/>
          </p:spPr>
          <p:txBody>
            <a:bodyPr wrap="none">
              <a:spAutoFit/>
            </a:bodyPr>
            <a:lstStyle>
              <a:defPPr>
                <a:defRPr lang="zh-CN"/>
              </a:defPPr>
              <a:lvl1pPr>
                <a:defRPr>
                  <a:solidFill>
                    <a:schemeClr val="bg1"/>
                  </a:solidFill>
                  <a:latin typeface="方正中等线简体" pitchFamily="65" charset="-122"/>
                  <a:ea typeface="方正中等线简体" pitchFamily="65" charset="-122"/>
                </a:defRPr>
              </a:lvl1pPr>
            </a:lstStyle>
            <a:p>
              <a:pPr algn="ctr"/>
              <a:r>
                <a:rPr lang="en-US" sz="2000" dirty="0" smtClean="0">
                  <a:solidFill>
                    <a:schemeClr val="accent2"/>
                  </a:solidFill>
                  <a:latin typeface="华文彩云" panose="02010800040101010101" charset="-122"/>
                  <a:ea typeface="华文彩云" panose="02010800040101010101" charset="-122"/>
                </a:rPr>
                <a:t>01</a:t>
              </a:r>
              <a:endParaRPr lang="en-US" sz="2000" dirty="0">
                <a:solidFill>
                  <a:schemeClr val="accent2"/>
                </a:solidFill>
                <a:latin typeface="华文彩云" panose="02010800040101010101" charset="-122"/>
                <a:ea typeface="华文彩云" panose="02010800040101010101" charset="-122"/>
              </a:endParaRPr>
            </a:p>
          </p:txBody>
        </p:sp>
        <p:sp>
          <p:nvSpPr>
            <p:cNvPr id="18" name="TextBox 682"/>
            <p:cNvSpPr txBox="1"/>
            <p:nvPr/>
          </p:nvSpPr>
          <p:spPr>
            <a:xfrm>
              <a:off x="5835208" y="3095662"/>
              <a:ext cx="471170" cy="396240"/>
            </a:xfrm>
            <a:prstGeom prst="rect">
              <a:avLst/>
            </a:prstGeom>
            <a:noFill/>
          </p:spPr>
          <p:txBody>
            <a:bodyPr wrap="none">
              <a:spAutoFit/>
            </a:bodyPr>
            <a:lstStyle>
              <a:defPPr>
                <a:defRPr lang="zh-CN"/>
              </a:defPPr>
              <a:lvl1pPr>
                <a:defRPr>
                  <a:solidFill>
                    <a:schemeClr val="bg1"/>
                  </a:solidFill>
                  <a:latin typeface="方正中等线简体" pitchFamily="65" charset="-122"/>
                  <a:ea typeface="方正中等线简体" pitchFamily="65" charset="-122"/>
                </a:defRPr>
              </a:lvl1pPr>
            </a:lstStyle>
            <a:p>
              <a:pPr algn="ctr"/>
              <a:r>
                <a:rPr lang="en-US" sz="2000" dirty="0" smtClean="0">
                  <a:solidFill>
                    <a:schemeClr val="accent2"/>
                  </a:solidFill>
                  <a:latin typeface="华文彩云" panose="02010800040101010101" charset="-122"/>
                  <a:ea typeface="华文彩云" panose="02010800040101010101" charset="-122"/>
                </a:rPr>
                <a:t>03</a:t>
              </a:r>
              <a:endParaRPr lang="en-US" sz="2000" dirty="0">
                <a:solidFill>
                  <a:schemeClr val="accent2"/>
                </a:solidFill>
                <a:latin typeface="华文彩云" panose="02010800040101010101" charset="-122"/>
                <a:ea typeface="华文彩云" panose="02010800040101010101" charset="-122"/>
              </a:endParaRPr>
            </a:p>
          </p:txBody>
        </p:sp>
      </p:grpSp>
      <p:sp>
        <p:nvSpPr>
          <p:cNvPr id="25" name="文本框 24"/>
          <p:cNvSpPr txBox="1"/>
          <p:nvPr/>
        </p:nvSpPr>
        <p:spPr>
          <a:xfrm>
            <a:off x="2985770" y="3893185"/>
            <a:ext cx="3424555" cy="640080"/>
          </a:xfrm>
          <a:prstGeom prst="rect">
            <a:avLst/>
          </a:prstGeom>
          <a:blipFill>
            <a:blip r:embed="rId1" cstate="print"/>
          </a:blipFill>
        </p:spPr>
        <p:txBody>
          <a:bodyPr wrap="square" rtlCol="0">
            <a:spAutoFit/>
          </a:bodyPr>
          <a:lstStyle/>
          <a:p>
            <a:pPr algn="ctr"/>
            <a:r>
              <a:rPr lang="en-US" altLang="zh-CN" sz="1000" dirty="0" smtClean="0">
                <a:solidFill>
                  <a:schemeClr val="accent1">
                    <a:lumMod val="25000"/>
                    <a:lumOff val="75000"/>
                  </a:schemeClr>
                </a:solidFill>
                <a:latin typeface="微软雅黑" panose="020B0503020204020204" pitchFamily="34" charset="-122"/>
                <a:ea typeface="微软雅黑" panose="020B0503020204020204" pitchFamily="34" charset="-122"/>
              </a:rPr>
              <a:t>  </a:t>
            </a:r>
            <a:r>
              <a:rPr lang="zh-CN" altLang="en-US" sz="3600" dirty="0" smtClean="0">
                <a:solidFill>
                  <a:srgbClr val="0000FF"/>
                </a:solidFill>
                <a:latin typeface="华文中宋" panose="02010600040101010101" charset="-122"/>
                <a:ea typeface="华文中宋" panose="02010600040101010101" charset="-122"/>
              </a:rPr>
              <a:t>古典主义文学</a:t>
            </a:r>
            <a:endParaRPr lang="zh-CN" altLang="en-US" sz="3600" dirty="0" smtClean="0">
              <a:solidFill>
                <a:srgbClr val="0000FF"/>
              </a:solidFill>
              <a:latin typeface="华文中宋" panose="02010600040101010101" charset="-122"/>
              <a:ea typeface="华文中宋" panose="02010600040101010101" charset="-122"/>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4"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2000"/>
                                        <p:tgtEl>
                                          <p:spTgt spid="2"/>
                                        </p:tgtEl>
                                        <p:attrNameLst>
                                          <p:attrName>ppt_y</p:attrName>
                                        </p:attrNameLst>
                                      </p:cBhvr>
                                      <p:tavLst>
                                        <p:tav tm="0">
                                          <p:val>
                                            <p:strVal val="#ppt_y+#ppt_h*1.125000"/>
                                          </p:val>
                                        </p:tav>
                                        <p:tav tm="100000">
                                          <p:val>
                                            <p:strVal val="#ppt_y"/>
                                          </p:val>
                                        </p:tav>
                                      </p:tavLst>
                                    </p:anim>
                                    <p:animEffect transition="in" filter="wipe(up)">
                                      <p:cBhvr>
                                        <p:cTn id="8" dur="2000"/>
                                        <p:tgtEl>
                                          <p:spTgt spid="2"/>
                                        </p:tgtEl>
                                      </p:cBhvr>
                                    </p:animEffect>
                                  </p:childTnLst>
                                </p:cTn>
                              </p:par>
                            </p:childTnLst>
                          </p:cTn>
                        </p:par>
                        <p:par>
                          <p:cTn id="9" fill="hold">
                            <p:stCondLst>
                              <p:cond delay="2000"/>
                            </p:stCondLst>
                            <p:childTnLst>
                              <p:par>
                                <p:cTn id="10" presetID="4" presetClass="entr" presetSubtype="16" fill="hold" grpId="1" nodeType="after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box(in)">
                                      <p:cBhvr>
                                        <p:cTn id="12" dur="10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1" bldLvl="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457200" y="285750"/>
            <a:ext cx="8229600" cy="548640"/>
          </a:xfrm>
        </p:spPr>
        <p:txBody>
          <a:bodyPr/>
          <a:lstStyle/>
          <a:p>
            <a:r>
              <a:rPr lang="zh-CN" altLang="en-US" sz="2800" b="1">
                <a:solidFill>
                  <a:schemeClr val="accent1"/>
                </a:solidFill>
              </a:rPr>
              <a:t>俄国古典主义的知识背景</a:t>
            </a:r>
            <a:endParaRPr lang="zh-CN" altLang="en-US" sz="2800" b="1">
              <a:solidFill>
                <a:schemeClr val="accent1"/>
              </a:solidFill>
            </a:endParaRPr>
          </a:p>
        </p:txBody>
      </p:sp>
      <p:sp>
        <p:nvSpPr>
          <p:cNvPr id="3" name="内容占位符 2"/>
          <p:cNvSpPr>
            <a:spLocks noGrp="1"/>
          </p:cNvSpPr>
          <p:nvPr>
            <p:ph idx="1"/>
          </p:nvPr>
        </p:nvSpPr>
        <p:spPr>
          <a:xfrm>
            <a:off x="457200" y="1181101"/>
            <a:ext cx="8229600" cy="3394472"/>
          </a:xfrm>
        </p:spPr>
        <p:txBody>
          <a:bodyPr/>
          <a:lstStyle/>
          <a:p>
            <a:r>
              <a:rPr lang="zh-CN" altLang="en-US" sz="2000" b="1">
                <a:solidFill>
                  <a:schemeClr val="accent1"/>
                </a:solidFill>
              </a:rPr>
              <a:t>俄国古典主义概况</a:t>
            </a:r>
            <a:r>
              <a:rPr lang="zh-CN" altLang="en-US" sz="2000">
                <a:solidFill>
                  <a:schemeClr val="accent1"/>
                </a:solidFill>
              </a:rPr>
              <a:t>   </a:t>
            </a:r>
            <a:endParaRPr lang="zh-CN" altLang="en-US" sz="2000">
              <a:solidFill>
                <a:schemeClr val="accent1"/>
              </a:solidFill>
            </a:endParaRPr>
          </a:p>
          <a:p>
            <a:pPr marL="0" indent="0">
              <a:buNone/>
            </a:pPr>
            <a:r>
              <a:rPr lang="zh-CN" altLang="en-US" sz="2000">
                <a:solidFill>
                  <a:srgbClr val="0000CC"/>
                </a:solidFill>
              </a:rPr>
              <a:t>  </a:t>
            </a:r>
            <a:r>
              <a:rPr lang="zh-CN" altLang="en-US" sz="1800">
                <a:solidFill>
                  <a:srgbClr val="0000CC"/>
                </a:solidFill>
              </a:rPr>
              <a:t>见教材</a:t>
            </a:r>
            <a:r>
              <a:rPr lang="en-US" altLang="zh-CN" sz="1800">
                <a:solidFill>
                  <a:srgbClr val="0000CC"/>
                </a:solidFill>
              </a:rPr>
              <a:t>C.26-27, абзацы 1-3</a:t>
            </a:r>
            <a:endParaRPr lang="en-US" altLang="zh-CN" sz="1800">
              <a:solidFill>
                <a:srgbClr val="0000CC"/>
              </a:solidFill>
            </a:endParaRPr>
          </a:p>
          <a:p>
            <a:pPr marL="0" indent="0">
              <a:buNone/>
            </a:pPr>
            <a:endParaRPr lang="en-US" altLang="zh-CN" sz="2000">
              <a:solidFill>
                <a:srgbClr val="0000CC"/>
              </a:solidFill>
            </a:endParaRPr>
          </a:p>
          <a:p>
            <a:r>
              <a:rPr lang="zh-CN" sz="2000" b="1">
                <a:solidFill>
                  <a:schemeClr val="accent1"/>
                </a:solidFill>
              </a:rPr>
              <a:t>欧洲古典主义兴起的文化背景   </a:t>
            </a:r>
            <a:endParaRPr lang="zh-CN" sz="2000" b="1">
              <a:solidFill>
                <a:schemeClr val="accent1"/>
              </a:solidFill>
            </a:endParaRPr>
          </a:p>
          <a:p>
            <a:pPr marL="0" indent="0">
              <a:buNone/>
            </a:pPr>
            <a:r>
              <a:rPr lang="zh-CN" sz="2000">
                <a:solidFill>
                  <a:srgbClr val="0000CC"/>
                </a:solidFill>
              </a:rPr>
              <a:t>  </a:t>
            </a:r>
            <a:r>
              <a:rPr lang="zh-CN" sz="1800">
                <a:solidFill>
                  <a:srgbClr val="0000CC"/>
                </a:solidFill>
              </a:rPr>
              <a:t>文艺复兴、君权兴起、民族与国家观念的形成、法国古典主义</a:t>
            </a:r>
            <a:endParaRPr lang="zh-CN" sz="1800">
              <a:solidFill>
                <a:srgbClr val="0000CC"/>
              </a:solidFill>
            </a:endParaRPr>
          </a:p>
          <a:p>
            <a:endParaRPr lang="zh-CN" sz="2000">
              <a:solidFill>
                <a:srgbClr val="0000CC"/>
              </a:solidFill>
            </a:endParaRPr>
          </a:p>
          <a:p>
            <a:endParaRPr lang="en-US" altLang="zh-CN" sz="2000">
              <a:solidFill>
                <a:schemeClr val="accent1"/>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Freeform 37"/>
          <p:cNvSpPr>
            <a:spLocks noEditPoints="1"/>
          </p:cNvSpPr>
          <p:nvPr/>
        </p:nvSpPr>
        <p:spPr bwMode="auto">
          <a:xfrm>
            <a:off x="1247765" y="1620905"/>
            <a:ext cx="214374" cy="213023"/>
          </a:xfrm>
          <a:custGeom>
            <a:avLst/>
            <a:gdLst>
              <a:gd name="T0" fmla="*/ 91 w 181"/>
              <a:gd name="T1" fmla="*/ 0 h 180"/>
              <a:gd name="T2" fmla="*/ 154 w 181"/>
              <a:gd name="T3" fmla="*/ 26 h 180"/>
              <a:gd name="T4" fmla="*/ 154 w 181"/>
              <a:gd name="T5" fmla="*/ 26 h 180"/>
              <a:gd name="T6" fmla="*/ 181 w 181"/>
              <a:gd name="T7" fmla="*/ 90 h 180"/>
              <a:gd name="T8" fmla="*/ 154 w 181"/>
              <a:gd name="T9" fmla="*/ 154 h 180"/>
              <a:gd name="T10" fmla="*/ 91 w 181"/>
              <a:gd name="T11" fmla="*/ 180 h 180"/>
              <a:gd name="T12" fmla="*/ 27 w 181"/>
              <a:gd name="T13" fmla="*/ 154 h 180"/>
              <a:gd name="T14" fmla="*/ 27 w 181"/>
              <a:gd name="T15" fmla="*/ 154 h 180"/>
              <a:gd name="T16" fmla="*/ 0 w 181"/>
              <a:gd name="T17" fmla="*/ 90 h 180"/>
              <a:gd name="T18" fmla="*/ 27 w 181"/>
              <a:gd name="T19" fmla="*/ 26 h 180"/>
              <a:gd name="T20" fmla="*/ 27 w 181"/>
              <a:gd name="T21" fmla="*/ 26 h 180"/>
              <a:gd name="T22" fmla="*/ 91 w 181"/>
              <a:gd name="T23" fmla="*/ 0 h 180"/>
              <a:gd name="T24" fmla="*/ 129 w 181"/>
              <a:gd name="T25" fmla="*/ 52 h 180"/>
              <a:gd name="T26" fmla="*/ 91 w 181"/>
              <a:gd name="T27" fmla="*/ 36 h 180"/>
              <a:gd name="T28" fmla="*/ 52 w 181"/>
              <a:gd name="T29" fmla="*/ 52 h 180"/>
              <a:gd name="T30" fmla="*/ 52 w 181"/>
              <a:gd name="T31" fmla="*/ 52 h 180"/>
              <a:gd name="T32" fmla="*/ 37 w 181"/>
              <a:gd name="T33" fmla="*/ 90 h 180"/>
              <a:gd name="T34" fmla="*/ 52 w 181"/>
              <a:gd name="T35" fmla="*/ 128 h 180"/>
              <a:gd name="T36" fmla="*/ 52 w 181"/>
              <a:gd name="T37" fmla="*/ 128 h 180"/>
              <a:gd name="T38" fmla="*/ 91 w 181"/>
              <a:gd name="T39" fmla="*/ 144 h 180"/>
              <a:gd name="T40" fmla="*/ 129 w 181"/>
              <a:gd name="T41" fmla="*/ 128 h 180"/>
              <a:gd name="T42" fmla="*/ 145 w 181"/>
              <a:gd name="T43" fmla="*/ 90 h 180"/>
              <a:gd name="T44" fmla="*/ 129 w 181"/>
              <a:gd name="T45" fmla="*/ 52 h 1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81" h="180">
                <a:moveTo>
                  <a:pt x="91" y="0"/>
                </a:moveTo>
                <a:cubicBezTo>
                  <a:pt x="116" y="0"/>
                  <a:pt x="138" y="10"/>
                  <a:pt x="154" y="26"/>
                </a:cubicBezTo>
                <a:cubicBezTo>
                  <a:pt x="154" y="26"/>
                  <a:pt x="154" y="26"/>
                  <a:pt x="154" y="26"/>
                </a:cubicBezTo>
                <a:cubicBezTo>
                  <a:pt x="171" y="43"/>
                  <a:pt x="181" y="65"/>
                  <a:pt x="181" y="90"/>
                </a:cubicBezTo>
                <a:cubicBezTo>
                  <a:pt x="181" y="115"/>
                  <a:pt x="171" y="138"/>
                  <a:pt x="154" y="154"/>
                </a:cubicBezTo>
                <a:cubicBezTo>
                  <a:pt x="138" y="170"/>
                  <a:pt x="116" y="180"/>
                  <a:pt x="91" y="180"/>
                </a:cubicBezTo>
                <a:cubicBezTo>
                  <a:pt x="66" y="180"/>
                  <a:pt x="43" y="170"/>
                  <a:pt x="27" y="154"/>
                </a:cubicBezTo>
                <a:cubicBezTo>
                  <a:pt x="27" y="154"/>
                  <a:pt x="27" y="154"/>
                  <a:pt x="27" y="154"/>
                </a:cubicBezTo>
                <a:cubicBezTo>
                  <a:pt x="10" y="138"/>
                  <a:pt x="0" y="115"/>
                  <a:pt x="0" y="90"/>
                </a:cubicBezTo>
                <a:cubicBezTo>
                  <a:pt x="0" y="65"/>
                  <a:pt x="10" y="43"/>
                  <a:pt x="27" y="26"/>
                </a:cubicBezTo>
                <a:cubicBezTo>
                  <a:pt x="27" y="26"/>
                  <a:pt x="27" y="26"/>
                  <a:pt x="27" y="26"/>
                </a:cubicBezTo>
                <a:cubicBezTo>
                  <a:pt x="43" y="10"/>
                  <a:pt x="66" y="0"/>
                  <a:pt x="91" y="0"/>
                </a:cubicBezTo>
                <a:close/>
                <a:moveTo>
                  <a:pt x="129" y="52"/>
                </a:moveTo>
                <a:cubicBezTo>
                  <a:pt x="119" y="42"/>
                  <a:pt x="105" y="36"/>
                  <a:pt x="91" y="36"/>
                </a:cubicBezTo>
                <a:cubicBezTo>
                  <a:pt x="76" y="36"/>
                  <a:pt x="62" y="42"/>
                  <a:pt x="52" y="52"/>
                </a:cubicBezTo>
                <a:cubicBezTo>
                  <a:pt x="52" y="52"/>
                  <a:pt x="52" y="52"/>
                  <a:pt x="52" y="52"/>
                </a:cubicBezTo>
                <a:cubicBezTo>
                  <a:pt x="43" y="62"/>
                  <a:pt x="37" y="75"/>
                  <a:pt x="37" y="90"/>
                </a:cubicBezTo>
                <a:cubicBezTo>
                  <a:pt x="37" y="105"/>
                  <a:pt x="43" y="118"/>
                  <a:pt x="52" y="128"/>
                </a:cubicBezTo>
                <a:cubicBezTo>
                  <a:pt x="52" y="128"/>
                  <a:pt x="52" y="128"/>
                  <a:pt x="52" y="128"/>
                </a:cubicBezTo>
                <a:cubicBezTo>
                  <a:pt x="62" y="138"/>
                  <a:pt x="76" y="144"/>
                  <a:pt x="91" y="144"/>
                </a:cubicBezTo>
                <a:cubicBezTo>
                  <a:pt x="105" y="144"/>
                  <a:pt x="119" y="138"/>
                  <a:pt x="129" y="128"/>
                </a:cubicBezTo>
                <a:cubicBezTo>
                  <a:pt x="138" y="118"/>
                  <a:pt x="145" y="105"/>
                  <a:pt x="145" y="90"/>
                </a:cubicBezTo>
                <a:cubicBezTo>
                  <a:pt x="145" y="75"/>
                  <a:pt x="139" y="62"/>
                  <a:pt x="129" y="52"/>
                </a:cubicBezTo>
                <a:close/>
              </a:path>
            </a:pathLst>
          </a:custGeom>
          <a:solidFill>
            <a:srgbClr val="FF0066"/>
          </a:solidFill>
          <a:ln>
            <a:noFill/>
          </a:ln>
        </p:spPr>
        <p:txBody>
          <a:bodyPr vert="horz" wrap="square" lIns="57934" tIns="28967" rIns="57934" bIns="28967" numCol="1" anchor="t" anchorCtr="0" compatLnSpc="1"/>
          <a:lstStyle/>
          <a:p>
            <a:endParaRPr lang="zh-CN" altLang="en-US">
              <a:solidFill>
                <a:schemeClr val="accent1"/>
              </a:solidFill>
            </a:endParaRPr>
          </a:p>
        </p:txBody>
      </p:sp>
      <p:sp>
        <p:nvSpPr>
          <p:cNvPr id="36" name="Freeform 38"/>
          <p:cNvSpPr>
            <a:spLocks noEditPoints="1"/>
          </p:cNvSpPr>
          <p:nvPr/>
        </p:nvSpPr>
        <p:spPr bwMode="auto">
          <a:xfrm>
            <a:off x="1247765" y="3899634"/>
            <a:ext cx="214374" cy="214526"/>
          </a:xfrm>
          <a:custGeom>
            <a:avLst/>
            <a:gdLst>
              <a:gd name="T0" fmla="*/ 91 w 181"/>
              <a:gd name="T1" fmla="*/ 0 h 181"/>
              <a:gd name="T2" fmla="*/ 154 w 181"/>
              <a:gd name="T3" fmla="*/ 26 h 181"/>
              <a:gd name="T4" fmla="*/ 154 w 181"/>
              <a:gd name="T5" fmla="*/ 26 h 181"/>
              <a:gd name="T6" fmla="*/ 181 w 181"/>
              <a:gd name="T7" fmla="*/ 90 h 181"/>
              <a:gd name="T8" fmla="*/ 154 w 181"/>
              <a:gd name="T9" fmla="*/ 154 h 181"/>
              <a:gd name="T10" fmla="*/ 91 w 181"/>
              <a:gd name="T11" fmla="*/ 181 h 181"/>
              <a:gd name="T12" fmla="*/ 27 w 181"/>
              <a:gd name="T13" fmla="*/ 154 h 181"/>
              <a:gd name="T14" fmla="*/ 27 w 181"/>
              <a:gd name="T15" fmla="*/ 154 h 181"/>
              <a:gd name="T16" fmla="*/ 0 w 181"/>
              <a:gd name="T17" fmla="*/ 90 h 181"/>
              <a:gd name="T18" fmla="*/ 27 w 181"/>
              <a:gd name="T19" fmla="*/ 26 h 181"/>
              <a:gd name="T20" fmla="*/ 27 w 181"/>
              <a:gd name="T21" fmla="*/ 26 h 181"/>
              <a:gd name="T22" fmla="*/ 91 w 181"/>
              <a:gd name="T23" fmla="*/ 0 h 181"/>
              <a:gd name="T24" fmla="*/ 129 w 181"/>
              <a:gd name="T25" fmla="*/ 52 h 181"/>
              <a:gd name="T26" fmla="*/ 91 w 181"/>
              <a:gd name="T27" fmla="*/ 36 h 181"/>
              <a:gd name="T28" fmla="*/ 52 w 181"/>
              <a:gd name="T29" fmla="*/ 52 h 181"/>
              <a:gd name="T30" fmla="*/ 52 w 181"/>
              <a:gd name="T31" fmla="*/ 52 h 181"/>
              <a:gd name="T32" fmla="*/ 37 w 181"/>
              <a:gd name="T33" fmla="*/ 90 h 181"/>
              <a:gd name="T34" fmla="*/ 52 w 181"/>
              <a:gd name="T35" fmla="*/ 128 h 181"/>
              <a:gd name="T36" fmla="*/ 52 w 181"/>
              <a:gd name="T37" fmla="*/ 128 h 181"/>
              <a:gd name="T38" fmla="*/ 91 w 181"/>
              <a:gd name="T39" fmla="*/ 144 h 181"/>
              <a:gd name="T40" fmla="*/ 129 w 181"/>
              <a:gd name="T41" fmla="*/ 128 h 181"/>
              <a:gd name="T42" fmla="*/ 145 w 181"/>
              <a:gd name="T43" fmla="*/ 90 h 181"/>
              <a:gd name="T44" fmla="*/ 129 w 181"/>
              <a:gd name="T45" fmla="*/ 52 h 1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81" h="181">
                <a:moveTo>
                  <a:pt x="91" y="0"/>
                </a:moveTo>
                <a:cubicBezTo>
                  <a:pt x="116" y="0"/>
                  <a:pt x="138" y="10"/>
                  <a:pt x="154" y="26"/>
                </a:cubicBezTo>
                <a:cubicBezTo>
                  <a:pt x="154" y="26"/>
                  <a:pt x="154" y="26"/>
                  <a:pt x="154" y="26"/>
                </a:cubicBezTo>
                <a:cubicBezTo>
                  <a:pt x="171" y="43"/>
                  <a:pt x="181" y="65"/>
                  <a:pt x="181" y="90"/>
                </a:cubicBezTo>
                <a:cubicBezTo>
                  <a:pt x="181" y="115"/>
                  <a:pt x="171" y="138"/>
                  <a:pt x="154" y="154"/>
                </a:cubicBezTo>
                <a:cubicBezTo>
                  <a:pt x="138" y="170"/>
                  <a:pt x="116" y="181"/>
                  <a:pt x="91" y="181"/>
                </a:cubicBezTo>
                <a:cubicBezTo>
                  <a:pt x="66" y="181"/>
                  <a:pt x="43" y="170"/>
                  <a:pt x="27" y="154"/>
                </a:cubicBezTo>
                <a:cubicBezTo>
                  <a:pt x="27" y="154"/>
                  <a:pt x="27" y="154"/>
                  <a:pt x="27" y="154"/>
                </a:cubicBezTo>
                <a:cubicBezTo>
                  <a:pt x="10" y="138"/>
                  <a:pt x="0" y="115"/>
                  <a:pt x="0" y="90"/>
                </a:cubicBezTo>
                <a:cubicBezTo>
                  <a:pt x="0" y="65"/>
                  <a:pt x="10" y="43"/>
                  <a:pt x="27" y="26"/>
                </a:cubicBezTo>
                <a:cubicBezTo>
                  <a:pt x="27" y="26"/>
                  <a:pt x="27" y="26"/>
                  <a:pt x="27" y="26"/>
                </a:cubicBezTo>
                <a:cubicBezTo>
                  <a:pt x="43" y="10"/>
                  <a:pt x="66" y="0"/>
                  <a:pt x="91" y="0"/>
                </a:cubicBezTo>
                <a:close/>
                <a:moveTo>
                  <a:pt x="129" y="52"/>
                </a:moveTo>
                <a:cubicBezTo>
                  <a:pt x="119" y="42"/>
                  <a:pt x="105" y="36"/>
                  <a:pt x="91" y="36"/>
                </a:cubicBezTo>
                <a:cubicBezTo>
                  <a:pt x="76" y="36"/>
                  <a:pt x="62" y="42"/>
                  <a:pt x="52" y="52"/>
                </a:cubicBezTo>
                <a:cubicBezTo>
                  <a:pt x="52" y="52"/>
                  <a:pt x="52" y="52"/>
                  <a:pt x="52" y="52"/>
                </a:cubicBezTo>
                <a:cubicBezTo>
                  <a:pt x="43" y="62"/>
                  <a:pt x="37" y="75"/>
                  <a:pt x="37" y="90"/>
                </a:cubicBezTo>
                <a:cubicBezTo>
                  <a:pt x="37" y="105"/>
                  <a:pt x="43" y="119"/>
                  <a:pt x="52" y="128"/>
                </a:cubicBezTo>
                <a:cubicBezTo>
                  <a:pt x="52" y="128"/>
                  <a:pt x="52" y="128"/>
                  <a:pt x="52" y="128"/>
                </a:cubicBezTo>
                <a:cubicBezTo>
                  <a:pt x="62" y="138"/>
                  <a:pt x="76" y="144"/>
                  <a:pt x="91" y="144"/>
                </a:cubicBezTo>
                <a:cubicBezTo>
                  <a:pt x="105" y="144"/>
                  <a:pt x="119" y="138"/>
                  <a:pt x="129" y="128"/>
                </a:cubicBezTo>
                <a:cubicBezTo>
                  <a:pt x="138" y="119"/>
                  <a:pt x="145" y="105"/>
                  <a:pt x="145" y="90"/>
                </a:cubicBezTo>
                <a:cubicBezTo>
                  <a:pt x="145" y="75"/>
                  <a:pt x="139" y="62"/>
                  <a:pt x="129" y="52"/>
                </a:cubicBezTo>
                <a:close/>
              </a:path>
            </a:pathLst>
          </a:custGeom>
          <a:solidFill>
            <a:srgbClr val="00B050"/>
          </a:solidFill>
          <a:ln>
            <a:noFill/>
          </a:ln>
        </p:spPr>
        <p:txBody>
          <a:bodyPr vert="horz" wrap="square" lIns="57934" tIns="28967" rIns="57934" bIns="28967" numCol="1" anchor="t" anchorCtr="0" compatLnSpc="1"/>
          <a:lstStyle/>
          <a:p>
            <a:endParaRPr lang="zh-CN" altLang="en-US">
              <a:solidFill>
                <a:schemeClr val="accent1"/>
              </a:solidFill>
            </a:endParaRPr>
          </a:p>
        </p:txBody>
      </p:sp>
      <p:sp>
        <p:nvSpPr>
          <p:cNvPr id="37" name="Freeform 39"/>
          <p:cNvSpPr>
            <a:spLocks noEditPoints="1"/>
          </p:cNvSpPr>
          <p:nvPr/>
        </p:nvSpPr>
        <p:spPr bwMode="auto">
          <a:xfrm>
            <a:off x="1247765" y="2796899"/>
            <a:ext cx="214374" cy="214526"/>
          </a:xfrm>
          <a:custGeom>
            <a:avLst/>
            <a:gdLst>
              <a:gd name="T0" fmla="*/ 91 w 181"/>
              <a:gd name="T1" fmla="*/ 0 h 181"/>
              <a:gd name="T2" fmla="*/ 154 w 181"/>
              <a:gd name="T3" fmla="*/ 26 h 181"/>
              <a:gd name="T4" fmla="*/ 154 w 181"/>
              <a:gd name="T5" fmla="*/ 26 h 181"/>
              <a:gd name="T6" fmla="*/ 181 w 181"/>
              <a:gd name="T7" fmla="*/ 90 h 181"/>
              <a:gd name="T8" fmla="*/ 154 w 181"/>
              <a:gd name="T9" fmla="*/ 154 h 181"/>
              <a:gd name="T10" fmla="*/ 91 w 181"/>
              <a:gd name="T11" fmla="*/ 181 h 181"/>
              <a:gd name="T12" fmla="*/ 27 w 181"/>
              <a:gd name="T13" fmla="*/ 154 h 181"/>
              <a:gd name="T14" fmla="*/ 27 w 181"/>
              <a:gd name="T15" fmla="*/ 154 h 181"/>
              <a:gd name="T16" fmla="*/ 0 w 181"/>
              <a:gd name="T17" fmla="*/ 90 h 181"/>
              <a:gd name="T18" fmla="*/ 27 w 181"/>
              <a:gd name="T19" fmla="*/ 26 h 181"/>
              <a:gd name="T20" fmla="*/ 27 w 181"/>
              <a:gd name="T21" fmla="*/ 26 h 181"/>
              <a:gd name="T22" fmla="*/ 91 w 181"/>
              <a:gd name="T23" fmla="*/ 0 h 181"/>
              <a:gd name="T24" fmla="*/ 129 w 181"/>
              <a:gd name="T25" fmla="*/ 52 h 181"/>
              <a:gd name="T26" fmla="*/ 91 w 181"/>
              <a:gd name="T27" fmla="*/ 36 h 181"/>
              <a:gd name="T28" fmla="*/ 52 w 181"/>
              <a:gd name="T29" fmla="*/ 52 h 181"/>
              <a:gd name="T30" fmla="*/ 52 w 181"/>
              <a:gd name="T31" fmla="*/ 52 h 181"/>
              <a:gd name="T32" fmla="*/ 37 w 181"/>
              <a:gd name="T33" fmla="*/ 90 h 181"/>
              <a:gd name="T34" fmla="*/ 52 w 181"/>
              <a:gd name="T35" fmla="*/ 129 h 181"/>
              <a:gd name="T36" fmla="*/ 52 w 181"/>
              <a:gd name="T37" fmla="*/ 129 h 181"/>
              <a:gd name="T38" fmla="*/ 91 w 181"/>
              <a:gd name="T39" fmla="*/ 144 h 181"/>
              <a:gd name="T40" fmla="*/ 129 w 181"/>
              <a:gd name="T41" fmla="*/ 129 h 181"/>
              <a:gd name="T42" fmla="*/ 145 w 181"/>
              <a:gd name="T43" fmla="*/ 90 h 181"/>
              <a:gd name="T44" fmla="*/ 129 w 181"/>
              <a:gd name="T45" fmla="*/ 52 h 1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81" h="181">
                <a:moveTo>
                  <a:pt x="91" y="0"/>
                </a:moveTo>
                <a:cubicBezTo>
                  <a:pt x="116" y="0"/>
                  <a:pt x="138" y="10"/>
                  <a:pt x="154" y="26"/>
                </a:cubicBezTo>
                <a:cubicBezTo>
                  <a:pt x="154" y="26"/>
                  <a:pt x="154" y="26"/>
                  <a:pt x="154" y="26"/>
                </a:cubicBezTo>
                <a:cubicBezTo>
                  <a:pt x="171" y="43"/>
                  <a:pt x="181" y="65"/>
                  <a:pt x="181" y="90"/>
                </a:cubicBezTo>
                <a:cubicBezTo>
                  <a:pt x="181" y="115"/>
                  <a:pt x="171" y="138"/>
                  <a:pt x="154" y="154"/>
                </a:cubicBezTo>
                <a:cubicBezTo>
                  <a:pt x="138" y="171"/>
                  <a:pt x="116" y="181"/>
                  <a:pt x="91" y="181"/>
                </a:cubicBezTo>
                <a:cubicBezTo>
                  <a:pt x="66" y="181"/>
                  <a:pt x="43" y="171"/>
                  <a:pt x="27" y="154"/>
                </a:cubicBezTo>
                <a:cubicBezTo>
                  <a:pt x="27" y="154"/>
                  <a:pt x="27" y="154"/>
                  <a:pt x="27" y="154"/>
                </a:cubicBezTo>
                <a:cubicBezTo>
                  <a:pt x="10" y="138"/>
                  <a:pt x="0" y="115"/>
                  <a:pt x="0" y="90"/>
                </a:cubicBezTo>
                <a:cubicBezTo>
                  <a:pt x="0" y="65"/>
                  <a:pt x="10" y="43"/>
                  <a:pt x="27" y="26"/>
                </a:cubicBezTo>
                <a:cubicBezTo>
                  <a:pt x="27" y="26"/>
                  <a:pt x="27" y="26"/>
                  <a:pt x="27" y="26"/>
                </a:cubicBezTo>
                <a:cubicBezTo>
                  <a:pt x="43" y="10"/>
                  <a:pt x="66" y="0"/>
                  <a:pt x="91" y="0"/>
                </a:cubicBezTo>
                <a:close/>
                <a:moveTo>
                  <a:pt x="129" y="52"/>
                </a:moveTo>
                <a:cubicBezTo>
                  <a:pt x="119" y="42"/>
                  <a:pt x="105" y="36"/>
                  <a:pt x="91" y="36"/>
                </a:cubicBezTo>
                <a:cubicBezTo>
                  <a:pt x="76" y="36"/>
                  <a:pt x="62" y="42"/>
                  <a:pt x="52" y="52"/>
                </a:cubicBezTo>
                <a:cubicBezTo>
                  <a:pt x="52" y="52"/>
                  <a:pt x="52" y="52"/>
                  <a:pt x="52" y="52"/>
                </a:cubicBezTo>
                <a:cubicBezTo>
                  <a:pt x="43" y="62"/>
                  <a:pt x="37" y="75"/>
                  <a:pt x="37" y="90"/>
                </a:cubicBezTo>
                <a:cubicBezTo>
                  <a:pt x="37" y="105"/>
                  <a:pt x="43" y="119"/>
                  <a:pt x="52" y="129"/>
                </a:cubicBezTo>
                <a:cubicBezTo>
                  <a:pt x="52" y="129"/>
                  <a:pt x="52" y="129"/>
                  <a:pt x="52" y="129"/>
                </a:cubicBezTo>
                <a:cubicBezTo>
                  <a:pt x="62" y="138"/>
                  <a:pt x="76" y="144"/>
                  <a:pt x="91" y="144"/>
                </a:cubicBezTo>
                <a:cubicBezTo>
                  <a:pt x="105" y="144"/>
                  <a:pt x="119" y="138"/>
                  <a:pt x="129" y="129"/>
                </a:cubicBezTo>
                <a:cubicBezTo>
                  <a:pt x="138" y="119"/>
                  <a:pt x="145" y="105"/>
                  <a:pt x="145" y="90"/>
                </a:cubicBezTo>
                <a:cubicBezTo>
                  <a:pt x="145" y="75"/>
                  <a:pt x="139" y="62"/>
                  <a:pt x="129" y="52"/>
                </a:cubicBezTo>
                <a:close/>
              </a:path>
            </a:pathLst>
          </a:custGeom>
          <a:solidFill>
            <a:srgbClr val="C00000"/>
          </a:solidFill>
          <a:ln>
            <a:noFill/>
          </a:ln>
        </p:spPr>
        <p:txBody>
          <a:bodyPr vert="horz" wrap="square" lIns="57934" tIns="28967" rIns="57934" bIns="28967" numCol="1" anchor="t" anchorCtr="0" compatLnSpc="1"/>
          <a:lstStyle/>
          <a:p>
            <a:endParaRPr lang="zh-CN" altLang="en-US">
              <a:solidFill>
                <a:schemeClr val="accent1"/>
              </a:solidFill>
            </a:endParaRPr>
          </a:p>
        </p:txBody>
      </p:sp>
      <p:sp>
        <p:nvSpPr>
          <p:cNvPr id="15362" name="文本框 7"/>
          <p:cNvSpPr txBox="1"/>
          <p:nvPr/>
        </p:nvSpPr>
        <p:spPr>
          <a:xfrm>
            <a:off x="266700" y="1146175"/>
            <a:ext cx="731520" cy="3349625"/>
          </a:xfrm>
          <a:prstGeom prst="rect">
            <a:avLst/>
          </a:prstGeom>
          <a:solidFill>
            <a:srgbClr val="00B0F0"/>
          </a:solidFill>
          <a:ln w="9525">
            <a:noFill/>
          </a:ln>
        </p:spPr>
        <p:txBody>
          <a:bodyPr vert="eaVert" wrap="square" anchor="t">
            <a:spAutoFit/>
          </a:bodyPr>
          <a:lstStyle/>
          <a:p>
            <a:pPr lvl="0" indent="0" algn="ctr"/>
            <a:r>
              <a:rPr lang="zh-CN" altLang="zh-CN" sz="3600" b="1">
                <a:solidFill>
                  <a:schemeClr val="accent1"/>
                </a:solidFill>
                <a:latin typeface="华文楷体" panose="02010600040101010101" charset="-122"/>
                <a:ea typeface="华文楷体" panose="02010600040101010101" charset="-122"/>
              </a:rPr>
              <a:t>四位开拓者</a:t>
            </a:r>
            <a:endParaRPr lang="zh-CN" altLang="zh-CN" sz="3600" b="1">
              <a:solidFill>
                <a:schemeClr val="accent1"/>
              </a:solidFill>
              <a:latin typeface="华文楷体" panose="02010600040101010101" charset="-122"/>
              <a:ea typeface="华文楷体" panose="02010600040101010101" charset="-122"/>
            </a:endParaRPr>
          </a:p>
        </p:txBody>
      </p:sp>
      <p:sp>
        <p:nvSpPr>
          <p:cNvPr id="2" name="文本框 1"/>
          <p:cNvSpPr txBox="1"/>
          <p:nvPr/>
        </p:nvSpPr>
        <p:spPr>
          <a:xfrm>
            <a:off x="1619885" y="1189355"/>
            <a:ext cx="7283450" cy="1076325"/>
          </a:xfrm>
          <a:prstGeom prst="rect">
            <a:avLst/>
          </a:prstGeom>
          <a:noFill/>
          <a:extLst>
            <a:ext uri="{909E8E84-426E-40DD-AFC4-6F175D3DCCD1}">
              <a14:hiddenFill xmlns:a14="http://schemas.microsoft.com/office/drawing/2010/main">
                <a:solidFill>
                  <a:schemeClr val="tx1">
                    <a:lumMod val="60000"/>
                    <a:lumOff val="40000"/>
                  </a:schemeClr>
                </a:solidFill>
              </a14:hiddenFill>
            </a:ext>
          </a:extLst>
        </p:spPr>
        <p:txBody>
          <a:bodyPr wrap="square" rtlCol="0">
            <a:spAutoFit/>
          </a:bodyPr>
          <a:lstStyle/>
          <a:p>
            <a:r>
              <a:rPr lang="zh-CN" altLang="en-US" sz="1600" b="1">
                <a:solidFill>
                  <a:schemeClr val="accent1"/>
                </a:solidFill>
              </a:rPr>
              <a:t>安</a:t>
            </a:r>
            <a:r>
              <a:rPr lang="zh-CN" altLang="en-US" sz="1600" b="1">
                <a:solidFill>
                  <a:schemeClr val="accent1"/>
                </a:solidFill>
                <a:cs typeface="宋体" panose="02010600030101010101" pitchFamily="2" charset="-122"/>
              </a:rPr>
              <a:t>·</a:t>
            </a:r>
            <a:r>
              <a:rPr lang="zh-CN" altLang="en-US" sz="1600" b="1">
                <a:solidFill>
                  <a:schemeClr val="accent1"/>
                </a:solidFill>
              </a:rPr>
              <a:t>康捷米尔</a:t>
            </a:r>
            <a:r>
              <a:rPr lang="zh-CN" altLang="en-US" sz="1600">
                <a:solidFill>
                  <a:schemeClr val="accent1"/>
                </a:solidFill>
              </a:rPr>
              <a:t>（</a:t>
            </a:r>
            <a:r>
              <a:rPr lang="en-US" altLang="zh-CN" sz="1600">
                <a:solidFill>
                  <a:schemeClr val="accent1"/>
                </a:solidFill>
              </a:rPr>
              <a:t>Антиох Дмитриевич </a:t>
            </a:r>
            <a:r>
              <a:rPr lang="zh-CN" altLang="en-US" sz="1600">
                <a:solidFill>
                  <a:schemeClr val="accent1"/>
                </a:solidFill>
              </a:rPr>
              <a:t>Кантемир</a:t>
            </a:r>
            <a:r>
              <a:rPr lang="en-US" altLang="zh-CN" sz="1600">
                <a:solidFill>
                  <a:schemeClr val="accent1"/>
                </a:solidFill>
              </a:rPr>
              <a:t>, 1708-1744</a:t>
            </a:r>
            <a:r>
              <a:rPr lang="zh-CN" altLang="en-US" sz="1600">
                <a:solidFill>
                  <a:schemeClr val="accent1"/>
                </a:solidFill>
              </a:rPr>
              <a:t>）公爵是俄国文学中第一位艺术上自觉的现实主义者，但他的大部分讽刺作品在其生前并未出版，等到出版之时，已经因罗蒙诺索夫语言新标准的确立而显得陈旧，无法对俄国文学的发展产生任何影响。</a:t>
            </a:r>
            <a:endParaRPr lang="zh-CN" altLang="en-US" sz="1600">
              <a:solidFill>
                <a:schemeClr val="accent1"/>
              </a:solidFill>
            </a:endParaRPr>
          </a:p>
        </p:txBody>
      </p:sp>
      <p:sp>
        <p:nvSpPr>
          <p:cNvPr id="4" name="文本框 3"/>
          <p:cNvSpPr txBox="1"/>
          <p:nvPr/>
        </p:nvSpPr>
        <p:spPr>
          <a:xfrm>
            <a:off x="1619885" y="2335530"/>
            <a:ext cx="7283450" cy="1322070"/>
          </a:xfrm>
          <a:prstGeom prst="rect">
            <a:avLst/>
          </a:prstGeom>
          <a:noFill/>
          <a:extLst>
            <a:ext uri="{909E8E84-426E-40DD-AFC4-6F175D3DCCD1}">
              <a14:hiddenFill xmlns:a14="http://schemas.microsoft.com/office/drawing/2010/main">
                <a:solidFill>
                  <a:srgbClr val="CCFF99"/>
                </a:solidFill>
              </a14:hiddenFill>
            </a:ext>
          </a:extLst>
        </p:spPr>
        <p:txBody>
          <a:bodyPr wrap="square" rtlCol="0">
            <a:spAutoFit/>
          </a:bodyPr>
          <a:lstStyle/>
          <a:p>
            <a:r>
              <a:rPr lang="zh-CN" altLang="en-US" sz="1600" b="1">
                <a:solidFill>
                  <a:schemeClr val="accent1"/>
                </a:solidFill>
                <a:cs typeface="宋体" panose="02010600030101010101" pitchFamily="2" charset="-122"/>
              </a:rPr>
              <a:t>瓦·</a:t>
            </a:r>
            <a:r>
              <a:rPr lang="zh-CN" altLang="en-US" sz="1600" b="1">
                <a:solidFill>
                  <a:schemeClr val="accent1"/>
                </a:solidFill>
              </a:rPr>
              <a:t>特列季亚科夫斯基</a:t>
            </a:r>
            <a:r>
              <a:rPr lang="zh-CN" altLang="en-US" sz="1600">
                <a:solidFill>
                  <a:schemeClr val="accent1"/>
                </a:solidFill>
              </a:rPr>
              <a:t>（</a:t>
            </a:r>
            <a:r>
              <a:rPr lang="en-US" altLang="zh-CN" sz="1600">
                <a:solidFill>
                  <a:schemeClr val="accent1"/>
                </a:solidFill>
              </a:rPr>
              <a:t>Василий Кириллович </a:t>
            </a:r>
            <a:r>
              <a:rPr lang="zh-CN" altLang="en-US" sz="1600">
                <a:solidFill>
                  <a:schemeClr val="accent1"/>
                </a:solidFill>
              </a:rPr>
              <a:t>Тредиаковский</a:t>
            </a:r>
            <a:r>
              <a:rPr lang="en-US" altLang="zh-CN" sz="1600">
                <a:solidFill>
                  <a:schemeClr val="accent1"/>
                </a:solidFill>
              </a:rPr>
              <a:t>, 1703-1769</a:t>
            </a:r>
            <a:r>
              <a:rPr lang="zh-CN" altLang="en-US" sz="1600">
                <a:solidFill>
                  <a:schemeClr val="accent1"/>
                </a:solidFill>
              </a:rPr>
              <a:t>）是第一个在境外接受人文教育的非贵族出身的俄国人。回国后被任命为科学院秘书。因为他的出身和才华不足，在与傲慢贵族的交往中备受屈辱。但他留下的关于诗歌理论和作诗法的著作《论诗歌及一般诗作之起源》为他在俄国文学史上留下一席之地。</a:t>
            </a:r>
            <a:endParaRPr lang="zh-CN" altLang="en-US" sz="1600">
              <a:solidFill>
                <a:schemeClr val="accent1"/>
              </a:solidFill>
            </a:endParaRPr>
          </a:p>
        </p:txBody>
      </p:sp>
      <p:sp>
        <p:nvSpPr>
          <p:cNvPr id="5" name="文本框 4"/>
          <p:cNvSpPr txBox="1"/>
          <p:nvPr/>
        </p:nvSpPr>
        <p:spPr>
          <a:xfrm>
            <a:off x="1619885" y="3657600"/>
            <a:ext cx="7283450" cy="1076325"/>
          </a:xfrm>
          <a:prstGeom prst="rect">
            <a:avLst/>
          </a:prstGeom>
          <a:noFill/>
          <a:extLst>
            <a:ext uri="{909E8E84-426E-40DD-AFC4-6F175D3DCCD1}">
              <a14:hiddenFill xmlns:a14="http://schemas.microsoft.com/office/drawing/2010/main">
                <a:solidFill>
                  <a:srgbClr val="FF99FF"/>
                </a:solidFill>
              </a14:hiddenFill>
            </a:ext>
          </a:extLst>
        </p:spPr>
        <p:txBody>
          <a:bodyPr wrap="square" rtlCol="0">
            <a:spAutoFit/>
          </a:bodyPr>
          <a:lstStyle/>
          <a:p>
            <a:r>
              <a:rPr lang="zh-CN" altLang="en-US" sz="1600" b="1">
                <a:solidFill>
                  <a:schemeClr val="accent1"/>
                </a:solidFill>
                <a:cs typeface="宋体" panose="02010600030101010101" pitchFamily="2" charset="-122"/>
              </a:rPr>
              <a:t>亚·</a:t>
            </a:r>
            <a:r>
              <a:rPr lang="zh-CN" altLang="en-US" sz="1600" b="1">
                <a:solidFill>
                  <a:schemeClr val="accent1"/>
                </a:solidFill>
              </a:rPr>
              <a:t>苏马罗科夫</a:t>
            </a:r>
            <a:r>
              <a:rPr lang="zh-CN" altLang="en-US" sz="1600">
                <a:solidFill>
                  <a:schemeClr val="accent1"/>
                </a:solidFill>
              </a:rPr>
              <a:t>（</a:t>
            </a:r>
            <a:r>
              <a:rPr lang="en-US" altLang="zh-CN" sz="1600">
                <a:solidFill>
                  <a:schemeClr val="accent1"/>
                </a:solidFill>
              </a:rPr>
              <a:t>Александр Петрович </a:t>
            </a:r>
            <a:r>
              <a:rPr lang="zh-CN" altLang="en-US" sz="1600">
                <a:solidFill>
                  <a:schemeClr val="accent1"/>
                </a:solidFill>
              </a:rPr>
              <a:t>Сумароков</a:t>
            </a:r>
            <a:r>
              <a:rPr lang="en-US" altLang="zh-CN" sz="1600">
                <a:solidFill>
                  <a:schemeClr val="accent1"/>
                </a:solidFill>
              </a:rPr>
              <a:t>, 1717-1774</a:t>
            </a:r>
            <a:r>
              <a:rPr lang="zh-CN" altLang="en-US" sz="1600">
                <a:solidFill>
                  <a:schemeClr val="accent1"/>
                </a:solidFill>
              </a:rPr>
              <a:t>）是俄国第一个选择文学为职业的绅士，他和罗蒙诺索夫一起开辟了俄国的古典主义时代。他虽然在创作中遵循古典主义规范，但涉猎体裁颇广，有爱情诗、寓言、悲剧、喜剧等。其最高成就是悲剧，但其剧作艺术价值并不高。</a:t>
            </a:r>
            <a:endParaRPr lang="zh-CN" altLang="en-US" sz="1600">
              <a:solidFill>
                <a:schemeClr val="accent1"/>
              </a:solidFill>
            </a:endParaRPr>
          </a:p>
        </p:txBody>
      </p:sp>
      <p:grpSp>
        <p:nvGrpSpPr>
          <p:cNvPr id="7" name="组合 6"/>
          <p:cNvGrpSpPr/>
          <p:nvPr/>
        </p:nvGrpSpPr>
        <p:grpSpPr>
          <a:xfrm>
            <a:off x="1328420" y="140335"/>
            <a:ext cx="6819900" cy="1010920"/>
            <a:chOff x="2092" y="221"/>
            <a:chExt cx="10740" cy="1592"/>
          </a:xfrm>
        </p:grpSpPr>
        <p:sp>
          <p:nvSpPr>
            <p:cNvPr id="3" name="矩形 2"/>
            <p:cNvSpPr/>
            <p:nvPr/>
          </p:nvSpPr>
          <p:spPr>
            <a:xfrm>
              <a:off x="2482" y="221"/>
              <a:ext cx="9707" cy="1593"/>
            </a:xfrm>
            <a:prstGeom prst="rect">
              <a:avLst/>
            </a:prstGeom>
            <a:noFill/>
            <a:ln>
              <a:noFill/>
            </a:ln>
          </p:spPr>
          <p:txBody>
            <a:bodyPr wrap="none" rtlCol="0" anchor="t">
              <a:spAutoFit/>
            </a:bodyPr>
            <a:lstStyle/>
            <a:p>
              <a:pPr algn="ctr"/>
              <a:endParaRPr lang="zh-CN" altLang="en-US" sz="4000" b="1">
                <a:ln w="25400">
                  <a:gradFill>
                    <a:gsLst>
                      <a:gs pos="31000">
                        <a:srgbClr val="6D6E85"/>
                      </a:gs>
                      <a:gs pos="66000">
                        <a:srgbClr val="A2C6FF"/>
                      </a:gs>
                      <a:gs pos="45000">
                        <a:srgbClr val="97B8F2"/>
                      </a:gs>
                      <a:gs pos="11000">
                        <a:srgbClr val="ED7D31">
                          <a:lumMod val="20000"/>
                          <a:lumOff val="80000"/>
                        </a:srgbClr>
                      </a:gs>
                      <a:gs pos="100000">
                        <a:srgbClr val="7E6760"/>
                      </a:gs>
                      <a:gs pos="91000">
                        <a:schemeClr val="bg1">
                          <a:lumMod val="50000"/>
                        </a:schemeClr>
                      </a:gs>
                      <a:gs pos="56000">
                        <a:srgbClr val="455C85"/>
                      </a:gs>
                      <a:gs pos="81000">
                        <a:srgbClr val="F8D8CF"/>
                      </a:gs>
                    </a:gsLst>
                  </a:gradFill>
                </a:ln>
                <a:solidFill>
                  <a:srgbClr val="7030A0"/>
                </a:solidFill>
                <a:effectLst>
                  <a:outerShdw blurRad="38100" dist="25400" dir="5400000" algn="ctr" rotWithShape="0">
                    <a:srgbClr val="6E747A">
                      <a:alpha val="43000"/>
                    </a:srgbClr>
                  </a:outerShdw>
                </a:effectLst>
              </a:endParaRPr>
            </a:p>
            <a:p>
              <a:pPr algn="ctr"/>
              <a:r>
                <a:rPr lang="zh-CN" altLang="en-US" sz="2000" dirty="0" smtClean="0">
                  <a:solidFill>
                    <a:schemeClr val="accent1"/>
                  </a:solidFill>
                  <a:latin typeface="华文中宋" panose="02010600040101010101" charset="-122"/>
                  <a:ea typeface="华文中宋" panose="02010600040101010101" charset="-122"/>
                  <a:sym typeface="+mn-ea"/>
                </a:rPr>
                <a:t>Главные представители русского </a:t>
              </a:r>
              <a:r>
                <a:rPr lang="zh-CN" altLang="en-US" sz="2000" b="1" dirty="0" smtClean="0">
                  <a:solidFill>
                    <a:schemeClr val="accent1"/>
                  </a:solidFill>
                  <a:latin typeface="华文中宋" panose="02010600040101010101" charset="-122"/>
                  <a:ea typeface="华文中宋" panose="02010600040101010101" charset="-122"/>
                  <a:sym typeface="+mn-ea"/>
                </a:rPr>
                <a:t>классицизм</a:t>
              </a:r>
              <a:r>
                <a:rPr lang="zh-CN" altLang="en-US" sz="2000" dirty="0" smtClean="0">
                  <a:solidFill>
                    <a:schemeClr val="accent1"/>
                  </a:solidFill>
                  <a:latin typeface="华文中宋" panose="02010600040101010101" charset="-122"/>
                  <a:ea typeface="华文中宋" panose="02010600040101010101" charset="-122"/>
                  <a:sym typeface="+mn-ea"/>
                </a:rPr>
                <a:t>а</a:t>
              </a:r>
              <a:endParaRPr lang="zh-CN" altLang="en-US" sz="2000" b="1" dirty="0" smtClean="0">
                <a:ln w="25400">
                  <a:gradFill>
                    <a:gsLst>
                      <a:gs pos="31000">
                        <a:srgbClr val="6D6E85"/>
                      </a:gs>
                      <a:gs pos="66000">
                        <a:srgbClr val="A2C6FF"/>
                      </a:gs>
                      <a:gs pos="45000">
                        <a:srgbClr val="97B8F2"/>
                      </a:gs>
                      <a:gs pos="11000">
                        <a:srgbClr val="ED7D31">
                          <a:lumMod val="20000"/>
                          <a:lumOff val="80000"/>
                        </a:srgbClr>
                      </a:gs>
                      <a:gs pos="100000">
                        <a:srgbClr val="7E6760"/>
                      </a:gs>
                      <a:gs pos="91000">
                        <a:schemeClr val="bg1">
                          <a:lumMod val="50000"/>
                        </a:schemeClr>
                      </a:gs>
                      <a:gs pos="56000">
                        <a:srgbClr val="455C85"/>
                      </a:gs>
                      <a:gs pos="81000">
                        <a:srgbClr val="F8D8CF"/>
                      </a:gs>
                    </a:gsLst>
                  </a:gradFill>
                </a:ln>
                <a:solidFill>
                  <a:schemeClr val="accent1"/>
                </a:solidFill>
                <a:effectLst>
                  <a:outerShdw blurRad="38100" dist="25400" dir="5400000" algn="ctr" rotWithShape="0">
                    <a:srgbClr val="6E747A">
                      <a:alpha val="43000"/>
                    </a:srgbClr>
                  </a:outerShdw>
                </a:effectLst>
                <a:latin typeface="华文中宋" panose="02010600040101010101" charset="-122"/>
                <a:ea typeface="华文中宋" panose="02010600040101010101" charset="-122"/>
                <a:sym typeface="+mn-ea"/>
              </a:endParaRPr>
            </a:p>
          </p:txBody>
        </p:sp>
        <p:sp>
          <p:nvSpPr>
            <p:cNvPr id="6" name="矩形 5"/>
            <p:cNvSpPr/>
            <p:nvPr/>
          </p:nvSpPr>
          <p:spPr>
            <a:xfrm>
              <a:off x="2092" y="221"/>
              <a:ext cx="10740" cy="1104"/>
            </a:xfrm>
            <a:prstGeom prst="rect">
              <a:avLst/>
            </a:prstGeom>
            <a:noFill/>
            <a:ln>
              <a:noFill/>
            </a:ln>
          </p:spPr>
          <p:txBody>
            <a:bodyPr wrap="none" rtlCol="0" anchor="t">
              <a:spAutoFit/>
            </a:bodyPr>
            <a:lstStyle/>
            <a:p>
              <a:pPr algn="ctr"/>
              <a:r>
                <a:rPr lang="zh-CN" altLang="en-US" sz="4000" b="1">
                  <a:ln w="13462">
                    <a:solidFill>
                      <a:schemeClr val="bg1"/>
                    </a:solidFill>
                    <a:prstDash val="solid"/>
                  </a:ln>
                  <a:solidFill>
                    <a:schemeClr val="tx1">
                      <a:lumMod val="85000"/>
                      <a:lumOff val="15000"/>
                    </a:schemeClr>
                  </a:solidFill>
                  <a:effectLst>
                    <a:outerShdw dist="38100" dir="2700000" algn="bl" rotWithShape="0">
                      <a:schemeClr val="accent5"/>
                    </a:outerShdw>
                  </a:effectLst>
                </a:rPr>
                <a:t>俄国古典主义的主要代表人物</a:t>
              </a:r>
              <a:endParaRPr lang="zh-CN" altLang="en-US" sz="4000" b="1">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gr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5" presetClass="entr" presetSubtype="0" fill="hold" grpId="0" nodeType="afterEffect">
                                  <p:stCondLst>
                                    <p:cond delay="0"/>
                                  </p:stCondLst>
                                  <p:childTnLst>
                                    <p:set>
                                      <p:cBhvr>
                                        <p:cTn id="6" dur="1" fill="hold">
                                          <p:stCondLst>
                                            <p:cond delay="0"/>
                                          </p:stCondLst>
                                        </p:cTn>
                                        <p:tgtEl>
                                          <p:spTgt spid="15362"/>
                                        </p:tgtEl>
                                        <p:attrNameLst>
                                          <p:attrName>style.visibility</p:attrName>
                                        </p:attrNameLst>
                                      </p:cBhvr>
                                      <p:to>
                                        <p:strVal val="visible"/>
                                      </p:to>
                                    </p:set>
                                    <p:animEffect transition="in" filter="fade">
                                      <p:cBhvr>
                                        <p:cTn id="7" dur="1000"/>
                                        <p:tgtEl>
                                          <p:spTgt spid="15362"/>
                                        </p:tgtEl>
                                      </p:cBhvr>
                                    </p:animEffect>
                                    <p:anim calcmode="lin" valueType="num">
                                      <p:cBhvr>
                                        <p:cTn id="8" dur="1000" fill="hold"/>
                                        <p:tgtEl>
                                          <p:spTgt spid="15362"/>
                                        </p:tgtEl>
                                        <p:attrNameLst>
                                          <p:attrName>ppt_w</p:attrName>
                                        </p:attrNameLst>
                                      </p:cBhvr>
                                      <p:tavLst>
                                        <p:tav tm="0" fmla="#ppt_w*sin(2.5*pi*$)">
                                          <p:val>
                                            <p:fltVal val="0"/>
                                          </p:val>
                                        </p:tav>
                                        <p:tav tm="100000">
                                          <p:val>
                                            <p:fltVal val="1"/>
                                          </p:val>
                                        </p:tav>
                                      </p:tavLst>
                                    </p:anim>
                                    <p:anim calcmode="lin" valueType="num">
                                      <p:cBhvr>
                                        <p:cTn id="9" dur="1000" fill="hold"/>
                                        <p:tgtEl>
                                          <p:spTgt spid="15362"/>
                                        </p:tgtEl>
                                        <p:attrNameLst>
                                          <p:attrName>ppt_h</p:attrName>
                                        </p:attrNameLst>
                                      </p:cBhvr>
                                      <p:tavLst>
                                        <p:tav tm="0">
                                          <p:val>
                                            <p:strVal val="#ppt_h"/>
                                          </p:val>
                                        </p:tav>
                                        <p:tav tm="100000">
                                          <p:val>
                                            <p:strVal val="#ppt_h"/>
                                          </p:val>
                                        </p:tav>
                                      </p:tavLst>
                                    </p:anim>
                                  </p:childTnLst>
                                </p:cTn>
                              </p:par>
                            </p:childTnLst>
                          </p:cTn>
                        </p:par>
                        <p:par>
                          <p:cTn id="10" fill="hold">
                            <p:stCondLst>
                              <p:cond delay="1000"/>
                            </p:stCondLst>
                            <p:childTnLst>
                              <p:par>
                                <p:cTn id="11" presetID="10" presetClass="entr" presetSubtype="0" fill="hold" grpId="0" nodeType="afterEffect">
                                  <p:stCondLst>
                                    <p:cond delay="0"/>
                                  </p:stCondLst>
                                  <p:childTnLst>
                                    <p:set>
                                      <p:cBhvr>
                                        <p:cTn id="12" dur="1" fill="hold">
                                          <p:stCondLst>
                                            <p:cond delay="0"/>
                                          </p:stCondLst>
                                        </p:cTn>
                                        <p:tgtEl>
                                          <p:spTgt spid="35"/>
                                        </p:tgtEl>
                                        <p:attrNameLst>
                                          <p:attrName>style.visibility</p:attrName>
                                        </p:attrNameLst>
                                      </p:cBhvr>
                                      <p:to>
                                        <p:strVal val="visible"/>
                                      </p:to>
                                    </p:set>
                                    <p:animEffect transition="in" filter="fade">
                                      <p:cBhvr>
                                        <p:cTn id="13" dur="500"/>
                                        <p:tgtEl>
                                          <p:spTgt spid="35"/>
                                        </p:tgtEl>
                                      </p:cBhvr>
                                    </p:animEffect>
                                  </p:childTnLst>
                                </p:cTn>
                              </p:par>
                            </p:childTnLst>
                          </p:cTn>
                        </p:par>
                        <p:par>
                          <p:cTn id="14" fill="hold">
                            <p:stCondLst>
                              <p:cond delay="1500"/>
                            </p:stCondLst>
                            <p:childTnLst>
                              <p:par>
                                <p:cTn id="15" presetID="21" presetClass="entr" presetSubtype="1" fill="hold" grpId="0" nodeType="after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wheel(1)">
                                      <p:cBhvr>
                                        <p:cTn id="17" dur="1000"/>
                                        <p:tgtEl>
                                          <p:spTgt spid="2"/>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7"/>
                                        </p:tgtEl>
                                        <p:attrNameLst>
                                          <p:attrName>style.visibility</p:attrName>
                                        </p:attrNameLst>
                                      </p:cBhvr>
                                      <p:to>
                                        <p:strVal val="visible"/>
                                      </p:to>
                                    </p:set>
                                    <p:animEffect transition="in" filter="fade">
                                      <p:cBhvr>
                                        <p:cTn id="22" dur="500"/>
                                        <p:tgtEl>
                                          <p:spTgt spid="37"/>
                                        </p:tgtEl>
                                      </p:cBhvr>
                                    </p:animEffect>
                                  </p:childTnLst>
                                </p:cTn>
                              </p:par>
                            </p:childTnLst>
                          </p:cTn>
                        </p:par>
                        <p:par>
                          <p:cTn id="23" fill="hold">
                            <p:stCondLst>
                              <p:cond delay="500"/>
                            </p:stCondLst>
                            <p:childTnLst>
                              <p:par>
                                <p:cTn id="24" presetID="21" presetClass="entr" presetSubtype="1" fill="hold" grpId="0" nodeType="afterEffect">
                                  <p:stCondLst>
                                    <p:cond delay="0"/>
                                  </p:stCondLst>
                                  <p:childTnLst>
                                    <p:set>
                                      <p:cBhvr>
                                        <p:cTn id="25" dur="1" fill="hold">
                                          <p:stCondLst>
                                            <p:cond delay="0"/>
                                          </p:stCondLst>
                                        </p:cTn>
                                        <p:tgtEl>
                                          <p:spTgt spid="4"/>
                                        </p:tgtEl>
                                        <p:attrNameLst>
                                          <p:attrName>style.visibility</p:attrName>
                                        </p:attrNameLst>
                                      </p:cBhvr>
                                      <p:to>
                                        <p:strVal val="visible"/>
                                      </p:to>
                                    </p:set>
                                    <p:animEffect transition="in" filter="wheel(1)">
                                      <p:cBhvr>
                                        <p:cTn id="26" dur="1000"/>
                                        <p:tgtEl>
                                          <p:spTgt spid="4"/>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36"/>
                                        </p:tgtEl>
                                        <p:attrNameLst>
                                          <p:attrName>style.visibility</p:attrName>
                                        </p:attrNameLst>
                                      </p:cBhvr>
                                      <p:to>
                                        <p:strVal val="visible"/>
                                      </p:to>
                                    </p:set>
                                    <p:animEffect transition="in" filter="fade">
                                      <p:cBhvr>
                                        <p:cTn id="31" dur="500"/>
                                        <p:tgtEl>
                                          <p:spTgt spid="36"/>
                                        </p:tgtEl>
                                      </p:cBhvr>
                                    </p:animEffect>
                                  </p:childTnLst>
                                </p:cTn>
                              </p:par>
                            </p:childTnLst>
                          </p:cTn>
                        </p:par>
                        <p:par>
                          <p:cTn id="32" fill="hold">
                            <p:stCondLst>
                              <p:cond delay="500"/>
                            </p:stCondLst>
                            <p:childTnLst>
                              <p:par>
                                <p:cTn id="33" presetID="21" presetClass="entr" presetSubtype="1" fill="hold" grpId="0" nodeType="afterEffect">
                                  <p:stCondLst>
                                    <p:cond delay="0"/>
                                  </p:stCondLst>
                                  <p:childTnLst>
                                    <p:set>
                                      <p:cBhvr>
                                        <p:cTn id="34" dur="1" fill="hold">
                                          <p:stCondLst>
                                            <p:cond delay="0"/>
                                          </p:stCondLst>
                                        </p:cTn>
                                        <p:tgtEl>
                                          <p:spTgt spid="5"/>
                                        </p:tgtEl>
                                        <p:attrNameLst>
                                          <p:attrName>style.visibility</p:attrName>
                                        </p:attrNameLst>
                                      </p:cBhvr>
                                      <p:to>
                                        <p:strVal val="visible"/>
                                      </p:to>
                                    </p:set>
                                    <p:animEffect transition="in" filter="wheel(1)">
                                      <p:cBhvr>
                                        <p:cTn id="35"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bldLvl="0" animBg="1"/>
      <p:bldP spid="36" grpId="0" bldLvl="0" animBg="1"/>
      <p:bldP spid="37" grpId="0" bldLvl="0" animBg="1"/>
      <p:bldP spid="15362" grpId="0" animBg="1"/>
      <p:bldP spid="2" grpId="0" bldLvl="0" animBg="1"/>
      <p:bldP spid="4" grpId="0" bldLvl="0" animBg="1"/>
      <p:bldP spid="5" grpId="0" bldLvl="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Freeform 37"/>
          <p:cNvSpPr>
            <a:spLocks noEditPoints="1"/>
          </p:cNvSpPr>
          <p:nvPr/>
        </p:nvSpPr>
        <p:spPr bwMode="auto">
          <a:xfrm>
            <a:off x="1247765" y="2383540"/>
            <a:ext cx="214374" cy="213023"/>
          </a:xfrm>
          <a:custGeom>
            <a:avLst/>
            <a:gdLst>
              <a:gd name="T0" fmla="*/ 91 w 181"/>
              <a:gd name="T1" fmla="*/ 0 h 180"/>
              <a:gd name="T2" fmla="*/ 154 w 181"/>
              <a:gd name="T3" fmla="*/ 26 h 180"/>
              <a:gd name="T4" fmla="*/ 154 w 181"/>
              <a:gd name="T5" fmla="*/ 26 h 180"/>
              <a:gd name="T6" fmla="*/ 181 w 181"/>
              <a:gd name="T7" fmla="*/ 90 h 180"/>
              <a:gd name="T8" fmla="*/ 154 w 181"/>
              <a:gd name="T9" fmla="*/ 154 h 180"/>
              <a:gd name="T10" fmla="*/ 91 w 181"/>
              <a:gd name="T11" fmla="*/ 180 h 180"/>
              <a:gd name="T12" fmla="*/ 27 w 181"/>
              <a:gd name="T13" fmla="*/ 154 h 180"/>
              <a:gd name="T14" fmla="*/ 27 w 181"/>
              <a:gd name="T15" fmla="*/ 154 h 180"/>
              <a:gd name="T16" fmla="*/ 0 w 181"/>
              <a:gd name="T17" fmla="*/ 90 h 180"/>
              <a:gd name="T18" fmla="*/ 27 w 181"/>
              <a:gd name="T19" fmla="*/ 26 h 180"/>
              <a:gd name="T20" fmla="*/ 27 w 181"/>
              <a:gd name="T21" fmla="*/ 26 h 180"/>
              <a:gd name="T22" fmla="*/ 91 w 181"/>
              <a:gd name="T23" fmla="*/ 0 h 180"/>
              <a:gd name="T24" fmla="*/ 129 w 181"/>
              <a:gd name="T25" fmla="*/ 52 h 180"/>
              <a:gd name="T26" fmla="*/ 91 w 181"/>
              <a:gd name="T27" fmla="*/ 36 h 180"/>
              <a:gd name="T28" fmla="*/ 52 w 181"/>
              <a:gd name="T29" fmla="*/ 52 h 180"/>
              <a:gd name="T30" fmla="*/ 52 w 181"/>
              <a:gd name="T31" fmla="*/ 52 h 180"/>
              <a:gd name="T32" fmla="*/ 37 w 181"/>
              <a:gd name="T33" fmla="*/ 90 h 180"/>
              <a:gd name="T34" fmla="*/ 52 w 181"/>
              <a:gd name="T35" fmla="*/ 128 h 180"/>
              <a:gd name="T36" fmla="*/ 52 w 181"/>
              <a:gd name="T37" fmla="*/ 128 h 180"/>
              <a:gd name="T38" fmla="*/ 91 w 181"/>
              <a:gd name="T39" fmla="*/ 144 h 180"/>
              <a:gd name="T40" fmla="*/ 129 w 181"/>
              <a:gd name="T41" fmla="*/ 128 h 180"/>
              <a:gd name="T42" fmla="*/ 145 w 181"/>
              <a:gd name="T43" fmla="*/ 90 h 180"/>
              <a:gd name="T44" fmla="*/ 129 w 181"/>
              <a:gd name="T45" fmla="*/ 52 h 1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81" h="180">
                <a:moveTo>
                  <a:pt x="91" y="0"/>
                </a:moveTo>
                <a:cubicBezTo>
                  <a:pt x="116" y="0"/>
                  <a:pt x="138" y="10"/>
                  <a:pt x="154" y="26"/>
                </a:cubicBezTo>
                <a:cubicBezTo>
                  <a:pt x="154" y="26"/>
                  <a:pt x="154" y="26"/>
                  <a:pt x="154" y="26"/>
                </a:cubicBezTo>
                <a:cubicBezTo>
                  <a:pt x="171" y="43"/>
                  <a:pt x="181" y="65"/>
                  <a:pt x="181" y="90"/>
                </a:cubicBezTo>
                <a:cubicBezTo>
                  <a:pt x="181" y="115"/>
                  <a:pt x="171" y="138"/>
                  <a:pt x="154" y="154"/>
                </a:cubicBezTo>
                <a:cubicBezTo>
                  <a:pt x="138" y="170"/>
                  <a:pt x="116" y="180"/>
                  <a:pt x="91" y="180"/>
                </a:cubicBezTo>
                <a:cubicBezTo>
                  <a:pt x="66" y="180"/>
                  <a:pt x="43" y="170"/>
                  <a:pt x="27" y="154"/>
                </a:cubicBezTo>
                <a:cubicBezTo>
                  <a:pt x="27" y="154"/>
                  <a:pt x="27" y="154"/>
                  <a:pt x="27" y="154"/>
                </a:cubicBezTo>
                <a:cubicBezTo>
                  <a:pt x="10" y="138"/>
                  <a:pt x="0" y="115"/>
                  <a:pt x="0" y="90"/>
                </a:cubicBezTo>
                <a:cubicBezTo>
                  <a:pt x="0" y="65"/>
                  <a:pt x="10" y="43"/>
                  <a:pt x="27" y="26"/>
                </a:cubicBezTo>
                <a:cubicBezTo>
                  <a:pt x="27" y="26"/>
                  <a:pt x="27" y="26"/>
                  <a:pt x="27" y="26"/>
                </a:cubicBezTo>
                <a:cubicBezTo>
                  <a:pt x="43" y="10"/>
                  <a:pt x="66" y="0"/>
                  <a:pt x="91" y="0"/>
                </a:cubicBezTo>
                <a:close/>
                <a:moveTo>
                  <a:pt x="129" y="52"/>
                </a:moveTo>
                <a:cubicBezTo>
                  <a:pt x="119" y="42"/>
                  <a:pt x="105" y="36"/>
                  <a:pt x="91" y="36"/>
                </a:cubicBezTo>
                <a:cubicBezTo>
                  <a:pt x="76" y="36"/>
                  <a:pt x="62" y="42"/>
                  <a:pt x="52" y="52"/>
                </a:cubicBezTo>
                <a:cubicBezTo>
                  <a:pt x="52" y="52"/>
                  <a:pt x="52" y="52"/>
                  <a:pt x="52" y="52"/>
                </a:cubicBezTo>
                <a:cubicBezTo>
                  <a:pt x="43" y="62"/>
                  <a:pt x="37" y="75"/>
                  <a:pt x="37" y="90"/>
                </a:cubicBezTo>
                <a:cubicBezTo>
                  <a:pt x="37" y="105"/>
                  <a:pt x="43" y="118"/>
                  <a:pt x="52" y="128"/>
                </a:cubicBezTo>
                <a:cubicBezTo>
                  <a:pt x="52" y="128"/>
                  <a:pt x="52" y="128"/>
                  <a:pt x="52" y="128"/>
                </a:cubicBezTo>
                <a:cubicBezTo>
                  <a:pt x="62" y="138"/>
                  <a:pt x="76" y="144"/>
                  <a:pt x="91" y="144"/>
                </a:cubicBezTo>
                <a:cubicBezTo>
                  <a:pt x="105" y="144"/>
                  <a:pt x="119" y="138"/>
                  <a:pt x="129" y="128"/>
                </a:cubicBezTo>
                <a:cubicBezTo>
                  <a:pt x="138" y="118"/>
                  <a:pt x="145" y="105"/>
                  <a:pt x="145" y="90"/>
                </a:cubicBezTo>
                <a:cubicBezTo>
                  <a:pt x="145" y="75"/>
                  <a:pt x="139" y="62"/>
                  <a:pt x="129" y="52"/>
                </a:cubicBezTo>
                <a:close/>
              </a:path>
            </a:pathLst>
          </a:custGeom>
          <a:solidFill>
            <a:srgbClr val="FF0066"/>
          </a:solidFill>
          <a:ln>
            <a:noFill/>
          </a:ln>
        </p:spPr>
        <p:txBody>
          <a:bodyPr vert="horz" wrap="square" lIns="57934" tIns="28967" rIns="57934" bIns="28967" numCol="1" anchor="t" anchorCtr="0" compatLnSpc="1"/>
          <a:lstStyle/>
          <a:p>
            <a:endParaRPr lang="zh-CN" altLang="en-US">
              <a:solidFill>
                <a:schemeClr val="accent1"/>
              </a:solidFill>
            </a:endParaRPr>
          </a:p>
        </p:txBody>
      </p:sp>
      <p:sp>
        <p:nvSpPr>
          <p:cNvPr id="15362" name="文本框 7"/>
          <p:cNvSpPr txBox="1"/>
          <p:nvPr/>
        </p:nvSpPr>
        <p:spPr>
          <a:xfrm>
            <a:off x="266700" y="1146175"/>
            <a:ext cx="731520" cy="3349625"/>
          </a:xfrm>
          <a:prstGeom prst="rect">
            <a:avLst/>
          </a:prstGeom>
          <a:solidFill>
            <a:srgbClr val="00B0F0"/>
          </a:solidFill>
          <a:ln w="9525">
            <a:noFill/>
          </a:ln>
        </p:spPr>
        <p:txBody>
          <a:bodyPr vert="eaVert" wrap="square" anchor="t">
            <a:spAutoFit/>
          </a:bodyPr>
          <a:lstStyle/>
          <a:p>
            <a:pPr lvl="0" indent="0" algn="ctr"/>
            <a:r>
              <a:rPr lang="zh-CN" altLang="zh-CN" sz="3600" b="1">
                <a:solidFill>
                  <a:schemeClr val="accent1"/>
                </a:solidFill>
                <a:latin typeface="华文楷体" panose="02010600040101010101" charset="-122"/>
                <a:ea typeface="华文楷体" panose="02010600040101010101" charset="-122"/>
              </a:rPr>
              <a:t>四位开拓者</a:t>
            </a:r>
            <a:endParaRPr lang="zh-CN" altLang="zh-CN" sz="3600" b="1">
              <a:solidFill>
                <a:schemeClr val="accent1"/>
              </a:solidFill>
              <a:latin typeface="华文楷体" panose="02010600040101010101" charset="-122"/>
              <a:ea typeface="华文楷体" panose="02010600040101010101" charset="-122"/>
            </a:endParaRPr>
          </a:p>
        </p:txBody>
      </p:sp>
      <p:sp>
        <p:nvSpPr>
          <p:cNvPr id="2" name="文本框 1"/>
          <p:cNvSpPr txBox="1"/>
          <p:nvPr/>
        </p:nvSpPr>
        <p:spPr>
          <a:xfrm>
            <a:off x="1576070" y="1664970"/>
            <a:ext cx="7283450" cy="2553335"/>
          </a:xfrm>
          <a:prstGeom prst="rect">
            <a:avLst/>
          </a:prstGeom>
          <a:noFill/>
          <a:extLst>
            <a:ext uri="{909E8E84-426E-40DD-AFC4-6F175D3DCCD1}">
              <a14:hiddenFill xmlns:a14="http://schemas.microsoft.com/office/drawing/2010/main">
                <a:solidFill>
                  <a:srgbClr val="FF9933"/>
                </a:solidFill>
              </a14:hiddenFill>
            </a:ext>
          </a:extLst>
        </p:spPr>
        <p:txBody>
          <a:bodyPr wrap="square" rtlCol="0">
            <a:spAutoFit/>
          </a:bodyPr>
          <a:lstStyle/>
          <a:p>
            <a:r>
              <a:rPr lang="zh-CN" altLang="en-US" sz="1600" b="1">
                <a:solidFill>
                  <a:schemeClr val="accent1"/>
                </a:solidFill>
                <a:cs typeface="宋体" panose="02010600030101010101" pitchFamily="2" charset="-122"/>
              </a:rPr>
              <a:t>米哈伊尔·</a:t>
            </a:r>
            <a:r>
              <a:rPr lang="zh-CN" altLang="en-US" sz="1600" b="1">
                <a:solidFill>
                  <a:schemeClr val="accent1"/>
                </a:solidFill>
              </a:rPr>
              <a:t>瓦西里耶维奇</a:t>
            </a:r>
            <a:r>
              <a:rPr lang="zh-CN" altLang="en-US" sz="1600" b="1">
                <a:solidFill>
                  <a:schemeClr val="accent1"/>
                </a:solidFill>
                <a:cs typeface="宋体" panose="02010600030101010101" pitchFamily="2" charset="-122"/>
                <a:sym typeface="+mn-ea"/>
              </a:rPr>
              <a:t>·罗蒙诺索夫</a:t>
            </a:r>
            <a:r>
              <a:rPr lang="zh-CN" altLang="en-US" sz="1600">
                <a:solidFill>
                  <a:schemeClr val="accent1"/>
                </a:solidFill>
              </a:rPr>
              <a:t>（Михаил Васильевич Ломоносов</a:t>
            </a:r>
            <a:r>
              <a:rPr lang="en-US" altLang="zh-CN" sz="1600">
                <a:solidFill>
                  <a:schemeClr val="accent1"/>
                </a:solidFill>
              </a:rPr>
              <a:t>, 1708/1715-1765</a:t>
            </a:r>
            <a:r>
              <a:rPr lang="zh-CN" altLang="en-US" sz="1600">
                <a:solidFill>
                  <a:schemeClr val="accent1"/>
                </a:solidFill>
              </a:rPr>
              <a:t>）是现代俄国文学和文化的真正奠基者。尽管他出身微寒，但才华横溢，求知欲强，在物理、化学、数学、矿业、艺术、语法、文学等各个领域表现不俗，且具有耿直不屈的性格和坚定的自尊意识，这为他在贵族阶层赢得广泛的尊重。文学方面，罗蒙诺索夫是现代俄国文学语言的立法者（《俄语语法》、《论俄罗斯语言中教会书籍的益处》、《修辞学》），他制定文学语言标准，引入新的作诗法体系</a:t>
            </a:r>
            <a:r>
              <a:rPr lang="en-US" altLang="zh-CN" sz="1600">
                <a:solidFill>
                  <a:schemeClr val="accent1"/>
                </a:solidFill>
              </a:rPr>
              <a:t>——</a:t>
            </a:r>
            <a:r>
              <a:rPr lang="zh-CN" altLang="en-US" sz="1600">
                <a:solidFill>
                  <a:schemeClr val="accent1"/>
                </a:solidFill>
              </a:rPr>
              <a:t>即重音节诗体。在宗教颂诗方面也留下出色的代表作《思考神之伟大》。因为罗蒙诺索夫在俄国文化荒原中杰出的拓荒和改革作用，他被后世尊崇，被称为</a:t>
            </a:r>
            <a:r>
              <a:rPr lang="en-US" altLang="zh-CN" sz="1600">
                <a:solidFill>
                  <a:schemeClr val="accent1"/>
                </a:solidFill>
              </a:rPr>
              <a:t>“</a:t>
            </a:r>
            <a:r>
              <a:rPr lang="zh-CN" altLang="en-US" sz="1600">
                <a:solidFill>
                  <a:schemeClr val="accent1"/>
                </a:solidFill>
              </a:rPr>
              <a:t>俄罗斯文学中的彼得大帝</a:t>
            </a:r>
            <a:r>
              <a:rPr lang="en-US" altLang="zh-CN" sz="1600">
                <a:solidFill>
                  <a:schemeClr val="accent1"/>
                </a:solidFill>
              </a:rPr>
              <a:t>”</a:t>
            </a:r>
            <a:r>
              <a:rPr lang="zh-CN" altLang="en-US" sz="1600">
                <a:solidFill>
                  <a:schemeClr val="accent1"/>
                </a:solidFill>
              </a:rPr>
              <a:t>、</a:t>
            </a:r>
            <a:r>
              <a:rPr lang="en-US" altLang="zh-CN" sz="1600">
                <a:solidFill>
                  <a:schemeClr val="accent1"/>
                </a:solidFill>
              </a:rPr>
              <a:t>“</a:t>
            </a:r>
            <a:r>
              <a:rPr lang="zh-CN" altLang="en-US" sz="1600">
                <a:solidFill>
                  <a:schemeClr val="accent1"/>
                </a:solidFill>
              </a:rPr>
              <a:t>俄罗斯现代文明之父</a:t>
            </a:r>
            <a:r>
              <a:rPr lang="en-US" altLang="zh-CN" sz="1600">
                <a:solidFill>
                  <a:schemeClr val="accent1"/>
                </a:solidFill>
              </a:rPr>
              <a:t>”</a:t>
            </a:r>
            <a:r>
              <a:rPr lang="zh-CN" altLang="en-US" sz="1600">
                <a:solidFill>
                  <a:schemeClr val="accent1"/>
                </a:solidFill>
              </a:rPr>
              <a:t>等。</a:t>
            </a:r>
            <a:endParaRPr lang="zh-CN" altLang="en-US" sz="1600">
              <a:solidFill>
                <a:schemeClr val="accent1"/>
              </a:solidFill>
            </a:endParaRPr>
          </a:p>
        </p:txBody>
      </p:sp>
      <p:grpSp>
        <p:nvGrpSpPr>
          <p:cNvPr id="7" name="组合 6"/>
          <p:cNvGrpSpPr/>
          <p:nvPr/>
        </p:nvGrpSpPr>
        <p:grpSpPr>
          <a:xfrm>
            <a:off x="1328420" y="140335"/>
            <a:ext cx="6819900" cy="1010920"/>
            <a:chOff x="2092" y="221"/>
            <a:chExt cx="10740" cy="1592"/>
          </a:xfrm>
        </p:grpSpPr>
        <p:sp>
          <p:nvSpPr>
            <p:cNvPr id="4" name="矩形 3"/>
            <p:cNvSpPr/>
            <p:nvPr/>
          </p:nvSpPr>
          <p:spPr>
            <a:xfrm>
              <a:off x="2482" y="221"/>
              <a:ext cx="9707" cy="1593"/>
            </a:xfrm>
            <a:prstGeom prst="rect">
              <a:avLst/>
            </a:prstGeom>
            <a:noFill/>
            <a:ln>
              <a:noFill/>
            </a:ln>
          </p:spPr>
          <p:txBody>
            <a:bodyPr wrap="none" rtlCol="0" anchor="t">
              <a:spAutoFit/>
            </a:bodyPr>
            <a:lstStyle/>
            <a:p>
              <a:pPr algn="ctr"/>
              <a:endParaRPr lang="zh-CN" altLang="en-US" sz="4000" b="1">
                <a:ln w="25400">
                  <a:gradFill>
                    <a:gsLst>
                      <a:gs pos="31000">
                        <a:srgbClr val="6D6E85"/>
                      </a:gs>
                      <a:gs pos="66000">
                        <a:srgbClr val="A2C6FF"/>
                      </a:gs>
                      <a:gs pos="45000">
                        <a:srgbClr val="97B8F2"/>
                      </a:gs>
                      <a:gs pos="11000">
                        <a:srgbClr val="ED7D31">
                          <a:lumMod val="20000"/>
                          <a:lumOff val="80000"/>
                        </a:srgbClr>
                      </a:gs>
                      <a:gs pos="100000">
                        <a:srgbClr val="7E6760"/>
                      </a:gs>
                      <a:gs pos="91000">
                        <a:schemeClr val="bg1">
                          <a:lumMod val="50000"/>
                        </a:schemeClr>
                      </a:gs>
                      <a:gs pos="56000">
                        <a:srgbClr val="455C85"/>
                      </a:gs>
                      <a:gs pos="81000">
                        <a:srgbClr val="F8D8CF"/>
                      </a:gs>
                    </a:gsLst>
                  </a:gradFill>
                </a:ln>
                <a:solidFill>
                  <a:srgbClr val="7030A0"/>
                </a:solidFill>
                <a:effectLst>
                  <a:outerShdw blurRad="38100" dist="25400" dir="5400000" algn="ctr" rotWithShape="0">
                    <a:srgbClr val="6E747A">
                      <a:alpha val="43000"/>
                    </a:srgbClr>
                  </a:outerShdw>
                </a:effectLst>
              </a:endParaRPr>
            </a:p>
            <a:p>
              <a:pPr algn="ctr"/>
              <a:r>
                <a:rPr lang="zh-CN" altLang="en-US" sz="2000" dirty="0" smtClean="0">
                  <a:solidFill>
                    <a:schemeClr val="accent1"/>
                  </a:solidFill>
                  <a:latin typeface="华文中宋" panose="02010600040101010101" charset="-122"/>
                  <a:ea typeface="华文中宋" panose="02010600040101010101" charset="-122"/>
                  <a:sym typeface="+mn-ea"/>
                </a:rPr>
                <a:t>Главные представители русского </a:t>
              </a:r>
              <a:r>
                <a:rPr lang="zh-CN" altLang="en-US" sz="2000" b="1" dirty="0" smtClean="0">
                  <a:solidFill>
                    <a:schemeClr val="accent1"/>
                  </a:solidFill>
                  <a:latin typeface="华文中宋" panose="02010600040101010101" charset="-122"/>
                  <a:ea typeface="华文中宋" panose="02010600040101010101" charset="-122"/>
                  <a:sym typeface="+mn-ea"/>
                </a:rPr>
                <a:t>классицизм</a:t>
              </a:r>
              <a:r>
                <a:rPr lang="zh-CN" altLang="en-US" sz="2000" dirty="0" smtClean="0">
                  <a:solidFill>
                    <a:schemeClr val="accent1"/>
                  </a:solidFill>
                  <a:latin typeface="华文中宋" panose="02010600040101010101" charset="-122"/>
                  <a:ea typeface="华文中宋" panose="02010600040101010101" charset="-122"/>
                  <a:sym typeface="+mn-ea"/>
                </a:rPr>
                <a:t>а</a:t>
              </a:r>
              <a:endParaRPr lang="zh-CN" altLang="en-US" sz="2000" b="1" dirty="0" smtClean="0">
                <a:ln w="25400">
                  <a:gradFill>
                    <a:gsLst>
                      <a:gs pos="31000">
                        <a:srgbClr val="6D6E85"/>
                      </a:gs>
                      <a:gs pos="66000">
                        <a:srgbClr val="A2C6FF"/>
                      </a:gs>
                      <a:gs pos="45000">
                        <a:srgbClr val="97B8F2"/>
                      </a:gs>
                      <a:gs pos="11000">
                        <a:srgbClr val="ED7D31">
                          <a:lumMod val="20000"/>
                          <a:lumOff val="80000"/>
                        </a:srgbClr>
                      </a:gs>
                      <a:gs pos="100000">
                        <a:srgbClr val="7E6760"/>
                      </a:gs>
                      <a:gs pos="91000">
                        <a:schemeClr val="bg1">
                          <a:lumMod val="50000"/>
                        </a:schemeClr>
                      </a:gs>
                      <a:gs pos="56000">
                        <a:srgbClr val="455C85"/>
                      </a:gs>
                      <a:gs pos="81000">
                        <a:srgbClr val="F8D8CF"/>
                      </a:gs>
                    </a:gsLst>
                  </a:gradFill>
                </a:ln>
                <a:solidFill>
                  <a:schemeClr val="accent1"/>
                </a:solidFill>
                <a:effectLst>
                  <a:outerShdw blurRad="38100" dist="25400" dir="5400000" algn="ctr" rotWithShape="0">
                    <a:srgbClr val="6E747A">
                      <a:alpha val="43000"/>
                    </a:srgbClr>
                  </a:outerShdw>
                </a:effectLst>
                <a:latin typeface="华文中宋" panose="02010600040101010101" charset="-122"/>
                <a:ea typeface="华文中宋" panose="02010600040101010101" charset="-122"/>
                <a:sym typeface="+mn-ea"/>
              </a:endParaRPr>
            </a:p>
          </p:txBody>
        </p:sp>
        <p:sp>
          <p:nvSpPr>
            <p:cNvPr id="6" name="矩形 5"/>
            <p:cNvSpPr/>
            <p:nvPr/>
          </p:nvSpPr>
          <p:spPr>
            <a:xfrm>
              <a:off x="2092" y="221"/>
              <a:ext cx="10740" cy="1104"/>
            </a:xfrm>
            <a:prstGeom prst="rect">
              <a:avLst/>
            </a:prstGeom>
            <a:noFill/>
            <a:ln>
              <a:noFill/>
            </a:ln>
          </p:spPr>
          <p:txBody>
            <a:bodyPr wrap="none" rtlCol="0" anchor="t">
              <a:spAutoFit/>
            </a:bodyPr>
            <a:lstStyle/>
            <a:p>
              <a:pPr algn="ctr"/>
              <a:r>
                <a:rPr lang="zh-CN" altLang="en-US" sz="4000" b="1">
                  <a:ln w="13462">
                    <a:solidFill>
                      <a:schemeClr val="bg1"/>
                    </a:solidFill>
                    <a:prstDash val="solid"/>
                  </a:ln>
                  <a:solidFill>
                    <a:schemeClr val="tx1">
                      <a:lumMod val="85000"/>
                      <a:lumOff val="15000"/>
                    </a:schemeClr>
                  </a:solidFill>
                  <a:effectLst>
                    <a:outerShdw dist="38100" dir="2700000" algn="bl" rotWithShape="0">
                      <a:schemeClr val="accent5"/>
                    </a:outerShdw>
                  </a:effectLst>
                </a:rPr>
                <a:t>俄国古典主义的主要代表人物</a:t>
              </a:r>
              <a:endParaRPr lang="zh-CN" altLang="en-US" sz="4000" b="1">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gr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5" presetClass="entr" presetSubtype="0" fill="hold" grpId="0" nodeType="afterEffect">
                                  <p:stCondLst>
                                    <p:cond delay="0"/>
                                  </p:stCondLst>
                                  <p:childTnLst>
                                    <p:set>
                                      <p:cBhvr>
                                        <p:cTn id="6" dur="1" fill="hold">
                                          <p:stCondLst>
                                            <p:cond delay="0"/>
                                          </p:stCondLst>
                                        </p:cTn>
                                        <p:tgtEl>
                                          <p:spTgt spid="15362"/>
                                        </p:tgtEl>
                                        <p:attrNameLst>
                                          <p:attrName>style.visibility</p:attrName>
                                        </p:attrNameLst>
                                      </p:cBhvr>
                                      <p:to>
                                        <p:strVal val="visible"/>
                                      </p:to>
                                    </p:set>
                                    <p:animEffect transition="in" filter="fade">
                                      <p:cBhvr>
                                        <p:cTn id="7" dur="1000"/>
                                        <p:tgtEl>
                                          <p:spTgt spid="15362"/>
                                        </p:tgtEl>
                                      </p:cBhvr>
                                    </p:animEffect>
                                    <p:anim calcmode="lin" valueType="num">
                                      <p:cBhvr>
                                        <p:cTn id="8" dur="1000" fill="hold"/>
                                        <p:tgtEl>
                                          <p:spTgt spid="15362"/>
                                        </p:tgtEl>
                                        <p:attrNameLst>
                                          <p:attrName>ppt_w</p:attrName>
                                        </p:attrNameLst>
                                      </p:cBhvr>
                                      <p:tavLst>
                                        <p:tav tm="0" fmla="#ppt_w*sin(2.5*pi*$)">
                                          <p:val>
                                            <p:fltVal val="0"/>
                                          </p:val>
                                        </p:tav>
                                        <p:tav tm="100000">
                                          <p:val>
                                            <p:fltVal val="1"/>
                                          </p:val>
                                        </p:tav>
                                      </p:tavLst>
                                    </p:anim>
                                    <p:anim calcmode="lin" valueType="num">
                                      <p:cBhvr>
                                        <p:cTn id="9" dur="1000" fill="hold"/>
                                        <p:tgtEl>
                                          <p:spTgt spid="15362"/>
                                        </p:tgtEl>
                                        <p:attrNameLst>
                                          <p:attrName>ppt_h</p:attrName>
                                        </p:attrNameLst>
                                      </p:cBhvr>
                                      <p:tavLst>
                                        <p:tav tm="0">
                                          <p:val>
                                            <p:strVal val="#ppt_h"/>
                                          </p:val>
                                        </p:tav>
                                        <p:tav tm="100000">
                                          <p:val>
                                            <p:strVal val="#ppt_h"/>
                                          </p:val>
                                        </p:tav>
                                      </p:tavLst>
                                    </p:anim>
                                  </p:childTnLst>
                                </p:cTn>
                              </p:par>
                            </p:childTnLst>
                          </p:cTn>
                        </p:par>
                        <p:par>
                          <p:cTn id="10" fill="hold">
                            <p:stCondLst>
                              <p:cond delay="1000"/>
                            </p:stCondLst>
                            <p:childTnLst>
                              <p:par>
                                <p:cTn id="11" presetID="10" presetClass="entr" presetSubtype="0" fill="hold" grpId="0" nodeType="afterEffect">
                                  <p:stCondLst>
                                    <p:cond delay="0"/>
                                  </p:stCondLst>
                                  <p:childTnLst>
                                    <p:set>
                                      <p:cBhvr>
                                        <p:cTn id="12" dur="1" fill="hold">
                                          <p:stCondLst>
                                            <p:cond delay="0"/>
                                          </p:stCondLst>
                                        </p:cTn>
                                        <p:tgtEl>
                                          <p:spTgt spid="35"/>
                                        </p:tgtEl>
                                        <p:attrNameLst>
                                          <p:attrName>style.visibility</p:attrName>
                                        </p:attrNameLst>
                                      </p:cBhvr>
                                      <p:to>
                                        <p:strVal val="visible"/>
                                      </p:to>
                                    </p:set>
                                    <p:animEffect transition="in" filter="fade">
                                      <p:cBhvr>
                                        <p:cTn id="13" dur="500"/>
                                        <p:tgtEl>
                                          <p:spTgt spid="35"/>
                                        </p:tgtEl>
                                      </p:cBhvr>
                                    </p:animEffect>
                                  </p:childTnLst>
                                </p:cTn>
                              </p:par>
                            </p:childTnLst>
                          </p:cTn>
                        </p:par>
                        <p:par>
                          <p:cTn id="14" fill="hold">
                            <p:stCondLst>
                              <p:cond delay="1500"/>
                            </p:stCondLst>
                            <p:childTnLst>
                              <p:par>
                                <p:cTn id="15" presetID="5" presetClass="entr" presetSubtype="10" fill="hold" grpId="0" nodeType="after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checkerboard(across)">
                                      <p:cBhvr>
                                        <p:cTn id="1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bldLvl="0" animBg="1"/>
      <p:bldP spid="15362" grpId="0" bldLvl="0" animBg="1"/>
      <p:bldP spid="2" grpId="0" bldLvl="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文本框 7"/>
          <p:cNvSpPr txBox="1"/>
          <p:nvPr/>
        </p:nvSpPr>
        <p:spPr>
          <a:xfrm>
            <a:off x="266700" y="1146175"/>
            <a:ext cx="731520" cy="3349625"/>
          </a:xfrm>
          <a:prstGeom prst="rect">
            <a:avLst/>
          </a:prstGeom>
          <a:solidFill>
            <a:srgbClr val="C00000"/>
          </a:solidFill>
          <a:ln w="9525">
            <a:noFill/>
          </a:ln>
        </p:spPr>
        <p:txBody>
          <a:bodyPr vert="eaVert" wrap="square" anchor="t">
            <a:spAutoFit/>
          </a:bodyPr>
          <a:lstStyle/>
          <a:p>
            <a:pPr lvl="0" indent="0" algn="ctr"/>
            <a:r>
              <a:rPr lang="zh-CN" altLang="zh-CN" sz="3600" b="1">
                <a:solidFill>
                  <a:schemeClr val="accent1"/>
                </a:solidFill>
                <a:latin typeface="华文楷体" panose="02010600040101010101" charset="-122"/>
                <a:ea typeface="华文楷体" panose="02010600040101010101" charset="-122"/>
              </a:rPr>
              <a:t>颂诗之王</a:t>
            </a:r>
            <a:endParaRPr lang="zh-CN" altLang="zh-CN" sz="3600" b="1">
              <a:solidFill>
                <a:schemeClr val="accent1"/>
              </a:solidFill>
              <a:latin typeface="华文楷体" panose="02010600040101010101" charset="-122"/>
              <a:ea typeface="华文楷体" panose="02010600040101010101" charset="-122"/>
            </a:endParaRPr>
          </a:p>
        </p:txBody>
      </p:sp>
      <p:sp>
        <p:nvSpPr>
          <p:cNvPr id="2" name="文本框 1"/>
          <p:cNvSpPr txBox="1"/>
          <p:nvPr/>
        </p:nvSpPr>
        <p:spPr>
          <a:xfrm>
            <a:off x="1344295" y="1581150"/>
            <a:ext cx="7529830" cy="2306955"/>
          </a:xfrm>
          <a:prstGeom prst="rect">
            <a:avLst/>
          </a:prstGeom>
          <a:noFill/>
          <a:extLst>
            <a:ext uri="{909E8E84-426E-40DD-AFC4-6F175D3DCCD1}">
              <a14:hiddenFill xmlns:a14="http://schemas.microsoft.com/office/drawing/2010/main">
                <a:solidFill>
                  <a:schemeClr val="tx2">
                    <a:lumMod val="40000"/>
                    <a:lumOff val="60000"/>
                  </a:schemeClr>
                </a:solidFill>
              </a14:hiddenFill>
            </a:ext>
          </a:extLst>
        </p:spPr>
        <p:txBody>
          <a:bodyPr wrap="square" rtlCol="0">
            <a:spAutoFit/>
          </a:bodyPr>
          <a:lstStyle/>
          <a:p>
            <a:r>
              <a:rPr lang="zh-CN" altLang="en-US" sz="1600" b="1">
                <a:solidFill>
                  <a:schemeClr val="accent1"/>
                </a:solidFill>
                <a:cs typeface="宋体" panose="02010600030101010101" pitchFamily="2" charset="-122"/>
              </a:rPr>
              <a:t>加夫里拉·罗曼诺维奇</a:t>
            </a:r>
            <a:r>
              <a:rPr lang="zh-CN" altLang="en-US" sz="1600" b="1">
                <a:solidFill>
                  <a:schemeClr val="accent1"/>
                </a:solidFill>
                <a:cs typeface="宋体" panose="02010600030101010101" pitchFamily="2" charset="-122"/>
                <a:sym typeface="+mn-ea"/>
              </a:rPr>
              <a:t>·杰尔查文</a:t>
            </a:r>
            <a:r>
              <a:rPr lang="zh-CN" altLang="en-US" sz="1600">
                <a:solidFill>
                  <a:schemeClr val="accent1"/>
                </a:solidFill>
              </a:rPr>
              <a:t>（Гаврии́л  Рома́нович Держа́вин</a:t>
            </a:r>
            <a:r>
              <a:rPr lang="en-US" altLang="zh-CN" sz="1600">
                <a:solidFill>
                  <a:schemeClr val="accent1"/>
                </a:solidFill>
              </a:rPr>
              <a:t>, 1743-1816</a:t>
            </a:r>
            <a:r>
              <a:rPr lang="zh-CN" altLang="en-US" sz="1600">
                <a:solidFill>
                  <a:schemeClr val="accent1"/>
                </a:solidFill>
              </a:rPr>
              <a:t>）是</a:t>
            </a:r>
            <a:r>
              <a:rPr lang="en-US" altLang="zh-CN" sz="1600">
                <a:solidFill>
                  <a:schemeClr val="accent1"/>
                </a:solidFill>
              </a:rPr>
              <a:t>18</a:t>
            </a:r>
            <a:r>
              <a:rPr lang="zh-CN" altLang="en-US" sz="1600">
                <a:solidFill>
                  <a:schemeClr val="accent1"/>
                </a:solidFill>
              </a:rPr>
              <a:t>世纪俄国最伟大的诗人。他诗歌的范围非常广阔，既写宗教颂诗和仪典颂诗，也写阿那克里翁体和贺拉斯体的抒情诗，既写酒神颂歌，也写合唱曲，还写有民间谣曲。他是个大胆创新者，但他的创新遵从古典主义精神。他的不朽就在于创建了一个新体裁，即</a:t>
            </a:r>
            <a:r>
              <a:rPr lang="zh-CN" altLang="en-US" sz="1600" b="1">
                <a:solidFill>
                  <a:schemeClr val="accent1"/>
                </a:solidFill>
              </a:rPr>
              <a:t>诙谐颂诗</a:t>
            </a:r>
            <a:r>
              <a:rPr lang="zh-CN" altLang="en-US" sz="1600">
                <a:solidFill>
                  <a:schemeClr val="accent1"/>
                </a:solidFill>
              </a:rPr>
              <a:t>（шутливая похвальная ода），大胆地将崇高因素与现实因素和喜剧因素融为一体。主要仰仗这一创新，杰尔查文以罕见的力量震撼了同时代人的心灵。他非常善于用独特的用词和格律来展现崇高，他的诗歌具有强悍的力量。著名的颂诗有《瀑布》（《Водопад》）、《费丽察》（《Ф</a:t>
            </a:r>
            <a:r>
              <a:rPr lang="en-US" altLang="zh-CN" sz="1600">
                <a:solidFill>
                  <a:schemeClr val="accent1"/>
                </a:solidFill>
              </a:rPr>
              <a:t>и</a:t>
            </a:r>
            <a:r>
              <a:rPr lang="zh-CN" altLang="en-US" sz="1600">
                <a:solidFill>
                  <a:schemeClr val="accent1"/>
                </a:solidFill>
              </a:rPr>
              <a:t>лица》）、《上帝颂》（《Бог》）等。</a:t>
            </a:r>
            <a:endParaRPr lang="en-US" altLang="zh-CN" sz="1600">
              <a:solidFill>
                <a:schemeClr val="accent1"/>
              </a:solidFill>
            </a:endParaRPr>
          </a:p>
        </p:txBody>
      </p:sp>
      <p:grpSp>
        <p:nvGrpSpPr>
          <p:cNvPr id="7" name="组合 6"/>
          <p:cNvGrpSpPr/>
          <p:nvPr/>
        </p:nvGrpSpPr>
        <p:grpSpPr>
          <a:xfrm>
            <a:off x="1328420" y="140335"/>
            <a:ext cx="6819900" cy="1010920"/>
            <a:chOff x="2092" y="221"/>
            <a:chExt cx="10740" cy="1592"/>
          </a:xfrm>
        </p:grpSpPr>
        <p:sp>
          <p:nvSpPr>
            <p:cNvPr id="4" name="矩形 3"/>
            <p:cNvSpPr/>
            <p:nvPr/>
          </p:nvSpPr>
          <p:spPr>
            <a:xfrm>
              <a:off x="2482" y="221"/>
              <a:ext cx="9707" cy="1593"/>
            </a:xfrm>
            <a:prstGeom prst="rect">
              <a:avLst/>
            </a:prstGeom>
            <a:noFill/>
            <a:ln>
              <a:noFill/>
            </a:ln>
          </p:spPr>
          <p:txBody>
            <a:bodyPr wrap="none" rtlCol="0" anchor="t">
              <a:spAutoFit/>
            </a:bodyPr>
            <a:lstStyle/>
            <a:p>
              <a:pPr algn="ctr"/>
              <a:endParaRPr lang="zh-CN" altLang="en-US" sz="4000" b="1">
                <a:ln w="25400">
                  <a:gradFill>
                    <a:gsLst>
                      <a:gs pos="31000">
                        <a:srgbClr val="6D6E85"/>
                      </a:gs>
                      <a:gs pos="66000">
                        <a:srgbClr val="A2C6FF"/>
                      </a:gs>
                      <a:gs pos="45000">
                        <a:srgbClr val="97B8F2"/>
                      </a:gs>
                      <a:gs pos="11000">
                        <a:srgbClr val="ED7D31">
                          <a:lumMod val="20000"/>
                          <a:lumOff val="80000"/>
                        </a:srgbClr>
                      </a:gs>
                      <a:gs pos="100000">
                        <a:srgbClr val="7E6760"/>
                      </a:gs>
                      <a:gs pos="91000">
                        <a:schemeClr val="bg1">
                          <a:lumMod val="50000"/>
                        </a:schemeClr>
                      </a:gs>
                      <a:gs pos="56000">
                        <a:srgbClr val="455C85"/>
                      </a:gs>
                      <a:gs pos="81000">
                        <a:srgbClr val="F8D8CF"/>
                      </a:gs>
                    </a:gsLst>
                  </a:gradFill>
                </a:ln>
                <a:solidFill>
                  <a:srgbClr val="7030A0"/>
                </a:solidFill>
                <a:effectLst>
                  <a:outerShdw blurRad="38100" dist="25400" dir="5400000" algn="ctr" rotWithShape="0">
                    <a:srgbClr val="6E747A">
                      <a:alpha val="43000"/>
                    </a:srgbClr>
                  </a:outerShdw>
                </a:effectLst>
              </a:endParaRPr>
            </a:p>
            <a:p>
              <a:pPr algn="ctr"/>
              <a:r>
                <a:rPr lang="zh-CN" altLang="en-US" sz="2000" dirty="0" smtClean="0">
                  <a:solidFill>
                    <a:schemeClr val="accent1"/>
                  </a:solidFill>
                  <a:latin typeface="华文中宋" panose="02010600040101010101" charset="-122"/>
                  <a:ea typeface="华文中宋" panose="02010600040101010101" charset="-122"/>
                  <a:sym typeface="+mn-ea"/>
                </a:rPr>
                <a:t>Главные представители русского </a:t>
              </a:r>
              <a:r>
                <a:rPr lang="zh-CN" altLang="en-US" sz="2000" b="1" dirty="0" smtClean="0">
                  <a:solidFill>
                    <a:schemeClr val="accent1"/>
                  </a:solidFill>
                  <a:latin typeface="华文中宋" panose="02010600040101010101" charset="-122"/>
                  <a:ea typeface="华文中宋" panose="02010600040101010101" charset="-122"/>
                  <a:sym typeface="+mn-ea"/>
                </a:rPr>
                <a:t>классицизм</a:t>
              </a:r>
              <a:r>
                <a:rPr lang="zh-CN" altLang="en-US" sz="2000" dirty="0" smtClean="0">
                  <a:solidFill>
                    <a:schemeClr val="accent1"/>
                  </a:solidFill>
                  <a:latin typeface="华文中宋" panose="02010600040101010101" charset="-122"/>
                  <a:ea typeface="华文中宋" panose="02010600040101010101" charset="-122"/>
                  <a:sym typeface="+mn-ea"/>
                </a:rPr>
                <a:t>а</a:t>
              </a:r>
              <a:endParaRPr lang="zh-CN" altLang="en-US" sz="2000" b="1" dirty="0" smtClean="0">
                <a:ln w="25400">
                  <a:gradFill>
                    <a:gsLst>
                      <a:gs pos="31000">
                        <a:srgbClr val="6D6E85"/>
                      </a:gs>
                      <a:gs pos="66000">
                        <a:srgbClr val="A2C6FF"/>
                      </a:gs>
                      <a:gs pos="45000">
                        <a:srgbClr val="97B8F2"/>
                      </a:gs>
                      <a:gs pos="11000">
                        <a:srgbClr val="ED7D31">
                          <a:lumMod val="20000"/>
                          <a:lumOff val="80000"/>
                        </a:srgbClr>
                      </a:gs>
                      <a:gs pos="100000">
                        <a:srgbClr val="7E6760"/>
                      </a:gs>
                      <a:gs pos="91000">
                        <a:schemeClr val="bg1">
                          <a:lumMod val="50000"/>
                        </a:schemeClr>
                      </a:gs>
                      <a:gs pos="56000">
                        <a:srgbClr val="455C85"/>
                      </a:gs>
                      <a:gs pos="81000">
                        <a:srgbClr val="F8D8CF"/>
                      </a:gs>
                    </a:gsLst>
                  </a:gradFill>
                </a:ln>
                <a:solidFill>
                  <a:schemeClr val="accent1"/>
                </a:solidFill>
                <a:effectLst>
                  <a:outerShdw blurRad="38100" dist="25400" dir="5400000" algn="ctr" rotWithShape="0">
                    <a:srgbClr val="6E747A">
                      <a:alpha val="43000"/>
                    </a:srgbClr>
                  </a:outerShdw>
                </a:effectLst>
                <a:latin typeface="华文中宋" panose="02010600040101010101" charset="-122"/>
                <a:ea typeface="华文中宋" panose="02010600040101010101" charset="-122"/>
                <a:sym typeface="+mn-ea"/>
              </a:endParaRPr>
            </a:p>
          </p:txBody>
        </p:sp>
        <p:sp>
          <p:nvSpPr>
            <p:cNvPr id="6" name="矩形 5"/>
            <p:cNvSpPr/>
            <p:nvPr/>
          </p:nvSpPr>
          <p:spPr>
            <a:xfrm>
              <a:off x="2092" y="221"/>
              <a:ext cx="10740" cy="1104"/>
            </a:xfrm>
            <a:prstGeom prst="rect">
              <a:avLst/>
            </a:prstGeom>
            <a:noFill/>
            <a:ln>
              <a:noFill/>
            </a:ln>
          </p:spPr>
          <p:txBody>
            <a:bodyPr wrap="none" rtlCol="0" anchor="t">
              <a:spAutoFit/>
            </a:bodyPr>
            <a:lstStyle/>
            <a:p>
              <a:pPr algn="ctr"/>
              <a:r>
                <a:rPr lang="zh-CN" altLang="en-US" sz="4000" b="1">
                  <a:ln w="13462">
                    <a:solidFill>
                      <a:schemeClr val="bg1"/>
                    </a:solidFill>
                    <a:prstDash val="solid"/>
                  </a:ln>
                  <a:solidFill>
                    <a:schemeClr val="tx1">
                      <a:lumMod val="85000"/>
                      <a:lumOff val="15000"/>
                    </a:schemeClr>
                  </a:solidFill>
                  <a:effectLst>
                    <a:outerShdw dist="38100" dir="2700000" algn="bl" rotWithShape="0">
                      <a:schemeClr val="accent5"/>
                    </a:outerShdw>
                  </a:effectLst>
                </a:rPr>
                <a:t>俄国古典主义的主要代表人物</a:t>
              </a:r>
              <a:endParaRPr lang="zh-CN" altLang="en-US" sz="4000" b="1">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gr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5" presetClass="entr" presetSubtype="0" fill="hold" grpId="0" nodeType="afterEffect">
                                  <p:stCondLst>
                                    <p:cond delay="0"/>
                                  </p:stCondLst>
                                  <p:childTnLst>
                                    <p:set>
                                      <p:cBhvr>
                                        <p:cTn id="6" dur="1" fill="hold">
                                          <p:stCondLst>
                                            <p:cond delay="0"/>
                                          </p:stCondLst>
                                        </p:cTn>
                                        <p:tgtEl>
                                          <p:spTgt spid="15362"/>
                                        </p:tgtEl>
                                        <p:attrNameLst>
                                          <p:attrName>style.visibility</p:attrName>
                                        </p:attrNameLst>
                                      </p:cBhvr>
                                      <p:to>
                                        <p:strVal val="visible"/>
                                      </p:to>
                                    </p:set>
                                    <p:animEffect transition="in" filter="fade">
                                      <p:cBhvr>
                                        <p:cTn id="7" dur="1000"/>
                                        <p:tgtEl>
                                          <p:spTgt spid="15362"/>
                                        </p:tgtEl>
                                      </p:cBhvr>
                                    </p:animEffect>
                                    <p:anim calcmode="lin" valueType="num">
                                      <p:cBhvr>
                                        <p:cTn id="8" dur="1000" fill="hold"/>
                                        <p:tgtEl>
                                          <p:spTgt spid="15362"/>
                                        </p:tgtEl>
                                        <p:attrNameLst>
                                          <p:attrName>ppt_w</p:attrName>
                                        </p:attrNameLst>
                                      </p:cBhvr>
                                      <p:tavLst>
                                        <p:tav tm="0" fmla="#ppt_w*sin(2.5*pi*$)">
                                          <p:val>
                                            <p:fltVal val="0"/>
                                          </p:val>
                                        </p:tav>
                                        <p:tav tm="100000">
                                          <p:val>
                                            <p:fltVal val="1"/>
                                          </p:val>
                                        </p:tav>
                                      </p:tavLst>
                                    </p:anim>
                                    <p:anim calcmode="lin" valueType="num">
                                      <p:cBhvr>
                                        <p:cTn id="9" dur="1000" fill="hold"/>
                                        <p:tgtEl>
                                          <p:spTgt spid="15362"/>
                                        </p:tgtEl>
                                        <p:attrNameLst>
                                          <p:attrName>ppt_h</p:attrName>
                                        </p:attrNameLst>
                                      </p:cBhvr>
                                      <p:tavLst>
                                        <p:tav tm="0">
                                          <p:val>
                                            <p:strVal val="#ppt_h"/>
                                          </p:val>
                                        </p:tav>
                                        <p:tav tm="100000">
                                          <p:val>
                                            <p:strVal val="#ppt_h"/>
                                          </p:val>
                                        </p:tav>
                                      </p:tavLst>
                                    </p:anim>
                                  </p:childTnLst>
                                </p:cTn>
                              </p:par>
                            </p:childTnLst>
                          </p:cTn>
                        </p:par>
                        <p:par>
                          <p:cTn id="10" fill="hold">
                            <p:stCondLst>
                              <p:cond delay="1000"/>
                            </p:stCondLst>
                            <p:childTnLst>
                              <p:par>
                                <p:cTn id="11" presetID="21" presetClass="entr" presetSubtype="1" fill="hold" grpId="0" nodeType="after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wheel(1)">
                                      <p:cBhvr>
                                        <p:cTn id="13"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2" grpId="0" bldLvl="0" animBg="1"/>
      <p:bldP spid="2" grpId="0" bldLvl="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457200" y="205740"/>
            <a:ext cx="8229600" cy="671830"/>
          </a:xfrm>
        </p:spPr>
        <p:txBody>
          <a:bodyPr/>
          <a:lstStyle/>
          <a:p>
            <a:r>
              <a:rPr lang="zh-CN" altLang="zh-CN" sz="3200" b="1">
                <a:solidFill>
                  <a:schemeClr val="accent1"/>
                </a:solidFill>
              </a:rPr>
              <a:t>《瀑布》片断欣赏</a:t>
            </a:r>
            <a:endParaRPr lang="zh-CN" altLang="zh-CN" sz="3200" b="1">
              <a:solidFill>
                <a:schemeClr val="accent1"/>
              </a:solidFill>
            </a:endParaRPr>
          </a:p>
        </p:txBody>
      </p:sp>
      <p:sp>
        <p:nvSpPr>
          <p:cNvPr id="3" name="内容占位符 2"/>
          <p:cNvSpPr>
            <a:spLocks noGrp="1"/>
          </p:cNvSpPr>
          <p:nvPr>
            <p:ph idx="1"/>
          </p:nvPr>
        </p:nvSpPr>
        <p:spPr>
          <a:xfrm>
            <a:off x="457200" y="1026796"/>
            <a:ext cx="8229600" cy="3394472"/>
          </a:xfrm>
        </p:spPr>
        <p:txBody>
          <a:bodyPr/>
          <a:lstStyle/>
          <a:p>
            <a:r>
              <a:rPr lang="zh-CN" altLang="en-US" sz="2400" b="1">
                <a:solidFill>
                  <a:schemeClr val="accent1"/>
                </a:solidFill>
                <a:latin typeface="Times New Roman" panose="02020603050405020304" pitchFamily="18" charset="0"/>
              </a:rPr>
              <a:t>Водопад</a:t>
            </a:r>
            <a:endParaRPr lang="zh-CN" altLang="en-US" sz="2400" b="1">
              <a:solidFill>
                <a:schemeClr val="accent1"/>
              </a:solidFill>
              <a:latin typeface="Times New Roman" panose="02020603050405020304" pitchFamily="18" charset="0"/>
            </a:endParaRPr>
          </a:p>
          <a:p>
            <a:pPr marL="0" indent="0">
              <a:buNone/>
            </a:pPr>
            <a:r>
              <a:rPr lang="zh-CN" altLang="en-US" sz="2000">
                <a:solidFill>
                  <a:schemeClr val="accent1"/>
                </a:solidFill>
                <a:latin typeface="Times New Roman" panose="02020603050405020304" pitchFamily="18" charset="0"/>
              </a:rPr>
              <a:t>             Г. Державин</a:t>
            </a:r>
            <a:endParaRPr lang="zh-CN" altLang="en-US" sz="2000">
              <a:solidFill>
                <a:schemeClr val="accent1"/>
              </a:solidFill>
              <a:latin typeface="Times New Roman" panose="02020603050405020304" pitchFamily="18" charset="0"/>
            </a:endParaRPr>
          </a:p>
          <a:p>
            <a:pPr marL="0" indent="0">
              <a:buNone/>
            </a:pPr>
            <a:r>
              <a:rPr lang="zh-CN" altLang="en-US" sz="2000">
                <a:solidFill>
                  <a:schemeClr val="accent1"/>
                </a:solidFill>
                <a:latin typeface="Times New Roman" panose="02020603050405020304" pitchFamily="18" charset="0"/>
              </a:rPr>
              <a:t>Алмазна с</a:t>
            </a:r>
            <a:r>
              <a:rPr lang="zh-CN" altLang="en-US" sz="2000" b="1">
                <a:solidFill>
                  <a:schemeClr val="accent1"/>
                </a:solidFill>
                <a:latin typeface="Times New Roman" panose="02020603050405020304" pitchFamily="18" charset="0"/>
              </a:rPr>
              <a:t>ы</a:t>
            </a:r>
            <a:r>
              <a:rPr lang="zh-CN" altLang="en-US" sz="2000">
                <a:solidFill>
                  <a:schemeClr val="accent1"/>
                </a:solidFill>
                <a:latin typeface="Times New Roman" panose="02020603050405020304" pitchFamily="18" charset="0"/>
              </a:rPr>
              <a:t>плется гора</a:t>
            </a:r>
            <a:endParaRPr lang="zh-CN" altLang="en-US" sz="2000">
              <a:solidFill>
                <a:schemeClr val="accent1"/>
              </a:solidFill>
              <a:latin typeface="Times New Roman" panose="02020603050405020304" pitchFamily="18" charset="0"/>
            </a:endParaRPr>
          </a:p>
          <a:p>
            <a:pPr marL="0" indent="0">
              <a:buNone/>
            </a:pPr>
            <a:r>
              <a:rPr lang="zh-CN" altLang="en-US" sz="2000">
                <a:solidFill>
                  <a:schemeClr val="accent1"/>
                </a:solidFill>
                <a:latin typeface="Times New Roman" panose="02020603050405020304" pitchFamily="18" charset="0"/>
              </a:rPr>
              <a:t>С высот четыремя ск</a:t>
            </a:r>
            <a:r>
              <a:rPr lang="zh-CN" altLang="en-US" sz="2000" b="1">
                <a:solidFill>
                  <a:schemeClr val="accent1"/>
                </a:solidFill>
                <a:latin typeface="Times New Roman" panose="02020603050405020304" pitchFamily="18" charset="0"/>
              </a:rPr>
              <a:t>а</a:t>
            </a:r>
            <a:r>
              <a:rPr lang="zh-CN" altLang="en-US" sz="2000">
                <a:solidFill>
                  <a:schemeClr val="accent1"/>
                </a:solidFill>
                <a:latin typeface="Times New Roman" panose="02020603050405020304" pitchFamily="18" charset="0"/>
              </a:rPr>
              <a:t>лами,</a:t>
            </a:r>
            <a:endParaRPr lang="zh-CN" altLang="en-US" sz="2000">
              <a:solidFill>
                <a:schemeClr val="accent1"/>
              </a:solidFill>
              <a:latin typeface="Times New Roman" panose="02020603050405020304" pitchFamily="18" charset="0"/>
            </a:endParaRPr>
          </a:p>
          <a:p>
            <a:pPr marL="0" indent="0">
              <a:buNone/>
            </a:pPr>
            <a:r>
              <a:rPr lang="zh-CN" altLang="en-US" sz="2000">
                <a:solidFill>
                  <a:schemeClr val="accent1"/>
                </a:solidFill>
                <a:latin typeface="Times New Roman" panose="02020603050405020304" pitchFamily="18" charset="0"/>
              </a:rPr>
              <a:t>Жемчугу бездна и сребра</a:t>
            </a:r>
            <a:endParaRPr lang="zh-CN" altLang="en-US" sz="2000">
              <a:solidFill>
                <a:schemeClr val="accent1"/>
              </a:solidFill>
              <a:latin typeface="Times New Roman" panose="02020603050405020304" pitchFamily="18" charset="0"/>
            </a:endParaRPr>
          </a:p>
          <a:p>
            <a:pPr marL="0" indent="0">
              <a:buNone/>
            </a:pPr>
            <a:r>
              <a:rPr lang="zh-CN" altLang="en-US" sz="2000">
                <a:solidFill>
                  <a:schemeClr val="accent1"/>
                </a:solidFill>
                <a:latin typeface="Times New Roman" panose="02020603050405020304" pitchFamily="18" charset="0"/>
              </a:rPr>
              <a:t>Кипит внизу, бьет вверх бугр</a:t>
            </a:r>
            <a:r>
              <a:rPr lang="zh-CN" altLang="en-US" sz="2000" b="1">
                <a:solidFill>
                  <a:schemeClr val="accent1"/>
                </a:solidFill>
                <a:latin typeface="Times New Roman" panose="02020603050405020304" pitchFamily="18" charset="0"/>
              </a:rPr>
              <a:t>а</a:t>
            </a:r>
            <a:r>
              <a:rPr lang="zh-CN" altLang="en-US" sz="2000">
                <a:solidFill>
                  <a:schemeClr val="accent1"/>
                </a:solidFill>
                <a:latin typeface="Times New Roman" panose="02020603050405020304" pitchFamily="18" charset="0"/>
              </a:rPr>
              <a:t>ми;</a:t>
            </a:r>
            <a:endParaRPr lang="zh-CN" altLang="en-US" sz="2000">
              <a:solidFill>
                <a:schemeClr val="accent1"/>
              </a:solidFill>
              <a:latin typeface="Times New Roman" panose="02020603050405020304" pitchFamily="18" charset="0"/>
            </a:endParaRPr>
          </a:p>
          <a:p>
            <a:pPr marL="0" indent="0">
              <a:buNone/>
            </a:pPr>
            <a:r>
              <a:rPr lang="zh-CN" altLang="en-US" sz="2000">
                <a:solidFill>
                  <a:schemeClr val="accent1"/>
                </a:solidFill>
                <a:latin typeface="Times New Roman" panose="02020603050405020304" pitchFamily="18" charset="0"/>
              </a:rPr>
              <a:t>От брызгов синий холм стоит,</a:t>
            </a:r>
            <a:endParaRPr lang="zh-CN" altLang="en-US" sz="2000">
              <a:solidFill>
                <a:schemeClr val="accent1"/>
              </a:solidFill>
              <a:latin typeface="Times New Roman" panose="02020603050405020304" pitchFamily="18" charset="0"/>
            </a:endParaRPr>
          </a:p>
          <a:p>
            <a:pPr marL="0" indent="0">
              <a:buNone/>
            </a:pPr>
            <a:r>
              <a:rPr lang="zh-CN" altLang="en-US" sz="2000">
                <a:solidFill>
                  <a:schemeClr val="accent1"/>
                </a:solidFill>
                <a:latin typeface="Times New Roman" panose="02020603050405020304" pitchFamily="18" charset="0"/>
              </a:rPr>
              <a:t>Дал</a:t>
            </a:r>
            <a:r>
              <a:rPr lang="zh-CN" altLang="en-US" sz="2000" b="1">
                <a:solidFill>
                  <a:schemeClr val="accent1"/>
                </a:solidFill>
                <a:latin typeface="Times New Roman" panose="02020603050405020304" pitchFamily="18" charset="0"/>
              </a:rPr>
              <a:t>е</a:t>
            </a:r>
            <a:r>
              <a:rPr lang="zh-CN" altLang="en-US" sz="2000">
                <a:solidFill>
                  <a:schemeClr val="accent1"/>
                </a:solidFill>
                <a:latin typeface="Times New Roman" panose="02020603050405020304" pitchFamily="18" charset="0"/>
              </a:rPr>
              <a:t>че р</a:t>
            </a:r>
            <a:r>
              <a:rPr lang="en-US" altLang="zh-CN" sz="2000">
                <a:solidFill>
                  <a:schemeClr val="accent1"/>
                </a:solidFill>
                <a:latin typeface="Times New Roman" panose="02020603050405020304" pitchFamily="18" charset="0"/>
              </a:rPr>
              <a:t>ё</a:t>
            </a:r>
            <a:r>
              <a:rPr lang="zh-CN" altLang="en-US" sz="2000">
                <a:solidFill>
                  <a:schemeClr val="accent1"/>
                </a:solidFill>
                <a:latin typeface="Times New Roman" panose="02020603050405020304" pitchFamily="18" charset="0"/>
              </a:rPr>
              <a:t>в в лесу грем</a:t>
            </a:r>
            <a:r>
              <a:rPr lang="zh-CN" altLang="en-US" sz="2000" b="1">
                <a:solidFill>
                  <a:schemeClr val="accent1"/>
                </a:solidFill>
                <a:latin typeface="Times New Roman" panose="02020603050405020304" pitchFamily="18" charset="0"/>
              </a:rPr>
              <a:t>и</a:t>
            </a:r>
            <a:r>
              <a:rPr lang="zh-CN" altLang="en-US" sz="2000">
                <a:solidFill>
                  <a:schemeClr val="accent1"/>
                </a:solidFill>
                <a:latin typeface="Times New Roman" panose="02020603050405020304" pitchFamily="18" charset="0"/>
              </a:rPr>
              <a:t>т.</a:t>
            </a:r>
            <a:endParaRPr lang="zh-CN" altLang="en-US" sz="2000">
              <a:solidFill>
                <a:schemeClr val="accent1"/>
              </a:solidFill>
              <a:latin typeface="Times New Roman" panose="02020603050405020304" pitchFamily="18" charset="0"/>
            </a:endParaRPr>
          </a:p>
        </p:txBody>
      </p:sp>
      <p:pic>
        <p:nvPicPr>
          <p:cNvPr id="4" name="图片 1"/>
          <p:cNvPicPr>
            <a:picLocks noChangeAspect="1"/>
          </p:cNvPicPr>
          <p:nvPr/>
        </p:nvPicPr>
        <p:blipFill>
          <a:blip r:embed="rId1" cstate="print"/>
          <a:srcRect l="23337" t="32493" r="38731" b="10847"/>
          <a:stretch>
            <a:fillRect/>
          </a:stretch>
        </p:blipFill>
        <p:spPr>
          <a:xfrm>
            <a:off x="4380865" y="1082040"/>
            <a:ext cx="3907790" cy="3283585"/>
          </a:xfrm>
          <a:prstGeom prst="rect">
            <a:avLst/>
          </a:prstGeom>
          <a:noFill/>
          <a:ln w="9525">
            <a:noFill/>
          </a:ln>
        </p:spPr>
      </p:pic>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文本框 7"/>
          <p:cNvSpPr txBox="1"/>
          <p:nvPr/>
        </p:nvSpPr>
        <p:spPr>
          <a:xfrm>
            <a:off x="266700" y="1045210"/>
            <a:ext cx="731520" cy="3277235"/>
          </a:xfrm>
          <a:prstGeom prst="rect">
            <a:avLst/>
          </a:prstGeom>
          <a:solidFill>
            <a:srgbClr val="00FF00"/>
          </a:solidFill>
          <a:ln w="9525">
            <a:noFill/>
          </a:ln>
        </p:spPr>
        <p:txBody>
          <a:bodyPr vert="eaVert" wrap="square" anchor="t">
            <a:spAutoFit/>
          </a:bodyPr>
          <a:lstStyle/>
          <a:p>
            <a:pPr lvl="0" indent="0" algn="l"/>
            <a:r>
              <a:rPr lang="zh-CN" altLang="zh-CN" sz="3600" b="1">
                <a:solidFill>
                  <a:schemeClr val="accent1"/>
                </a:solidFill>
                <a:latin typeface="华文楷体" panose="02010600040101010101" charset="-122"/>
                <a:ea typeface="华文楷体" panose="02010600040101010101" charset="-122"/>
              </a:rPr>
              <a:t>最杰出剧作家</a:t>
            </a:r>
            <a:endParaRPr lang="zh-CN" altLang="zh-CN" sz="3600" b="1">
              <a:solidFill>
                <a:schemeClr val="accent1"/>
              </a:solidFill>
              <a:latin typeface="华文楷体" panose="02010600040101010101" charset="-122"/>
              <a:ea typeface="华文楷体" panose="02010600040101010101" charset="-122"/>
            </a:endParaRPr>
          </a:p>
        </p:txBody>
      </p:sp>
      <p:sp>
        <p:nvSpPr>
          <p:cNvPr id="2" name="文本框 1"/>
          <p:cNvSpPr txBox="1"/>
          <p:nvPr/>
        </p:nvSpPr>
        <p:spPr>
          <a:xfrm>
            <a:off x="1344295" y="1581150"/>
            <a:ext cx="7529830" cy="1557020"/>
          </a:xfrm>
          <a:prstGeom prst="rect">
            <a:avLst/>
          </a:prstGeom>
          <a:noFill/>
          <a:extLst>
            <a:ext uri="{909E8E84-426E-40DD-AFC4-6F175D3DCCD1}">
              <a14:hiddenFill xmlns:a14="http://schemas.microsoft.com/office/drawing/2010/main">
                <a:solidFill>
                  <a:srgbClr val="F0BBA8"/>
                </a:solidFill>
              </a14:hiddenFill>
            </a:ext>
          </a:extLst>
        </p:spPr>
        <p:txBody>
          <a:bodyPr wrap="square" rtlCol="0">
            <a:spAutoFit/>
          </a:bodyPr>
          <a:lstStyle/>
          <a:p>
            <a:r>
              <a:rPr lang="zh-CN" altLang="en-US" sz="1600" b="1">
                <a:solidFill>
                  <a:schemeClr val="accent1"/>
                </a:solidFill>
                <a:cs typeface="宋体" panose="02010600030101010101" pitchFamily="2" charset="-122"/>
              </a:rPr>
              <a:t>杰尼斯·伊万诺维奇</a:t>
            </a:r>
            <a:r>
              <a:rPr lang="zh-CN" altLang="en-US" sz="1600" b="1">
                <a:solidFill>
                  <a:schemeClr val="accent1"/>
                </a:solidFill>
                <a:cs typeface="宋体" panose="02010600030101010101" pitchFamily="2" charset="-122"/>
                <a:sym typeface="+mn-ea"/>
              </a:rPr>
              <a:t>·冯维辛</a:t>
            </a:r>
            <a:r>
              <a:rPr lang="zh-CN" altLang="en-US" sz="1600">
                <a:solidFill>
                  <a:schemeClr val="accent1"/>
                </a:solidFill>
              </a:rPr>
              <a:t>（Дени́с Ива́нович Фонви́зин</a:t>
            </a:r>
            <a:r>
              <a:rPr lang="en-US" altLang="zh-CN" sz="1600">
                <a:solidFill>
                  <a:schemeClr val="accent1"/>
                </a:solidFill>
              </a:rPr>
              <a:t>, 1744-1792</a:t>
            </a:r>
            <a:r>
              <a:rPr lang="zh-CN" altLang="en-US" sz="1600">
                <a:solidFill>
                  <a:schemeClr val="accent1"/>
                </a:solidFill>
              </a:rPr>
              <a:t>）的名声几乎全部来自于他的两部喜剧，一是</a:t>
            </a:r>
            <a:r>
              <a:rPr lang="en-US" altLang="zh-CN" sz="1600">
                <a:solidFill>
                  <a:schemeClr val="accent1"/>
                </a:solidFill>
              </a:rPr>
              <a:t>1766</a:t>
            </a:r>
            <a:r>
              <a:rPr lang="zh-CN" altLang="en-US" sz="1600">
                <a:solidFill>
                  <a:schemeClr val="accent1"/>
                </a:solidFill>
              </a:rPr>
              <a:t>年的《旅长》（《Бригади</a:t>
            </a:r>
            <a:r>
              <a:rPr lang="zh-CN" altLang="en-US" sz="1600">
                <a:solidFill>
                  <a:schemeClr val="accent1"/>
                </a:solidFill>
                <a:cs typeface="Times New Roman" panose="02020603050405020304" pitchFamily="18" charset="0"/>
              </a:rPr>
              <a:t>́</a:t>
            </a:r>
            <a:r>
              <a:rPr lang="zh-CN" altLang="en-US" sz="1600">
                <a:solidFill>
                  <a:schemeClr val="accent1"/>
                </a:solidFill>
              </a:rPr>
              <a:t>р》），一是</a:t>
            </a:r>
            <a:r>
              <a:rPr lang="en-US" altLang="zh-CN" sz="1600">
                <a:solidFill>
                  <a:schemeClr val="accent1"/>
                </a:solidFill>
              </a:rPr>
              <a:t>1782</a:t>
            </a:r>
            <a:r>
              <a:rPr lang="zh-CN" altLang="en-US" sz="1600">
                <a:solidFill>
                  <a:schemeClr val="accent1"/>
                </a:solidFill>
              </a:rPr>
              <a:t>年的《纨绔子弟》（《Недоросль》），后者确立了他成为当时最杰出剧作家的地位。冯维辛的两部巨作均为具有确定对象的社会讽刺剧，《旅长》讽刺那些追逐法国时尚的半吊子现象，《纨绔子弟》的讽刺焦点投向的是没有文化的乡村贵族粗俗自私的野蛮生活，它们无疑是格里鲍耶托夫之前最优秀的俄国剧作。</a:t>
            </a:r>
            <a:endParaRPr lang="zh-CN" altLang="en-US" sz="1600">
              <a:solidFill>
                <a:schemeClr val="accent1"/>
              </a:solidFill>
            </a:endParaRPr>
          </a:p>
        </p:txBody>
      </p:sp>
      <p:grpSp>
        <p:nvGrpSpPr>
          <p:cNvPr id="7" name="组合 6"/>
          <p:cNvGrpSpPr/>
          <p:nvPr/>
        </p:nvGrpSpPr>
        <p:grpSpPr>
          <a:xfrm>
            <a:off x="1328420" y="140335"/>
            <a:ext cx="6819900" cy="1010920"/>
            <a:chOff x="2092" y="221"/>
            <a:chExt cx="10740" cy="1592"/>
          </a:xfrm>
        </p:grpSpPr>
        <p:sp>
          <p:nvSpPr>
            <p:cNvPr id="4" name="矩形 3"/>
            <p:cNvSpPr/>
            <p:nvPr/>
          </p:nvSpPr>
          <p:spPr>
            <a:xfrm>
              <a:off x="2482" y="221"/>
              <a:ext cx="9707" cy="1593"/>
            </a:xfrm>
            <a:prstGeom prst="rect">
              <a:avLst/>
            </a:prstGeom>
            <a:noFill/>
            <a:ln>
              <a:noFill/>
            </a:ln>
          </p:spPr>
          <p:txBody>
            <a:bodyPr wrap="none" rtlCol="0" anchor="t">
              <a:spAutoFit/>
            </a:bodyPr>
            <a:lstStyle/>
            <a:p>
              <a:pPr algn="ctr"/>
              <a:endParaRPr lang="zh-CN" altLang="en-US" sz="4000" b="1">
                <a:ln w="25400">
                  <a:gradFill>
                    <a:gsLst>
                      <a:gs pos="31000">
                        <a:srgbClr val="6D6E85"/>
                      </a:gs>
                      <a:gs pos="66000">
                        <a:srgbClr val="A2C6FF"/>
                      </a:gs>
                      <a:gs pos="45000">
                        <a:srgbClr val="97B8F2"/>
                      </a:gs>
                      <a:gs pos="11000">
                        <a:srgbClr val="ED7D31">
                          <a:lumMod val="20000"/>
                          <a:lumOff val="80000"/>
                        </a:srgbClr>
                      </a:gs>
                      <a:gs pos="100000">
                        <a:srgbClr val="7E6760"/>
                      </a:gs>
                      <a:gs pos="91000">
                        <a:schemeClr val="bg1">
                          <a:lumMod val="50000"/>
                        </a:schemeClr>
                      </a:gs>
                      <a:gs pos="56000">
                        <a:srgbClr val="455C85"/>
                      </a:gs>
                      <a:gs pos="81000">
                        <a:srgbClr val="F8D8CF"/>
                      </a:gs>
                    </a:gsLst>
                  </a:gradFill>
                </a:ln>
                <a:solidFill>
                  <a:srgbClr val="7030A0"/>
                </a:solidFill>
                <a:effectLst>
                  <a:outerShdw blurRad="38100" dist="25400" dir="5400000" algn="ctr" rotWithShape="0">
                    <a:srgbClr val="6E747A">
                      <a:alpha val="43000"/>
                    </a:srgbClr>
                  </a:outerShdw>
                </a:effectLst>
              </a:endParaRPr>
            </a:p>
            <a:p>
              <a:pPr algn="ctr"/>
              <a:r>
                <a:rPr lang="zh-CN" altLang="en-US" sz="2000" dirty="0" smtClean="0">
                  <a:solidFill>
                    <a:schemeClr val="accent1"/>
                  </a:solidFill>
                  <a:latin typeface="华文中宋" panose="02010600040101010101" charset="-122"/>
                  <a:ea typeface="华文中宋" panose="02010600040101010101" charset="-122"/>
                  <a:sym typeface="+mn-ea"/>
                </a:rPr>
                <a:t>Главные представители русского </a:t>
              </a:r>
              <a:r>
                <a:rPr lang="zh-CN" altLang="en-US" sz="2000" b="1" dirty="0" smtClean="0">
                  <a:solidFill>
                    <a:schemeClr val="accent1"/>
                  </a:solidFill>
                  <a:latin typeface="华文中宋" panose="02010600040101010101" charset="-122"/>
                  <a:ea typeface="华文中宋" panose="02010600040101010101" charset="-122"/>
                  <a:sym typeface="+mn-ea"/>
                </a:rPr>
                <a:t>классицизм</a:t>
              </a:r>
              <a:r>
                <a:rPr lang="zh-CN" altLang="en-US" sz="2000" dirty="0" smtClean="0">
                  <a:solidFill>
                    <a:schemeClr val="accent1"/>
                  </a:solidFill>
                  <a:latin typeface="华文中宋" panose="02010600040101010101" charset="-122"/>
                  <a:ea typeface="华文中宋" panose="02010600040101010101" charset="-122"/>
                  <a:sym typeface="+mn-ea"/>
                </a:rPr>
                <a:t>а</a:t>
              </a:r>
              <a:endParaRPr lang="zh-CN" altLang="en-US" sz="2000" b="1" dirty="0" smtClean="0">
                <a:ln w="25400">
                  <a:gradFill>
                    <a:gsLst>
                      <a:gs pos="31000">
                        <a:srgbClr val="6D6E85"/>
                      </a:gs>
                      <a:gs pos="66000">
                        <a:srgbClr val="A2C6FF"/>
                      </a:gs>
                      <a:gs pos="45000">
                        <a:srgbClr val="97B8F2"/>
                      </a:gs>
                      <a:gs pos="11000">
                        <a:srgbClr val="ED7D31">
                          <a:lumMod val="20000"/>
                          <a:lumOff val="80000"/>
                        </a:srgbClr>
                      </a:gs>
                      <a:gs pos="100000">
                        <a:srgbClr val="7E6760"/>
                      </a:gs>
                      <a:gs pos="91000">
                        <a:schemeClr val="bg1">
                          <a:lumMod val="50000"/>
                        </a:schemeClr>
                      </a:gs>
                      <a:gs pos="56000">
                        <a:srgbClr val="455C85"/>
                      </a:gs>
                      <a:gs pos="81000">
                        <a:srgbClr val="F8D8CF"/>
                      </a:gs>
                    </a:gsLst>
                  </a:gradFill>
                </a:ln>
                <a:solidFill>
                  <a:schemeClr val="accent1"/>
                </a:solidFill>
                <a:effectLst>
                  <a:outerShdw blurRad="38100" dist="25400" dir="5400000" algn="ctr" rotWithShape="0">
                    <a:srgbClr val="6E747A">
                      <a:alpha val="43000"/>
                    </a:srgbClr>
                  </a:outerShdw>
                </a:effectLst>
                <a:latin typeface="华文中宋" panose="02010600040101010101" charset="-122"/>
                <a:ea typeface="华文中宋" panose="02010600040101010101" charset="-122"/>
                <a:sym typeface="+mn-ea"/>
              </a:endParaRPr>
            </a:p>
          </p:txBody>
        </p:sp>
        <p:sp>
          <p:nvSpPr>
            <p:cNvPr id="6" name="矩形 5"/>
            <p:cNvSpPr/>
            <p:nvPr/>
          </p:nvSpPr>
          <p:spPr>
            <a:xfrm>
              <a:off x="2092" y="221"/>
              <a:ext cx="10740" cy="1104"/>
            </a:xfrm>
            <a:prstGeom prst="rect">
              <a:avLst/>
            </a:prstGeom>
            <a:noFill/>
            <a:ln>
              <a:noFill/>
            </a:ln>
          </p:spPr>
          <p:txBody>
            <a:bodyPr wrap="none" rtlCol="0" anchor="t">
              <a:spAutoFit/>
            </a:bodyPr>
            <a:lstStyle/>
            <a:p>
              <a:pPr algn="ctr"/>
              <a:r>
                <a:rPr lang="zh-CN" altLang="en-US" sz="4000" b="1">
                  <a:ln w="13462">
                    <a:solidFill>
                      <a:schemeClr val="bg1"/>
                    </a:solidFill>
                    <a:prstDash val="solid"/>
                  </a:ln>
                  <a:solidFill>
                    <a:schemeClr val="tx1">
                      <a:lumMod val="85000"/>
                      <a:lumOff val="15000"/>
                    </a:schemeClr>
                  </a:solidFill>
                  <a:effectLst>
                    <a:outerShdw dist="38100" dir="2700000" algn="bl" rotWithShape="0">
                      <a:schemeClr val="accent5"/>
                    </a:outerShdw>
                  </a:effectLst>
                </a:rPr>
                <a:t>俄国古典主义的主要代表人物</a:t>
              </a:r>
              <a:endParaRPr lang="zh-CN" altLang="en-US" sz="4000" b="1">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gr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5" presetClass="entr" presetSubtype="0" fill="hold" grpId="0" nodeType="afterEffect">
                                  <p:stCondLst>
                                    <p:cond delay="0"/>
                                  </p:stCondLst>
                                  <p:childTnLst>
                                    <p:set>
                                      <p:cBhvr>
                                        <p:cTn id="6" dur="1" fill="hold">
                                          <p:stCondLst>
                                            <p:cond delay="0"/>
                                          </p:stCondLst>
                                        </p:cTn>
                                        <p:tgtEl>
                                          <p:spTgt spid="15362"/>
                                        </p:tgtEl>
                                        <p:attrNameLst>
                                          <p:attrName>style.visibility</p:attrName>
                                        </p:attrNameLst>
                                      </p:cBhvr>
                                      <p:to>
                                        <p:strVal val="visible"/>
                                      </p:to>
                                    </p:set>
                                    <p:animEffect transition="in" filter="fade">
                                      <p:cBhvr>
                                        <p:cTn id="7" dur="1000"/>
                                        <p:tgtEl>
                                          <p:spTgt spid="15362"/>
                                        </p:tgtEl>
                                      </p:cBhvr>
                                    </p:animEffect>
                                    <p:anim calcmode="lin" valueType="num">
                                      <p:cBhvr>
                                        <p:cTn id="8" dur="1000" fill="hold"/>
                                        <p:tgtEl>
                                          <p:spTgt spid="15362"/>
                                        </p:tgtEl>
                                        <p:attrNameLst>
                                          <p:attrName>ppt_w</p:attrName>
                                        </p:attrNameLst>
                                      </p:cBhvr>
                                      <p:tavLst>
                                        <p:tav tm="0" fmla="#ppt_w*sin(2.5*pi*$)">
                                          <p:val>
                                            <p:fltVal val="0"/>
                                          </p:val>
                                        </p:tav>
                                        <p:tav tm="100000">
                                          <p:val>
                                            <p:fltVal val="1"/>
                                          </p:val>
                                        </p:tav>
                                      </p:tavLst>
                                    </p:anim>
                                    <p:anim calcmode="lin" valueType="num">
                                      <p:cBhvr>
                                        <p:cTn id="9" dur="1000" fill="hold"/>
                                        <p:tgtEl>
                                          <p:spTgt spid="15362"/>
                                        </p:tgtEl>
                                        <p:attrNameLst>
                                          <p:attrName>ppt_h</p:attrName>
                                        </p:attrNameLst>
                                      </p:cBhvr>
                                      <p:tavLst>
                                        <p:tav tm="0">
                                          <p:val>
                                            <p:strVal val="#ppt_h"/>
                                          </p:val>
                                        </p:tav>
                                        <p:tav tm="100000">
                                          <p:val>
                                            <p:strVal val="#ppt_h"/>
                                          </p:val>
                                        </p:tav>
                                      </p:tavLst>
                                    </p:anim>
                                  </p:childTnLst>
                                </p:cTn>
                              </p:par>
                            </p:childTnLst>
                          </p:cTn>
                        </p:par>
                        <p:par>
                          <p:cTn id="10" fill="hold">
                            <p:stCondLst>
                              <p:cond delay="1000"/>
                            </p:stCondLst>
                            <p:childTnLst>
                              <p:par>
                                <p:cTn id="11" presetID="12" presetClass="entr" presetSubtype="2" fill="hold" grpId="1" nodeType="after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p:tgtEl>
                                          <p:spTgt spid="2"/>
                                        </p:tgtEl>
                                        <p:attrNameLst>
                                          <p:attrName>ppt_x</p:attrName>
                                        </p:attrNameLst>
                                      </p:cBhvr>
                                      <p:tavLst>
                                        <p:tav tm="0">
                                          <p:val>
                                            <p:strVal val="#ppt_x+#ppt_w*1.125000"/>
                                          </p:val>
                                        </p:tav>
                                        <p:tav tm="100000">
                                          <p:val>
                                            <p:strVal val="#ppt_x"/>
                                          </p:val>
                                        </p:tav>
                                      </p:tavLst>
                                    </p:anim>
                                    <p:animEffect transition="in" filter="wipe(left)">
                                      <p:cBhvr>
                                        <p:cTn id="14"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2" grpId="0" bldLvl="0" animBg="1"/>
      <p:bldP spid="2" grpId="1"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p:cNvSpPr txBox="1"/>
          <p:nvPr/>
        </p:nvSpPr>
        <p:spPr>
          <a:xfrm>
            <a:off x="624840" y="848360"/>
            <a:ext cx="7894320" cy="3751580"/>
          </a:xfrm>
          <a:prstGeom prst="rect">
            <a:avLst/>
          </a:prstGeom>
          <a:noFill/>
          <a:extLst>
            <a:ext uri="{909E8E84-426E-40DD-AFC4-6F175D3DCCD1}">
              <a14:hiddenFill xmlns:a14="http://schemas.microsoft.com/office/drawing/2010/main">
                <a:solidFill>
                  <a:schemeClr val="bg1">
                    <a:lumMod val="60000"/>
                    <a:lumOff val="40000"/>
                  </a:schemeClr>
                </a:solidFill>
              </a14:hiddenFill>
            </a:ext>
          </a:extLst>
        </p:spPr>
        <p:txBody>
          <a:bodyPr wrap="square" rtlCol="0">
            <a:spAutoFit/>
          </a:bodyPr>
          <a:lstStyle/>
          <a:p>
            <a:r>
              <a:rPr sz="1600">
                <a:solidFill>
                  <a:schemeClr val="accent1"/>
                </a:solidFill>
              </a:rPr>
              <a:t>故事梗概：离莫斯科不远的一个乡村，住着</a:t>
            </a:r>
            <a:r>
              <a:rPr sz="1600">
                <a:solidFill>
                  <a:schemeClr val="accent1"/>
                </a:solidFill>
                <a:sym typeface="+mn-ea"/>
              </a:rPr>
              <a:t>地主</a:t>
            </a:r>
            <a:r>
              <a:rPr lang="zh-CN" sz="1600">
                <a:solidFill>
                  <a:schemeClr val="accent1"/>
                </a:solidFill>
                <a:sym typeface="+mn-ea"/>
              </a:rPr>
              <a:t>普罗斯塔科夫（</a:t>
            </a:r>
            <a:r>
              <a:rPr sz="1600">
                <a:solidFill>
                  <a:schemeClr val="accent1"/>
                </a:solidFill>
                <a:sym typeface="+mn-ea"/>
              </a:rPr>
              <a:t>Простако</a:t>
            </a:r>
            <a:r>
              <a:rPr sz="1600">
                <a:solidFill>
                  <a:schemeClr val="accent1"/>
                </a:solidFill>
                <a:cs typeface="Times New Roman" panose="02020603050405020304" pitchFamily="18" charset="0"/>
                <a:sym typeface="+mn-ea"/>
              </a:rPr>
              <a:t>́</a:t>
            </a:r>
            <a:r>
              <a:rPr sz="1600">
                <a:solidFill>
                  <a:schemeClr val="accent1"/>
                </a:solidFill>
                <a:sym typeface="+mn-ea"/>
              </a:rPr>
              <a:t>вы</a:t>
            </a:r>
            <a:r>
              <a:rPr lang="zh-CN" sz="1600">
                <a:solidFill>
                  <a:schemeClr val="accent1"/>
                </a:solidFill>
                <a:sym typeface="+mn-ea"/>
              </a:rPr>
              <a:t>）</a:t>
            </a:r>
            <a:r>
              <a:rPr sz="1600">
                <a:solidFill>
                  <a:schemeClr val="accent1"/>
                </a:solidFill>
              </a:rPr>
              <a:t>一家。有一个远亲</a:t>
            </a:r>
            <a:r>
              <a:rPr lang="zh-CN" sz="1600">
                <a:solidFill>
                  <a:schemeClr val="accent1"/>
                </a:solidFill>
              </a:rPr>
              <a:t>家的</a:t>
            </a:r>
            <a:r>
              <a:rPr sz="1600">
                <a:solidFill>
                  <a:schemeClr val="accent1"/>
                </a:solidFill>
              </a:rPr>
              <a:t>孤儿</a:t>
            </a:r>
            <a:r>
              <a:rPr lang="zh-CN" sz="1600">
                <a:solidFill>
                  <a:schemeClr val="accent1"/>
                </a:solidFill>
              </a:rPr>
              <a:t>索菲亚（</a:t>
            </a:r>
            <a:r>
              <a:rPr sz="1600">
                <a:solidFill>
                  <a:schemeClr val="accent1"/>
                </a:solidFill>
              </a:rPr>
              <a:t> Софья</a:t>
            </a:r>
            <a:r>
              <a:rPr lang="zh-CN" sz="1600">
                <a:solidFill>
                  <a:schemeClr val="accent1"/>
                </a:solidFill>
              </a:rPr>
              <a:t>）</a:t>
            </a:r>
            <a:r>
              <a:rPr sz="1600">
                <a:solidFill>
                  <a:schemeClr val="accent1"/>
                </a:solidFill>
              </a:rPr>
              <a:t>寄住在这里。一家人都对她不好。</a:t>
            </a:r>
            <a:r>
              <a:rPr lang="zh-CN" sz="1600">
                <a:solidFill>
                  <a:schemeClr val="accent1"/>
                </a:solidFill>
                <a:sym typeface="+mn-ea"/>
              </a:rPr>
              <a:t>普罗斯塔科娃（</a:t>
            </a:r>
            <a:r>
              <a:rPr sz="1600">
                <a:solidFill>
                  <a:schemeClr val="accent1"/>
                </a:solidFill>
              </a:rPr>
              <a:t>Простакова</a:t>
            </a:r>
            <a:r>
              <a:rPr lang="zh-CN" sz="1600">
                <a:solidFill>
                  <a:schemeClr val="accent1"/>
                </a:solidFill>
              </a:rPr>
              <a:t>）</a:t>
            </a:r>
            <a:r>
              <a:rPr sz="1600">
                <a:solidFill>
                  <a:schemeClr val="accent1"/>
                </a:solidFill>
              </a:rPr>
              <a:t>有个弟弟</a:t>
            </a:r>
            <a:r>
              <a:rPr lang="zh-CN" sz="1600">
                <a:solidFill>
                  <a:schemeClr val="accent1"/>
                </a:solidFill>
              </a:rPr>
              <a:t>斯科季宁（</a:t>
            </a:r>
            <a:r>
              <a:rPr sz="1600">
                <a:solidFill>
                  <a:schemeClr val="accent1"/>
                </a:solidFill>
              </a:rPr>
              <a:t>Скоти</a:t>
            </a:r>
            <a:r>
              <a:rPr sz="1600">
                <a:solidFill>
                  <a:schemeClr val="accent1"/>
                </a:solidFill>
                <a:cs typeface="Times New Roman" panose="02020603050405020304" pitchFamily="18" charset="0"/>
              </a:rPr>
              <a:t>́</a:t>
            </a:r>
            <a:r>
              <a:rPr sz="1600">
                <a:solidFill>
                  <a:schemeClr val="accent1"/>
                </a:solidFill>
              </a:rPr>
              <a:t>нин</a:t>
            </a:r>
            <a:r>
              <a:rPr lang="zh-CN" sz="1600">
                <a:solidFill>
                  <a:schemeClr val="accent1"/>
                </a:solidFill>
              </a:rPr>
              <a:t>，俄文意为</a:t>
            </a:r>
            <a:r>
              <a:rPr lang="en-US" altLang="zh-CN" sz="1600">
                <a:solidFill>
                  <a:schemeClr val="accent1"/>
                </a:solidFill>
              </a:rPr>
              <a:t>“</a:t>
            </a:r>
            <a:r>
              <a:rPr lang="zh-CN" altLang="en-US" sz="1600">
                <a:solidFill>
                  <a:schemeClr val="accent1"/>
                </a:solidFill>
              </a:rPr>
              <a:t>畜生先生</a:t>
            </a:r>
            <a:r>
              <a:rPr lang="en-US" altLang="zh-CN" sz="1600">
                <a:solidFill>
                  <a:schemeClr val="accent1"/>
                </a:solidFill>
              </a:rPr>
              <a:t>”</a:t>
            </a:r>
            <a:r>
              <a:rPr lang="zh-CN" sz="1600">
                <a:solidFill>
                  <a:schemeClr val="accent1"/>
                </a:solidFill>
              </a:rPr>
              <a:t>）</a:t>
            </a:r>
            <a:r>
              <a:rPr sz="1600">
                <a:solidFill>
                  <a:schemeClr val="accent1"/>
                </a:solidFill>
              </a:rPr>
              <a:t>，被请来做客。做客的目的是撮合他同</a:t>
            </a:r>
            <a:r>
              <a:rPr lang="zh-CN" sz="1600">
                <a:solidFill>
                  <a:schemeClr val="accent1"/>
                </a:solidFill>
              </a:rPr>
              <a:t>索菲亚</a:t>
            </a:r>
            <a:r>
              <a:rPr sz="1600">
                <a:solidFill>
                  <a:schemeClr val="accent1"/>
                </a:solidFill>
              </a:rPr>
              <a:t>结婚。恰在此时，还是灰姑娘和丑小鸭的</a:t>
            </a:r>
            <a:r>
              <a:rPr lang="zh-CN" sz="1600">
                <a:solidFill>
                  <a:schemeClr val="accent1"/>
                </a:solidFill>
              </a:rPr>
              <a:t>索菲亚</a:t>
            </a:r>
            <a:r>
              <a:rPr sz="1600">
                <a:solidFill>
                  <a:schemeClr val="accent1"/>
                </a:solidFill>
              </a:rPr>
              <a:t>，突然收到了富有的、早已杳无音信的叔叔的信</a:t>
            </a:r>
            <a:r>
              <a:rPr lang="zh-CN" sz="1600">
                <a:solidFill>
                  <a:schemeClr val="accent1"/>
                </a:solidFill>
              </a:rPr>
              <a:t>，她将成为一</a:t>
            </a:r>
            <a:r>
              <a:rPr sz="1600">
                <a:solidFill>
                  <a:schemeClr val="accent1"/>
                </a:solidFill>
              </a:rPr>
              <a:t>大笔财富的继承人。</a:t>
            </a:r>
            <a:r>
              <a:rPr lang="zh-CN" sz="1600">
                <a:solidFill>
                  <a:schemeClr val="accent1"/>
                </a:solidFill>
              </a:rPr>
              <a:t>于是，围绕着索菲亚的归属展开了</a:t>
            </a:r>
            <a:r>
              <a:rPr sz="1600">
                <a:solidFill>
                  <a:schemeClr val="accent1"/>
                </a:solidFill>
              </a:rPr>
              <a:t>故事情节。</a:t>
            </a:r>
            <a:r>
              <a:rPr lang="zh-CN" sz="1600">
                <a:solidFill>
                  <a:schemeClr val="accent1"/>
                </a:solidFill>
                <a:sym typeface="+mn-ea"/>
              </a:rPr>
              <a:t>普罗斯塔科娃</a:t>
            </a:r>
            <a:r>
              <a:rPr sz="1600">
                <a:solidFill>
                  <a:schemeClr val="accent1"/>
                </a:solidFill>
              </a:rPr>
              <a:t>改变了主意，要把</a:t>
            </a:r>
            <a:r>
              <a:rPr lang="zh-CN" sz="1600">
                <a:solidFill>
                  <a:schemeClr val="accent1"/>
                </a:solidFill>
              </a:rPr>
              <a:t>索菲亚</a:t>
            </a:r>
            <a:r>
              <a:rPr sz="1600">
                <a:solidFill>
                  <a:schemeClr val="accent1"/>
                </a:solidFill>
              </a:rPr>
              <a:t>嫁给自己的儿子</a:t>
            </a:r>
            <a:r>
              <a:rPr lang="zh-CN" sz="1600">
                <a:solidFill>
                  <a:schemeClr val="accent1"/>
                </a:solidFill>
              </a:rPr>
              <a:t>米特罗凡 （</a:t>
            </a:r>
            <a:r>
              <a:rPr sz="1600">
                <a:solidFill>
                  <a:schemeClr val="accent1"/>
                </a:solidFill>
              </a:rPr>
              <a:t>Митрофа</a:t>
            </a:r>
            <a:r>
              <a:rPr sz="1600">
                <a:solidFill>
                  <a:schemeClr val="accent1"/>
                </a:solidFill>
                <a:cs typeface="Times New Roman" panose="02020603050405020304" pitchFamily="18" charset="0"/>
              </a:rPr>
              <a:t>́</a:t>
            </a:r>
            <a:r>
              <a:rPr sz="1600">
                <a:solidFill>
                  <a:schemeClr val="accent1"/>
                </a:solidFill>
              </a:rPr>
              <a:t>н</a:t>
            </a:r>
            <a:r>
              <a:rPr lang="zh-CN" sz="1600">
                <a:solidFill>
                  <a:schemeClr val="accent1"/>
                </a:solidFill>
              </a:rPr>
              <a:t>）</a:t>
            </a:r>
            <a:r>
              <a:rPr sz="1600">
                <a:solidFill>
                  <a:schemeClr val="accent1"/>
                </a:solidFill>
              </a:rPr>
              <a:t>。</a:t>
            </a:r>
            <a:r>
              <a:rPr lang="zh-CN" sz="1600">
                <a:solidFill>
                  <a:schemeClr val="accent1"/>
                </a:solidFill>
              </a:rPr>
              <a:t>这时出现了故事的另一条线索</a:t>
            </a:r>
            <a:r>
              <a:rPr sz="1600">
                <a:solidFill>
                  <a:schemeClr val="accent1"/>
                </a:solidFill>
              </a:rPr>
              <a:t>：特派员</a:t>
            </a:r>
            <a:r>
              <a:rPr lang="zh-CN" sz="1600">
                <a:solidFill>
                  <a:schemeClr val="accent1"/>
                </a:solidFill>
              </a:rPr>
              <a:t>普拉夫金（</a:t>
            </a:r>
            <a:r>
              <a:rPr sz="1600">
                <a:solidFill>
                  <a:schemeClr val="accent1"/>
                </a:solidFill>
              </a:rPr>
              <a:t>Правдин</a:t>
            </a:r>
            <a:r>
              <a:rPr lang="zh-CN" sz="1600">
                <a:solidFill>
                  <a:schemeClr val="accent1"/>
                </a:solidFill>
              </a:rPr>
              <a:t>）</a:t>
            </a:r>
            <a:r>
              <a:rPr sz="1600">
                <a:solidFill>
                  <a:schemeClr val="accent1"/>
                </a:solidFill>
              </a:rPr>
              <a:t>正在此地调查某些地主的恶行。同时，</a:t>
            </a:r>
            <a:r>
              <a:rPr lang="zh-CN" sz="1600">
                <a:solidFill>
                  <a:schemeClr val="accent1"/>
                </a:solidFill>
                <a:sym typeface="+mn-ea"/>
              </a:rPr>
              <a:t>普拉夫金</a:t>
            </a:r>
            <a:r>
              <a:rPr sz="1600">
                <a:solidFill>
                  <a:schemeClr val="accent1"/>
                </a:solidFill>
              </a:rPr>
              <a:t>的</a:t>
            </a:r>
            <a:r>
              <a:rPr sz="1600">
                <a:solidFill>
                  <a:schemeClr val="accent1"/>
                </a:solidFill>
                <a:sym typeface="+mn-ea"/>
              </a:rPr>
              <a:t>军官</a:t>
            </a:r>
            <a:r>
              <a:rPr sz="1600">
                <a:solidFill>
                  <a:schemeClr val="accent1"/>
                </a:solidFill>
              </a:rPr>
              <a:t>朋友</a:t>
            </a:r>
            <a:r>
              <a:rPr lang="zh-CN" sz="1600">
                <a:solidFill>
                  <a:schemeClr val="accent1"/>
                </a:solidFill>
              </a:rPr>
              <a:t>米隆（</a:t>
            </a:r>
            <a:r>
              <a:rPr sz="1600">
                <a:solidFill>
                  <a:schemeClr val="accent1"/>
                </a:solidFill>
              </a:rPr>
              <a:t>Милон</a:t>
            </a:r>
            <a:r>
              <a:rPr lang="zh-CN" sz="1600">
                <a:solidFill>
                  <a:schemeClr val="accent1"/>
                </a:solidFill>
              </a:rPr>
              <a:t>）</a:t>
            </a:r>
            <a:r>
              <a:rPr sz="1600">
                <a:solidFill>
                  <a:schemeClr val="accent1"/>
                </a:solidFill>
              </a:rPr>
              <a:t>也来到此地</a:t>
            </a:r>
            <a:r>
              <a:rPr lang="zh-CN" sz="1600">
                <a:solidFill>
                  <a:schemeClr val="accent1"/>
                </a:solidFill>
              </a:rPr>
              <a:t>，后者</a:t>
            </a:r>
            <a:r>
              <a:rPr sz="1600">
                <a:solidFill>
                  <a:schemeClr val="accent1"/>
                </a:solidFill>
              </a:rPr>
              <a:t>是</a:t>
            </a:r>
            <a:r>
              <a:rPr lang="zh-CN" sz="1600">
                <a:solidFill>
                  <a:schemeClr val="accent1"/>
                </a:solidFill>
              </a:rPr>
              <a:t>索菲亚</a:t>
            </a:r>
            <a:r>
              <a:rPr sz="1600">
                <a:solidFill>
                  <a:schemeClr val="accent1"/>
                </a:solidFill>
              </a:rPr>
              <a:t>的旧识。两人相见，</a:t>
            </a:r>
            <a:r>
              <a:rPr lang="zh-CN" sz="1600">
                <a:solidFill>
                  <a:schemeClr val="accent1"/>
                </a:solidFill>
              </a:rPr>
              <a:t>索菲亚</a:t>
            </a:r>
            <a:r>
              <a:rPr sz="1600">
                <a:solidFill>
                  <a:schemeClr val="accent1"/>
                </a:solidFill>
              </a:rPr>
              <a:t>苦诉不幸</a:t>
            </a:r>
            <a:r>
              <a:rPr lang="zh-CN" sz="1600">
                <a:solidFill>
                  <a:schemeClr val="accent1"/>
                </a:solidFill>
              </a:rPr>
              <a:t>，</a:t>
            </a:r>
            <a:r>
              <a:rPr lang="zh-CN" sz="1600">
                <a:solidFill>
                  <a:schemeClr val="accent1"/>
                </a:solidFill>
                <a:sym typeface="+mn-ea"/>
              </a:rPr>
              <a:t>米隆</a:t>
            </a:r>
            <a:r>
              <a:rPr sz="1600">
                <a:solidFill>
                  <a:schemeClr val="accent1"/>
                </a:solidFill>
              </a:rPr>
              <a:t>Милон决心英雄救美。</a:t>
            </a:r>
            <a:r>
              <a:rPr lang="zh-CN" sz="1600">
                <a:solidFill>
                  <a:schemeClr val="accent1"/>
                </a:solidFill>
              </a:rPr>
              <a:t>并且</a:t>
            </a:r>
            <a:r>
              <a:rPr sz="1600">
                <a:solidFill>
                  <a:schemeClr val="accent1"/>
                </a:solidFill>
              </a:rPr>
              <a:t>，</a:t>
            </a:r>
            <a:r>
              <a:rPr lang="zh-CN" sz="1600">
                <a:solidFill>
                  <a:schemeClr val="accent1"/>
                </a:solidFill>
              </a:rPr>
              <a:t>索菲亚</a:t>
            </a:r>
            <a:r>
              <a:rPr sz="1600">
                <a:solidFill>
                  <a:schemeClr val="accent1"/>
                </a:solidFill>
              </a:rPr>
              <a:t>富有的叔叔</a:t>
            </a:r>
            <a:r>
              <a:rPr lang="zh-CN" sz="1600">
                <a:solidFill>
                  <a:schemeClr val="accent1"/>
                </a:solidFill>
              </a:rPr>
              <a:t>斯特拉杜姆（</a:t>
            </a:r>
            <a:r>
              <a:rPr sz="1600">
                <a:solidFill>
                  <a:schemeClr val="accent1"/>
                </a:solidFill>
              </a:rPr>
              <a:t>Стародум</a:t>
            </a:r>
            <a:r>
              <a:rPr lang="zh-CN" sz="1600">
                <a:solidFill>
                  <a:schemeClr val="accent1"/>
                </a:solidFill>
              </a:rPr>
              <a:t>）</a:t>
            </a:r>
            <a:r>
              <a:rPr sz="1600">
                <a:solidFill>
                  <a:schemeClr val="accent1"/>
                </a:solidFill>
              </a:rPr>
              <a:t>也来到这里。所有该出场的人物都已到齐。</a:t>
            </a:r>
            <a:r>
              <a:rPr lang="zh-CN" sz="1600">
                <a:solidFill>
                  <a:schemeClr val="accent1"/>
                </a:solidFill>
                <a:sym typeface="+mn-ea"/>
              </a:rPr>
              <a:t>普罗斯塔科娃</a:t>
            </a:r>
            <a:r>
              <a:rPr sz="1600">
                <a:solidFill>
                  <a:schemeClr val="accent1"/>
                </a:solidFill>
              </a:rPr>
              <a:t>竭力向</a:t>
            </a:r>
            <a:r>
              <a:rPr lang="zh-CN" sz="1600">
                <a:solidFill>
                  <a:schemeClr val="accent1"/>
                </a:solidFill>
                <a:sym typeface="+mn-ea"/>
              </a:rPr>
              <a:t>斯特拉杜姆</a:t>
            </a:r>
            <a:r>
              <a:rPr sz="1600">
                <a:solidFill>
                  <a:schemeClr val="accent1"/>
                </a:solidFill>
              </a:rPr>
              <a:t>推销自己的儿子。然而，无论是</a:t>
            </a:r>
            <a:r>
              <a:rPr lang="zh-CN" sz="1600">
                <a:solidFill>
                  <a:schemeClr val="accent1"/>
                </a:solidFill>
                <a:sym typeface="+mn-ea"/>
              </a:rPr>
              <a:t>斯科季宁</a:t>
            </a:r>
            <a:r>
              <a:rPr sz="1600">
                <a:solidFill>
                  <a:schemeClr val="accent1"/>
                </a:solidFill>
              </a:rPr>
              <a:t>，还是</a:t>
            </a:r>
            <a:r>
              <a:rPr lang="zh-CN" sz="1600">
                <a:solidFill>
                  <a:schemeClr val="accent1"/>
                </a:solidFill>
                <a:sym typeface="+mn-ea"/>
              </a:rPr>
              <a:t>米特罗凡都未能入选</a:t>
            </a:r>
            <a:r>
              <a:rPr sz="1600">
                <a:solidFill>
                  <a:schemeClr val="accent1"/>
                </a:solidFill>
              </a:rPr>
              <a:t>，正直的</a:t>
            </a:r>
            <a:r>
              <a:rPr lang="zh-CN" sz="1600">
                <a:solidFill>
                  <a:schemeClr val="accent1"/>
                </a:solidFill>
              </a:rPr>
              <a:t>米隆与索菲亚成为恋人</a:t>
            </a:r>
            <a:r>
              <a:rPr sz="1600">
                <a:solidFill>
                  <a:schemeClr val="accent1"/>
                </a:solidFill>
              </a:rPr>
              <a:t>。最后，特派员</a:t>
            </a:r>
            <a:r>
              <a:rPr lang="zh-CN" sz="1600">
                <a:solidFill>
                  <a:schemeClr val="accent1"/>
                </a:solidFill>
                <a:sym typeface="+mn-ea"/>
              </a:rPr>
              <a:t>普拉夫金</a:t>
            </a:r>
            <a:r>
              <a:rPr sz="1600">
                <a:solidFill>
                  <a:schemeClr val="accent1"/>
                </a:solidFill>
              </a:rPr>
              <a:t>宣布，鉴于</a:t>
            </a:r>
            <a:r>
              <a:rPr lang="zh-CN" sz="1600">
                <a:solidFill>
                  <a:schemeClr val="accent1"/>
                </a:solidFill>
              </a:rPr>
              <a:t>女地主</a:t>
            </a:r>
            <a:r>
              <a:rPr sz="1600">
                <a:solidFill>
                  <a:schemeClr val="accent1"/>
                </a:solidFill>
              </a:rPr>
              <a:t>非人地对待农民及</a:t>
            </a:r>
            <a:r>
              <a:rPr lang="zh-CN" sz="1600">
                <a:solidFill>
                  <a:schemeClr val="accent1"/>
                </a:solidFill>
              </a:rPr>
              <a:t>索菲亚</a:t>
            </a:r>
            <a:r>
              <a:rPr sz="1600">
                <a:solidFill>
                  <a:schemeClr val="accent1"/>
                </a:solidFill>
              </a:rPr>
              <a:t>，将被剥夺领地拥有权，并接受审判。曾经</a:t>
            </a:r>
            <a:r>
              <a:rPr lang="zh-CN" sz="1600">
                <a:solidFill>
                  <a:schemeClr val="accent1"/>
                </a:solidFill>
              </a:rPr>
              <a:t>盛气凌人</a:t>
            </a:r>
            <a:r>
              <a:rPr sz="1600">
                <a:solidFill>
                  <a:schemeClr val="accent1"/>
                </a:solidFill>
              </a:rPr>
              <a:t>的</a:t>
            </a:r>
            <a:r>
              <a:rPr lang="zh-CN" sz="1600">
                <a:solidFill>
                  <a:schemeClr val="accent1"/>
                </a:solidFill>
              </a:rPr>
              <a:t>女地主</a:t>
            </a:r>
            <a:r>
              <a:rPr sz="1600">
                <a:solidFill>
                  <a:schemeClr val="accent1"/>
                </a:solidFill>
              </a:rPr>
              <a:t>四处求救，</a:t>
            </a:r>
            <a:r>
              <a:rPr lang="zh-CN" sz="1600">
                <a:solidFill>
                  <a:schemeClr val="accent1"/>
                </a:solidFill>
              </a:rPr>
              <a:t>但</a:t>
            </a:r>
            <a:r>
              <a:rPr sz="1600">
                <a:solidFill>
                  <a:schemeClr val="accent1"/>
                </a:solidFill>
              </a:rPr>
              <a:t>她一向娇生惯养的宝贝儿子</a:t>
            </a:r>
            <a:r>
              <a:rPr lang="zh-CN" sz="1600">
                <a:solidFill>
                  <a:schemeClr val="accent1"/>
                </a:solidFill>
              </a:rPr>
              <a:t>却</a:t>
            </a:r>
            <a:r>
              <a:rPr sz="1600">
                <a:solidFill>
                  <a:schemeClr val="accent1"/>
                </a:solidFill>
              </a:rPr>
              <a:t>把她推到一旁，置之不理。</a:t>
            </a:r>
            <a:endParaRPr sz="1600">
              <a:solidFill>
                <a:schemeClr val="accent1"/>
              </a:solidFill>
            </a:endParaRPr>
          </a:p>
        </p:txBody>
      </p:sp>
      <p:sp>
        <p:nvSpPr>
          <p:cNvPr id="5" name="矩形 4"/>
          <p:cNvSpPr/>
          <p:nvPr/>
        </p:nvSpPr>
        <p:spPr>
          <a:xfrm>
            <a:off x="2748915" y="-5080"/>
            <a:ext cx="3246120" cy="701040"/>
          </a:xfrm>
          <a:prstGeom prst="rect">
            <a:avLst/>
          </a:prstGeom>
          <a:noFill/>
          <a:ln>
            <a:noFill/>
          </a:ln>
        </p:spPr>
        <p:txBody>
          <a:bodyPr wrap="none" rtlCol="0" anchor="t">
            <a:spAutoFit/>
          </a:bodyPr>
          <a:lstStyle/>
          <a:p>
            <a:pPr algn="ctr"/>
            <a:r>
              <a:rPr lang="zh-CN" altLang="en-US" sz="4000" b="1">
                <a:blipFill>
                  <a:blip r:embed="rId1"/>
                  <a:stretch>
                    <a:fillRect/>
                  </a:stretch>
                </a:blipFill>
                <a:effectLst>
                  <a:outerShdw blurRad="38100" dist="19050" dir="2700000" algn="tl" rotWithShape="0">
                    <a:schemeClr val="dk1">
                      <a:alpha val="40000"/>
                    </a:schemeClr>
                  </a:outerShdw>
                </a:effectLst>
              </a:rPr>
              <a:t>《纨绔子弟》</a:t>
            </a:r>
            <a:endParaRPr lang="zh-CN" altLang="en-US" sz="4000" b="1">
              <a:blipFill>
                <a:blip r:embed="rId1"/>
                <a:stretch>
                  <a:fillRect/>
                </a:stretch>
              </a:blipFill>
              <a:effectLst>
                <a:outerShdw blurRad="38100" dist="19050" dir="2700000" algn="tl" rotWithShape="0">
                  <a:schemeClr val="dk1">
                    <a:alpha val="40000"/>
                  </a:schemeClr>
                </a:outerShdw>
              </a:effectLst>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8" presetClass="emph" presetSubtype="0" fill="hold" grpId="0" nodeType="afterEffect">
                                  <p:stCondLst>
                                    <p:cond delay="0"/>
                                  </p:stCondLst>
                                  <p:childTnLst>
                                    <p:animRot by="21600000">
                                      <p:cBhvr>
                                        <p:cTn id="6" dur="2000" fill="hold"/>
                                        <p:tgtEl>
                                          <p:spTgt spid="5"/>
                                        </p:tgtEl>
                                        <p:attrNameLst>
                                          <p:attrName>r</p:attrName>
                                        </p:attrNameLst>
                                      </p:cBhvr>
                                    </p:animRot>
                                  </p:childTnLst>
                                </p:cTn>
                              </p:par>
                            </p:childTnLst>
                          </p:cTn>
                        </p:par>
                        <p:par>
                          <p:cTn id="7" fill="hold">
                            <p:stCondLst>
                              <p:cond delay="2000"/>
                            </p:stCondLst>
                            <p:childTnLst>
                              <p:par>
                                <p:cTn id="8" presetID="5" presetClass="entr" presetSubtype="10" fill="hold" grpId="0" nodeType="after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checkerboard(across)">
                                      <p:cBhvr>
                                        <p:cTn id="10"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ldLvl="0" animBg="1"/>
      <p:bldP spid="5"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图片 5" descr="t012b25aabde5ed6815"/>
          <p:cNvPicPr>
            <a:picLocks noChangeAspect="1"/>
          </p:cNvPicPr>
          <p:nvPr/>
        </p:nvPicPr>
        <p:blipFill>
          <a:blip r:embed="rId1" cstate="print"/>
          <a:srcRect r="1335" b="1536"/>
          <a:stretch>
            <a:fillRect/>
          </a:stretch>
        </p:blipFill>
        <p:spPr>
          <a:xfrm>
            <a:off x="1965325" y="1951355"/>
            <a:ext cx="4551045" cy="2809240"/>
          </a:xfrm>
          <a:prstGeom prst="rect">
            <a:avLst/>
          </a:prstGeom>
        </p:spPr>
      </p:pic>
      <p:sp>
        <p:nvSpPr>
          <p:cNvPr id="5" name="矩形 4"/>
          <p:cNvSpPr/>
          <p:nvPr/>
        </p:nvSpPr>
        <p:spPr>
          <a:xfrm>
            <a:off x="807720" y="654050"/>
            <a:ext cx="7613015" cy="1188720"/>
          </a:xfrm>
          <a:prstGeom prst="rect">
            <a:avLst/>
          </a:prstGeom>
          <a:noFill/>
          <a:ln>
            <a:noFill/>
          </a:ln>
        </p:spPr>
        <p:txBody>
          <a:bodyPr wrap="square" rtlCol="0" anchor="t">
            <a:spAutoFit/>
            <a:scene3d>
              <a:camera prst="perspectiveRight"/>
              <a:lightRig rig="threePt" dir="t">
                <a:rot lat="0" lon="0" rev="0"/>
              </a:lightRig>
            </a:scene3d>
            <a:sp3d extrusionH="311150" prstMaterial="plastic">
              <a:extrusionClr>
                <a:srgbClr val="D6C0C9"/>
              </a:extrusionClr>
            </a:sp3d>
          </a:bodyPr>
          <a:lstStyle/>
          <a:p>
            <a:pPr algn="ctr"/>
            <a:r>
              <a:rPr lang="zh-CN" altLang="en-US" sz="7200" b="1">
                <a:blipFill>
                  <a:blip r:embed="rId2">
                    <a:alphaModFix amt="99000"/>
                  </a:blip>
                  <a:tile tx="-50800" ty="0" sx="48000" sy="29000" flip="none" algn="bl"/>
                </a:blipFill>
                <a:effectLst>
                  <a:outerShdw blurRad="60007" dist="310007" dir="7680000" sy="30000" kx="1300200" algn="ctr" rotWithShape="0">
                    <a:srgbClr val="B4B1D6">
                      <a:alpha val="60000"/>
                    </a:srgbClr>
                  </a:outerShdw>
                </a:effectLst>
              </a:rPr>
              <a:t>什么是感伤主义？</a:t>
            </a:r>
            <a:endParaRPr lang="zh-CN" altLang="en-US" sz="7200" b="1">
              <a:blipFill>
                <a:blip r:embed="rId2">
                  <a:alphaModFix amt="99000"/>
                </a:blip>
                <a:tile tx="-50800" ty="0" sx="48000" sy="29000" flip="none" algn="bl"/>
              </a:blipFill>
              <a:effectLst>
                <a:outerShdw blurRad="60007" dist="310007" dir="7680000" sy="30000" kx="1300200" algn="ctr" rotWithShape="0">
                  <a:srgbClr val="B4B1D6">
                    <a:alpha val="60000"/>
                  </a:srgbClr>
                </a:outerShdw>
              </a:effectLst>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5"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2000"/>
                                        <p:tgtEl>
                                          <p:spTgt spid="5"/>
                                        </p:tgtEl>
                                      </p:cBhvr>
                                    </p:animEffect>
                                    <p:anim calcmode="lin" valueType="num">
                                      <p:cBhvr>
                                        <p:cTn id="8" dur="2000" fill="hold"/>
                                        <p:tgtEl>
                                          <p:spTgt spid="5"/>
                                        </p:tgtEl>
                                        <p:attrNameLst>
                                          <p:attrName>ppt_w</p:attrName>
                                        </p:attrNameLst>
                                      </p:cBhvr>
                                      <p:tavLst>
                                        <p:tav tm="0" fmla="#ppt_w*sin(2.5*pi*$)">
                                          <p:val>
                                            <p:fltVal val="0"/>
                                          </p:val>
                                        </p:tav>
                                        <p:tav tm="100000">
                                          <p:val>
                                            <p:fltVal val="1"/>
                                          </p:val>
                                        </p:tav>
                                      </p:tavLst>
                                    </p:anim>
                                    <p:anim calcmode="lin" valueType="num">
                                      <p:cBhvr>
                                        <p:cTn id="9" dur="2000" fill="hold"/>
                                        <p:tgtEl>
                                          <p:spTgt spid="5"/>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descr="1691946085009585109"/>
          <p:cNvPicPr>
            <a:picLocks noChangeAspect="1"/>
          </p:cNvPicPr>
          <p:nvPr/>
        </p:nvPicPr>
        <p:blipFill>
          <a:blip r:embed="rId1" cstate="print">
            <a:lum bright="12000"/>
          </a:blip>
          <a:stretch>
            <a:fillRect/>
          </a:stretch>
        </p:blipFill>
        <p:spPr>
          <a:xfrm>
            <a:off x="-218440" y="448945"/>
            <a:ext cx="10057765" cy="4244975"/>
          </a:xfrm>
          <a:prstGeom prst="rect">
            <a:avLst/>
          </a:prstGeom>
        </p:spPr>
      </p:pic>
      <p:grpSp>
        <p:nvGrpSpPr>
          <p:cNvPr id="5" name="组合 4"/>
          <p:cNvGrpSpPr/>
          <p:nvPr/>
        </p:nvGrpSpPr>
        <p:grpSpPr>
          <a:xfrm>
            <a:off x="307340" y="1030605"/>
            <a:ext cx="8442960" cy="2306955"/>
            <a:chOff x="391" y="520"/>
            <a:chExt cx="13296" cy="3633"/>
          </a:xfrm>
        </p:grpSpPr>
        <p:sp>
          <p:nvSpPr>
            <p:cNvPr id="3" name="文本框 2"/>
            <p:cNvSpPr txBox="1"/>
            <p:nvPr/>
          </p:nvSpPr>
          <p:spPr>
            <a:xfrm>
              <a:off x="391" y="520"/>
              <a:ext cx="13296" cy="3633"/>
            </a:xfrm>
            <a:prstGeom prst="rect">
              <a:avLst/>
            </a:prstGeom>
            <a:noFill/>
            <a:extLst>
              <a:ext uri="{909E8E84-426E-40DD-AFC4-6F175D3DCCD1}">
                <a14:hiddenFill xmlns:a14="http://schemas.microsoft.com/office/drawing/2010/main">
                  <a:solidFill>
                    <a:srgbClr val="99FF99"/>
                  </a:solidFill>
                </a14:hiddenFill>
              </a:ext>
            </a:extLst>
          </p:spPr>
          <p:txBody>
            <a:bodyPr wrap="square" rtlCol="0">
              <a:spAutoFit/>
            </a:bodyPr>
            <a:lstStyle/>
            <a:p>
              <a:r>
                <a:rPr lang="en-US" altLang="zh-CN">
                  <a:solidFill>
                    <a:schemeClr val="accent1"/>
                  </a:solidFill>
                </a:rPr>
                <a:t>    </a:t>
              </a:r>
              <a:r>
                <a:rPr lang="zh-CN" altLang="en-US">
                  <a:solidFill>
                    <a:srgbClr val="0000CC"/>
                  </a:solidFill>
                </a:rPr>
                <a:t>感伤主义文学，又称主情主义，因排斥理性，崇尚感情，也称前浪漫主义，是18世纪60年代至80年代末发生在英国的一股文学潮流，后传入法国、俄国和德国等欧洲国家。代表人物有英国的斯特恩、哥尔斯密斯、葛雷，法国的卢梭、伏尔泰，俄国的卡拉姆津，德国的里希特、海涅等。产业革命以后，现实矛盾加剧，中下层资产阶级文人深感社会贫富不均，自身的社会地位和物质生活得不到保障，感伤情绪日渐浓厚。人们开始对理性社会产生怀疑，但又无可奈何，只得寄希望于艺术和情感来表达对现实的不满和逃避。</a:t>
              </a:r>
              <a:endParaRPr lang="zh-CN" altLang="en-US">
                <a:solidFill>
                  <a:srgbClr val="0000CC"/>
                </a:solidFill>
              </a:endParaRPr>
            </a:p>
            <a:p>
              <a:endParaRPr lang="zh-CN" altLang="en-US">
                <a:solidFill>
                  <a:srgbClr val="0000CC"/>
                </a:solidFill>
              </a:endParaRPr>
            </a:p>
          </p:txBody>
        </p:sp>
        <p:sp>
          <p:nvSpPr>
            <p:cNvPr id="12" name="椭圆 11"/>
            <p:cNvSpPr/>
            <p:nvPr/>
          </p:nvSpPr>
          <p:spPr>
            <a:xfrm>
              <a:off x="391" y="617"/>
              <a:ext cx="239" cy="239"/>
            </a:xfrm>
            <a:prstGeom prst="ellipse">
              <a:avLst/>
            </a:prstGeom>
            <a:solidFill>
              <a:srgbClr val="D60093"/>
            </a:solidFill>
            <a:ln>
              <a:solidFill>
                <a:srgbClr val="D6009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heckerboard(across)">
                                      <p:cBhvr>
                                        <p:cTn id="7" dur="1000"/>
                                        <p:tgtEl>
                                          <p:spTgt spid="5"/>
                                        </p:tgtEl>
                                      </p:cBhvr>
                                    </p:animEffect>
                                  </p:childTnLst>
                                </p:cTn>
                              </p:par>
                              <p:par>
                                <p:cTn id="8" presetID="12" presetClass="entr" presetSubtype="1" fill="hold" nodeType="withEffect">
                                  <p:stCondLst>
                                    <p:cond delay="0"/>
                                  </p:stCondLst>
                                  <p:childTnLst>
                                    <p:set>
                                      <p:cBhvr>
                                        <p:cTn id="9" dur="1" fill="hold">
                                          <p:stCondLst>
                                            <p:cond delay="0"/>
                                          </p:stCondLst>
                                        </p:cTn>
                                        <p:tgtEl>
                                          <p:spTgt spid="2"/>
                                        </p:tgtEl>
                                        <p:attrNameLst>
                                          <p:attrName>style.visibility</p:attrName>
                                        </p:attrNameLst>
                                      </p:cBhvr>
                                      <p:to>
                                        <p:strVal val="visible"/>
                                      </p:to>
                                    </p:set>
                                    <p:anim calcmode="lin" valueType="num">
                                      <p:cBhvr additive="base">
                                        <p:cTn id="10" dur="5000"/>
                                        <p:tgtEl>
                                          <p:spTgt spid="2"/>
                                        </p:tgtEl>
                                        <p:attrNameLst>
                                          <p:attrName>ppt_y</p:attrName>
                                        </p:attrNameLst>
                                      </p:cBhvr>
                                      <p:tavLst>
                                        <p:tav tm="0">
                                          <p:val>
                                            <p:strVal val="#ppt_y-#ppt_h*1.125000"/>
                                          </p:val>
                                        </p:tav>
                                        <p:tav tm="100000">
                                          <p:val>
                                            <p:strVal val="#ppt_y"/>
                                          </p:val>
                                        </p:tav>
                                      </p:tavLst>
                                    </p:anim>
                                    <p:animEffect transition="in" filter="wipe(down)">
                                      <p:cBhvr>
                                        <p:cTn id="11" dur="5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descr="1691946085009585109"/>
          <p:cNvPicPr>
            <a:picLocks noChangeAspect="1"/>
          </p:cNvPicPr>
          <p:nvPr/>
        </p:nvPicPr>
        <p:blipFill>
          <a:blip r:embed="rId1" cstate="print">
            <a:lum bright="12000"/>
          </a:blip>
          <a:stretch>
            <a:fillRect/>
          </a:stretch>
        </p:blipFill>
        <p:spPr>
          <a:xfrm>
            <a:off x="-218440" y="448945"/>
            <a:ext cx="10057765" cy="4244975"/>
          </a:xfrm>
          <a:prstGeom prst="rect">
            <a:avLst/>
          </a:prstGeom>
        </p:spPr>
      </p:pic>
      <p:grpSp>
        <p:nvGrpSpPr>
          <p:cNvPr id="5" name="组合 4"/>
          <p:cNvGrpSpPr/>
          <p:nvPr/>
        </p:nvGrpSpPr>
        <p:grpSpPr>
          <a:xfrm>
            <a:off x="307340" y="1030605"/>
            <a:ext cx="8442960" cy="3138170"/>
            <a:chOff x="391" y="520"/>
            <a:chExt cx="13296" cy="4942"/>
          </a:xfrm>
        </p:grpSpPr>
        <p:sp>
          <p:nvSpPr>
            <p:cNvPr id="3" name="文本框 2"/>
            <p:cNvSpPr txBox="1"/>
            <p:nvPr/>
          </p:nvSpPr>
          <p:spPr>
            <a:xfrm>
              <a:off x="391" y="520"/>
              <a:ext cx="13296" cy="4942"/>
            </a:xfrm>
            <a:prstGeom prst="rect">
              <a:avLst/>
            </a:prstGeom>
            <a:noFill/>
            <a:extLst>
              <a:ext uri="{909E8E84-426E-40DD-AFC4-6F175D3DCCD1}">
                <a14:hiddenFill xmlns:a14="http://schemas.microsoft.com/office/drawing/2010/main">
                  <a:solidFill>
                    <a:srgbClr val="99FF99"/>
                  </a:solidFill>
                </a14:hiddenFill>
              </a:ext>
            </a:extLst>
          </p:spPr>
          <p:txBody>
            <a:bodyPr wrap="square" rtlCol="0">
              <a:spAutoFit/>
            </a:bodyPr>
            <a:lstStyle/>
            <a:p>
              <a:r>
                <a:rPr lang="zh-CN" altLang="en-US">
                  <a:solidFill>
                    <a:schemeClr val="accent1"/>
                  </a:solidFill>
                  <a:sym typeface="+mn-ea"/>
                </a:rPr>
                <a:t>   </a:t>
              </a:r>
              <a:r>
                <a:rPr lang="zh-CN" altLang="en-US">
                  <a:solidFill>
                    <a:srgbClr val="0000CC"/>
                  </a:solidFill>
                  <a:sym typeface="+mn-ea"/>
                </a:rPr>
                <a:t> 感伤主义因英国作家斯特恩的小说《在法国和意大利的感伤旅行》而得名，它不仅是19世纪初欧洲声势浩大的浪漫主义文学运动的先驱，而且可以说是现代派文学的源头。感伤主义注意内心的情感，夸大感情的作用，强调感情的自然流露，重视自然景物的描写，特别强调对个性和个人的精神生活的刻画。认为文学的主要任务就是细致刻画人物的心理活动和不幸的生活遭遇，以唤起读者的同情和共鸣。它表现了对矛盾重重的社会现实的不满，也体现了对贵族阶级崇尚的理性主义和古典主义的反抗。有的感伤主义作家脱离现实，放任个人感情，沉迷于多愁善感之中，甚至赞美过去，歌颂黑暗、死亡，带有浓厚的悲观绝望情绪。作品多用第一人称，大多采用日记、旅行记、书信体和回忆录等形式。</a:t>
              </a:r>
              <a:endParaRPr lang="zh-CN" altLang="en-US">
                <a:solidFill>
                  <a:srgbClr val="0000CC"/>
                </a:solidFill>
              </a:endParaRPr>
            </a:p>
            <a:p>
              <a:endParaRPr lang="zh-CN" altLang="en-US">
                <a:solidFill>
                  <a:srgbClr val="0000CC"/>
                </a:solidFill>
              </a:endParaRPr>
            </a:p>
            <a:p>
              <a:endParaRPr lang="zh-CN" altLang="en-US">
                <a:solidFill>
                  <a:srgbClr val="0000CC"/>
                </a:solidFill>
              </a:endParaRPr>
            </a:p>
          </p:txBody>
        </p:sp>
        <p:sp>
          <p:nvSpPr>
            <p:cNvPr id="12" name="椭圆 11"/>
            <p:cNvSpPr/>
            <p:nvPr/>
          </p:nvSpPr>
          <p:spPr>
            <a:xfrm>
              <a:off x="391" y="617"/>
              <a:ext cx="239" cy="239"/>
            </a:xfrm>
            <a:prstGeom prst="ellipse">
              <a:avLst/>
            </a:prstGeom>
            <a:solidFill>
              <a:srgbClr val="D60093"/>
            </a:solidFill>
            <a:ln>
              <a:solidFill>
                <a:srgbClr val="D6009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heckerboard(across)">
                                      <p:cBhvr>
                                        <p:cTn id="7" dur="1000"/>
                                        <p:tgtEl>
                                          <p:spTgt spid="5"/>
                                        </p:tgtEl>
                                      </p:cBhvr>
                                    </p:animEffect>
                                  </p:childTnLst>
                                </p:cTn>
                              </p:par>
                              <p:par>
                                <p:cTn id="8" presetID="12" presetClass="entr" presetSubtype="1" fill="hold" nodeType="withEffect">
                                  <p:stCondLst>
                                    <p:cond delay="0"/>
                                  </p:stCondLst>
                                  <p:childTnLst>
                                    <p:set>
                                      <p:cBhvr>
                                        <p:cTn id="9" dur="1" fill="hold">
                                          <p:stCondLst>
                                            <p:cond delay="0"/>
                                          </p:stCondLst>
                                        </p:cTn>
                                        <p:tgtEl>
                                          <p:spTgt spid="2"/>
                                        </p:tgtEl>
                                        <p:attrNameLst>
                                          <p:attrName>style.visibility</p:attrName>
                                        </p:attrNameLst>
                                      </p:cBhvr>
                                      <p:to>
                                        <p:strVal val="visible"/>
                                      </p:to>
                                    </p:set>
                                    <p:anim calcmode="lin" valueType="num">
                                      <p:cBhvr additive="base">
                                        <p:cTn id="10" dur="5000"/>
                                        <p:tgtEl>
                                          <p:spTgt spid="2"/>
                                        </p:tgtEl>
                                        <p:attrNameLst>
                                          <p:attrName>ppt_y</p:attrName>
                                        </p:attrNameLst>
                                      </p:cBhvr>
                                      <p:tavLst>
                                        <p:tav tm="0">
                                          <p:val>
                                            <p:strVal val="#ppt_y-#ppt_h*1.125000"/>
                                          </p:val>
                                        </p:tav>
                                        <p:tav tm="100000">
                                          <p:val>
                                            <p:strVal val="#ppt_y"/>
                                          </p:val>
                                        </p:tav>
                                      </p:tavLst>
                                    </p:anim>
                                    <p:animEffect transition="in" filter="wipe(down)">
                                      <p:cBhvr>
                                        <p:cTn id="11" dur="5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p:cNvSpPr txBox="1"/>
          <p:nvPr/>
        </p:nvSpPr>
        <p:spPr>
          <a:xfrm>
            <a:off x="269875" y="1380490"/>
            <a:ext cx="8604250" cy="3046095"/>
          </a:xfrm>
          <a:prstGeom prst="rect">
            <a:avLst/>
          </a:prstGeom>
          <a:noFill/>
          <a:extLst>
            <a:ext uri="{909E8E84-426E-40DD-AFC4-6F175D3DCCD1}">
              <a14:hiddenFill xmlns:a14="http://schemas.microsoft.com/office/drawing/2010/main">
                <a:solidFill>
                  <a:srgbClr val="D0B55F"/>
                </a:solidFill>
              </a14:hiddenFill>
            </a:ext>
          </a:extLst>
        </p:spPr>
        <p:txBody>
          <a:bodyPr wrap="square" rtlCol="0">
            <a:spAutoFit/>
          </a:bodyPr>
          <a:lstStyle/>
          <a:p>
            <a:r>
              <a:rPr lang="en-US" altLang="zh-CN" sz="1600" b="1">
                <a:solidFill>
                  <a:schemeClr val="accent1"/>
                </a:solidFill>
                <a:cs typeface="宋体" panose="02010600030101010101" pitchFamily="2" charset="-122"/>
              </a:rPr>
              <a:t>     </a:t>
            </a:r>
            <a:r>
              <a:rPr lang="zh-CN" altLang="en-US" sz="1600" b="1">
                <a:solidFill>
                  <a:schemeClr val="accent1"/>
                </a:solidFill>
                <a:cs typeface="宋体" panose="02010600030101010101" pitchFamily="2" charset="-122"/>
              </a:rPr>
              <a:t>尼古拉·米哈伊洛维奇</a:t>
            </a:r>
            <a:r>
              <a:rPr lang="zh-CN" altLang="en-US" sz="1600" b="1">
                <a:solidFill>
                  <a:schemeClr val="accent1"/>
                </a:solidFill>
                <a:cs typeface="宋体" panose="02010600030101010101" pitchFamily="2" charset="-122"/>
                <a:sym typeface="+mn-ea"/>
              </a:rPr>
              <a:t>·卡拉姆津</a:t>
            </a:r>
            <a:r>
              <a:rPr lang="zh-CN" altLang="en-US" sz="1600">
                <a:solidFill>
                  <a:schemeClr val="accent1"/>
                </a:solidFill>
              </a:rPr>
              <a:t>（Николай Михайлович Карамзин</a:t>
            </a:r>
            <a:r>
              <a:rPr lang="en-US" altLang="zh-CN" sz="1600">
                <a:solidFill>
                  <a:schemeClr val="accent1"/>
                </a:solidFill>
              </a:rPr>
              <a:t>, 1766-1826</a:t>
            </a:r>
            <a:r>
              <a:rPr lang="zh-CN" altLang="en-US" sz="1600">
                <a:solidFill>
                  <a:schemeClr val="accent1"/>
                </a:solidFill>
              </a:rPr>
              <a:t>）的所有早期作品均带有新感伤派之印记，他是俄国第一位在情感中发现兴致和欢乐之不尽源泉的作家。他的最为著名的一部虚构小说</a:t>
            </a:r>
            <a:r>
              <a:rPr lang="zh-CN" altLang="en-US" sz="1600" b="1">
                <a:solidFill>
                  <a:srgbClr val="FF0000"/>
                </a:solidFill>
              </a:rPr>
              <a:t>《可怜的丽莎》</a:t>
            </a:r>
            <a:r>
              <a:rPr lang="zh-CN" altLang="en-US" sz="1600">
                <a:solidFill>
                  <a:schemeClr val="accent1"/>
                </a:solidFill>
              </a:rPr>
              <a:t>（《</a:t>
            </a:r>
            <a:r>
              <a:rPr lang="en-US" altLang="zh-CN" sz="1600">
                <a:solidFill>
                  <a:schemeClr val="accent1"/>
                </a:solidFill>
              </a:rPr>
              <a:t>Бедная Лиза</a:t>
            </a:r>
            <a:r>
              <a:rPr lang="zh-CN" altLang="en-US" sz="1600">
                <a:solidFill>
                  <a:schemeClr val="accent1"/>
                </a:solidFill>
              </a:rPr>
              <a:t>》</a:t>
            </a:r>
            <a:r>
              <a:rPr lang="en-US" altLang="zh-CN" sz="1600">
                <a:solidFill>
                  <a:schemeClr val="accent1"/>
                </a:solidFill>
              </a:rPr>
              <a:t>,1792</a:t>
            </a:r>
            <a:r>
              <a:rPr lang="zh-CN" altLang="en-US" sz="1600">
                <a:solidFill>
                  <a:schemeClr val="accent1"/>
                </a:solidFill>
              </a:rPr>
              <a:t>）写一位被诱骗的纯洁农村少女，她后来被贵族情人抛弃，最终自杀。这样的故事是感伤主义时代偏爱的主题。小说获得巨大成功，并促进了俄国虚构小说的发展，在此之前俄国的原创小说作品非常稀少（部分因为古典主义理论对小说体裁的轻视）。</a:t>
            </a:r>
            <a:endParaRPr lang="zh-CN" altLang="en-US" sz="1600">
              <a:solidFill>
                <a:schemeClr val="accent1"/>
              </a:solidFill>
            </a:endParaRPr>
          </a:p>
          <a:p>
            <a:r>
              <a:rPr lang="zh-CN" altLang="zh-CN" sz="1600">
                <a:solidFill>
                  <a:schemeClr val="accent1"/>
                </a:solidFill>
              </a:rPr>
              <a:t>     除此之外，卡拉姆津重要的作品还有</a:t>
            </a:r>
            <a:r>
              <a:rPr lang="zh-CN" altLang="zh-CN" sz="1600" b="1">
                <a:solidFill>
                  <a:srgbClr val="FF0000"/>
                </a:solidFill>
              </a:rPr>
              <a:t>《一个俄国旅行者的书简》</a:t>
            </a:r>
            <a:r>
              <a:rPr lang="zh-CN" altLang="zh-CN" sz="1600">
                <a:solidFill>
                  <a:schemeClr val="accent1"/>
                </a:solidFill>
              </a:rPr>
              <a:t>（《Письма русского путешественника》，</a:t>
            </a:r>
            <a:r>
              <a:rPr lang="en-US" altLang="zh-CN" sz="1600">
                <a:solidFill>
                  <a:schemeClr val="accent1"/>
                </a:solidFill>
              </a:rPr>
              <a:t>1797-1801</a:t>
            </a:r>
            <a:r>
              <a:rPr lang="zh-CN" altLang="zh-CN" sz="1600">
                <a:solidFill>
                  <a:schemeClr val="accent1"/>
                </a:solidFill>
              </a:rPr>
              <a:t>）以及</a:t>
            </a:r>
            <a:r>
              <a:rPr lang="zh-CN" altLang="zh-CN" sz="1600" b="1">
                <a:solidFill>
                  <a:srgbClr val="FF0000"/>
                </a:solidFill>
              </a:rPr>
              <a:t>《俄国国家史》</a:t>
            </a:r>
            <a:r>
              <a:rPr lang="zh-CN" altLang="zh-CN" sz="1600">
                <a:solidFill>
                  <a:schemeClr val="accent1"/>
                </a:solidFill>
              </a:rPr>
              <a:t>（《История государства российского》</a:t>
            </a:r>
            <a:r>
              <a:rPr lang="en-US" altLang="zh-CN" sz="1600">
                <a:solidFill>
                  <a:schemeClr val="accent1"/>
                </a:solidFill>
              </a:rPr>
              <a:t>,1816</a:t>
            </a:r>
            <a:r>
              <a:rPr lang="zh-CN" altLang="zh-CN" sz="1600">
                <a:solidFill>
                  <a:schemeClr val="accent1"/>
                </a:solidFill>
              </a:rPr>
              <a:t>）。前者是以书信体形式写成的，记载的是作家在</a:t>
            </a:r>
            <a:r>
              <a:rPr lang="en-US" altLang="zh-CN" sz="1600">
                <a:solidFill>
                  <a:schemeClr val="accent1"/>
                </a:solidFill>
              </a:rPr>
              <a:t>1789</a:t>
            </a:r>
            <a:r>
              <a:rPr lang="zh-CN" altLang="en-US" sz="1600">
                <a:solidFill>
                  <a:schemeClr val="accent1"/>
                </a:solidFill>
              </a:rPr>
              <a:t>年开始的历时</a:t>
            </a:r>
            <a:r>
              <a:rPr lang="en-US" altLang="zh-CN" sz="1600">
                <a:solidFill>
                  <a:schemeClr val="accent1"/>
                </a:solidFill>
              </a:rPr>
              <a:t>18</a:t>
            </a:r>
            <a:r>
              <a:rPr lang="zh-CN" altLang="en-US" sz="1600">
                <a:solidFill>
                  <a:schemeClr val="accent1"/>
                </a:solidFill>
              </a:rPr>
              <a:t>个月的欧洲之行的见闻；后者是一部历史研究著作，一经面世便赢得巨大成功。尽管书中主张</a:t>
            </a:r>
            <a:r>
              <a:rPr lang="en-US" altLang="zh-CN" sz="1600">
                <a:solidFill>
                  <a:schemeClr val="accent1"/>
                </a:solidFill>
              </a:rPr>
              <a:t>“</a:t>
            </a:r>
            <a:r>
              <a:rPr lang="zh-CN" altLang="en-US" sz="1600">
                <a:solidFill>
                  <a:schemeClr val="accent1"/>
                </a:solidFill>
              </a:rPr>
              <a:t>独裁政体高效论</a:t>
            </a:r>
            <a:r>
              <a:rPr lang="en-US" altLang="zh-CN" sz="1600">
                <a:solidFill>
                  <a:schemeClr val="accent1"/>
                </a:solidFill>
              </a:rPr>
              <a:t>”</a:t>
            </a:r>
            <a:r>
              <a:rPr lang="zh-CN" altLang="en-US" sz="1600">
                <a:solidFill>
                  <a:schemeClr val="accent1"/>
                </a:solidFill>
              </a:rPr>
              <a:t>，但它的文笔优美，这为它赢得了保守派和自由派两方的欢迎。</a:t>
            </a:r>
            <a:endParaRPr lang="zh-CN" altLang="en-US" sz="1600">
              <a:solidFill>
                <a:schemeClr val="accent1"/>
              </a:solidFill>
            </a:endParaRPr>
          </a:p>
          <a:p>
            <a:r>
              <a:rPr lang="zh-CN" altLang="en-US" sz="1600">
                <a:solidFill>
                  <a:schemeClr val="accent1"/>
                </a:solidFill>
              </a:rPr>
              <a:t>   </a:t>
            </a:r>
            <a:endParaRPr lang="en-US" altLang="zh-CN" sz="1600">
              <a:solidFill>
                <a:schemeClr val="accent1"/>
              </a:solidFill>
            </a:endParaRPr>
          </a:p>
        </p:txBody>
      </p:sp>
      <p:sp>
        <p:nvSpPr>
          <p:cNvPr id="3" name="矩形 2"/>
          <p:cNvSpPr/>
          <p:nvPr/>
        </p:nvSpPr>
        <p:spPr>
          <a:xfrm>
            <a:off x="1293813" y="132080"/>
            <a:ext cx="6740525" cy="1011555"/>
          </a:xfrm>
          <a:prstGeom prst="rect">
            <a:avLst/>
          </a:prstGeom>
          <a:noFill/>
          <a:ln>
            <a:noFill/>
          </a:ln>
        </p:spPr>
        <p:txBody>
          <a:bodyPr wrap="none" rtlCol="0" anchor="t">
            <a:spAutoFit/>
          </a:bodyPr>
          <a:lstStyle/>
          <a:p>
            <a:pPr algn="ctr"/>
            <a:endParaRPr lang="zh-CN" altLang="en-US" sz="4000" b="1">
              <a:ln w="25400">
                <a:gradFill>
                  <a:gsLst>
                    <a:gs pos="31000">
                      <a:srgbClr val="6D6E85"/>
                    </a:gs>
                    <a:gs pos="66000">
                      <a:srgbClr val="A2C6FF"/>
                    </a:gs>
                    <a:gs pos="45000">
                      <a:srgbClr val="97B8F2"/>
                    </a:gs>
                    <a:gs pos="11000">
                      <a:srgbClr val="ED7D31">
                        <a:lumMod val="20000"/>
                        <a:lumOff val="80000"/>
                      </a:srgbClr>
                    </a:gs>
                    <a:gs pos="100000">
                      <a:srgbClr val="7E6760"/>
                    </a:gs>
                    <a:gs pos="91000">
                      <a:schemeClr val="bg1">
                        <a:lumMod val="50000"/>
                      </a:schemeClr>
                    </a:gs>
                    <a:gs pos="56000">
                      <a:srgbClr val="455C85"/>
                    </a:gs>
                    <a:gs pos="81000">
                      <a:srgbClr val="F8D8CF"/>
                    </a:gs>
                  </a:gsLst>
                </a:gradFill>
              </a:ln>
              <a:solidFill>
                <a:schemeClr val="bg1"/>
              </a:solidFill>
              <a:effectLst>
                <a:outerShdw blurRad="38100" dist="25400" dir="5400000" algn="ctr" rotWithShape="0">
                  <a:srgbClr val="6E747A">
                    <a:alpha val="43000"/>
                  </a:srgbClr>
                </a:outerShdw>
              </a:effectLst>
            </a:endParaRPr>
          </a:p>
          <a:p>
            <a:pPr algn="ctr"/>
            <a:r>
              <a:rPr lang="zh-CN" altLang="en-US" sz="2000" dirty="0" smtClean="0">
                <a:solidFill>
                  <a:srgbClr val="7030A0"/>
                </a:solidFill>
                <a:latin typeface="华文中宋" panose="02010600040101010101" charset="-122"/>
                <a:ea typeface="华文中宋" panose="02010600040101010101" charset="-122"/>
                <a:sym typeface="+mn-ea"/>
              </a:rPr>
              <a:t>Главный представитель русского </a:t>
            </a:r>
            <a:r>
              <a:rPr lang="zh-CN" altLang="en-US" sz="2000" b="1" dirty="0" smtClean="0">
                <a:solidFill>
                  <a:srgbClr val="7030A0"/>
                </a:solidFill>
                <a:latin typeface="华文中宋" panose="02010600040101010101" charset="-122"/>
                <a:ea typeface="华文中宋" panose="02010600040101010101" charset="-122"/>
                <a:sym typeface="+mn-ea"/>
              </a:rPr>
              <a:t>сентиментализм</a:t>
            </a:r>
            <a:r>
              <a:rPr lang="zh-CN" altLang="en-US" sz="2000" dirty="0" smtClean="0">
                <a:solidFill>
                  <a:srgbClr val="7030A0"/>
                </a:solidFill>
                <a:latin typeface="华文中宋" panose="02010600040101010101" charset="-122"/>
                <a:ea typeface="华文中宋" panose="02010600040101010101" charset="-122"/>
                <a:sym typeface="+mn-ea"/>
              </a:rPr>
              <a:t>а</a:t>
            </a:r>
            <a:endParaRPr lang="zh-CN" altLang="en-US" sz="2000" b="1" dirty="0" smtClean="0">
              <a:ln w="25400">
                <a:gradFill>
                  <a:gsLst>
                    <a:gs pos="31000">
                      <a:srgbClr val="6D6E85"/>
                    </a:gs>
                    <a:gs pos="66000">
                      <a:srgbClr val="A2C6FF"/>
                    </a:gs>
                    <a:gs pos="45000">
                      <a:srgbClr val="97B8F2"/>
                    </a:gs>
                    <a:gs pos="11000">
                      <a:srgbClr val="ED7D31">
                        <a:lumMod val="20000"/>
                        <a:lumOff val="80000"/>
                      </a:srgbClr>
                    </a:gs>
                    <a:gs pos="100000">
                      <a:srgbClr val="7E6760"/>
                    </a:gs>
                    <a:gs pos="91000">
                      <a:schemeClr val="bg1">
                        <a:lumMod val="50000"/>
                      </a:schemeClr>
                    </a:gs>
                    <a:gs pos="56000">
                      <a:srgbClr val="455C85"/>
                    </a:gs>
                    <a:gs pos="81000">
                      <a:srgbClr val="F8D8CF"/>
                    </a:gs>
                  </a:gsLst>
                </a:gradFill>
              </a:ln>
              <a:solidFill>
                <a:srgbClr val="7030A0"/>
              </a:solidFill>
              <a:effectLst>
                <a:outerShdw blurRad="38100" dist="25400" dir="5400000" algn="ctr" rotWithShape="0">
                  <a:srgbClr val="6E747A">
                    <a:alpha val="43000"/>
                  </a:srgbClr>
                </a:outerShdw>
              </a:effectLst>
              <a:latin typeface="华文中宋" panose="02010600040101010101" charset="-122"/>
              <a:ea typeface="华文中宋" panose="02010600040101010101" charset="-122"/>
              <a:sym typeface="+mn-ea"/>
            </a:endParaRPr>
          </a:p>
        </p:txBody>
      </p:sp>
      <p:sp>
        <p:nvSpPr>
          <p:cNvPr id="5" name="矩形 4"/>
          <p:cNvSpPr/>
          <p:nvPr/>
        </p:nvSpPr>
        <p:spPr>
          <a:xfrm>
            <a:off x="1634808" y="132080"/>
            <a:ext cx="6151245" cy="645160"/>
          </a:xfrm>
          <a:prstGeom prst="rect">
            <a:avLst/>
          </a:prstGeom>
          <a:noFill/>
          <a:ln>
            <a:noFill/>
          </a:ln>
        </p:spPr>
        <p:txBody>
          <a:bodyPr wrap="none" rtlCol="0" anchor="t">
            <a:spAutoFit/>
          </a:bodyPr>
          <a:lstStyle/>
          <a:p>
            <a:pPr algn="ctr"/>
            <a:r>
              <a:rPr lang="zh-CN" altLang="en-US" sz="3600" b="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俄国感伤主义的主要代表人物</a:t>
            </a:r>
            <a:endParaRPr lang="zh-CN" altLang="en-US" sz="3600" b="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edge">
                                      <p:cBhvr>
                                        <p:cTn id="7" dur="2000"/>
                                        <p:tgtEl>
                                          <p:spTgt spid="3"/>
                                        </p:tgtEl>
                                      </p:cBhvr>
                                    </p:animEffect>
                                  </p:childTnLst>
                                </p:cTn>
                              </p:par>
                            </p:childTnLst>
                          </p:cTn>
                        </p:par>
                        <p:par>
                          <p:cTn id="8" fill="hold">
                            <p:stCondLst>
                              <p:cond delay="2000"/>
                            </p:stCondLst>
                            <p:childTnLst>
                              <p:par>
                                <p:cTn id="9" presetID="5" presetClass="entr" presetSubtype="10" fill="hold" grpId="0"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checkerboard(across)">
                                      <p:cBhvr>
                                        <p:cTn id="11"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ldLvl="0" animBg="1"/>
      <p:bldP spid="3"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z="3600" b="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sym typeface="+mn-ea"/>
              </a:rPr>
              <a:t>俄国感伤主义的主要代表人物</a:t>
            </a:r>
            <a:br>
              <a:rPr lang="zh-CN" altLang="en-US" sz="2400" b="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sym typeface="+mn-ea"/>
              </a:rPr>
            </a:br>
            <a:r>
              <a:rPr lang="zh-CN" altLang="en-US" sz="2000" dirty="0" smtClean="0">
                <a:solidFill>
                  <a:srgbClr val="7030A0"/>
                </a:solidFill>
                <a:latin typeface="华文中宋" panose="02010600040101010101" charset="-122"/>
                <a:ea typeface="华文中宋" panose="02010600040101010101" charset="-122"/>
                <a:sym typeface="+mn-ea"/>
              </a:rPr>
              <a:t>Главный представитель русского </a:t>
            </a:r>
            <a:r>
              <a:rPr lang="zh-CN" altLang="en-US" sz="2000" b="1" dirty="0" smtClean="0">
                <a:solidFill>
                  <a:srgbClr val="7030A0"/>
                </a:solidFill>
                <a:latin typeface="华文中宋" panose="02010600040101010101" charset="-122"/>
                <a:ea typeface="华文中宋" panose="02010600040101010101" charset="-122"/>
                <a:sym typeface="+mn-ea"/>
              </a:rPr>
              <a:t>сентиментализм</a:t>
            </a:r>
            <a:r>
              <a:rPr lang="zh-CN" altLang="en-US" sz="2000" dirty="0" smtClean="0">
                <a:solidFill>
                  <a:srgbClr val="7030A0"/>
                </a:solidFill>
                <a:latin typeface="华文中宋" panose="02010600040101010101" charset="-122"/>
                <a:ea typeface="华文中宋" panose="02010600040101010101" charset="-122"/>
                <a:sym typeface="+mn-ea"/>
              </a:rPr>
              <a:t>а</a:t>
            </a:r>
            <a:br>
              <a:rPr lang="zh-CN" altLang="en-US" b="1" dirty="0" smtClean="0">
                <a:ln w="25400">
                  <a:gradFill>
                    <a:gsLst>
                      <a:gs pos="31000">
                        <a:srgbClr val="6D6E85"/>
                      </a:gs>
                      <a:gs pos="66000">
                        <a:srgbClr val="A2C6FF"/>
                      </a:gs>
                      <a:gs pos="45000">
                        <a:srgbClr val="97B8F2"/>
                      </a:gs>
                      <a:gs pos="11000">
                        <a:srgbClr val="ED7D31">
                          <a:lumMod val="20000"/>
                          <a:lumOff val="80000"/>
                        </a:srgbClr>
                      </a:gs>
                      <a:gs pos="100000">
                        <a:srgbClr val="7E6760"/>
                      </a:gs>
                      <a:gs pos="91000">
                        <a:schemeClr val="bg1">
                          <a:lumMod val="50000"/>
                        </a:schemeClr>
                      </a:gs>
                      <a:gs pos="56000">
                        <a:srgbClr val="455C85"/>
                      </a:gs>
                      <a:gs pos="81000">
                        <a:srgbClr val="F8D8CF"/>
                      </a:gs>
                    </a:gsLst>
                  </a:gradFill>
                </a:ln>
                <a:solidFill>
                  <a:srgbClr val="7030A0"/>
                </a:solidFill>
                <a:effectLst>
                  <a:outerShdw blurRad="38100" dist="25400" dir="5400000" algn="ctr" rotWithShape="0">
                    <a:srgbClr val="6E747A">
                      <a:alpha val="43000"/>
                    </a:srgbClr>
                  </a:outerShdw>
                </a:effectLst>
                <a:latin typeface="华文中宋" panose="02010600040101010101" charset="-122"/>
                <a:ea typeface="华文中宋" panose="02010600040101010101" charset="-122"/>
                <a:sym typeface="+mn-ea"/>
              </a:rPr>
            </a:br>
            <a:endParaRPr lang="zh-CN" altLang="en-US"/>
          </a:p>
        </p:txBody>
      </p:sp>
      <p:sp>
        <p:nvSpPr>
          <p:cNvPr id="3" name="内容占位符 2"/>
          <p:cNvSpPr>
            <a:spLocks noGrp="1"/>
          </p:cNvSpPr>
          <p:nvPr>
            <p:ph idx="1"/>
          </p:nvPr>
        </p:nvSpPr>
        <p:spPr>
          <a:xfrm>
            <a:off x="457200" y="1360171"/>
            <a:ext cx="8229600" cy="3394472"/>
          </a:xfrm>
        </p:spPr>
        <p:txBody>
          <a:bodyPr/>
          <a:lstStyle/>
          <a:p>
            <a:pPr marL="0" indent="0">
              <a:buNone/>
            </a:pPr>
            <a:r>
              <a:rPr lang="zh-CN" altLang="en-US">
                <a:solidFill>
                  <a:schemeClr val="accent1"/>
                </a:solidFill>
                <a:sym typeface="+mn-ea"/>
              </a:rPr>
              <a:t>  </a:t>
            </a:r>
            <a:r>
              <a:rPr lang="zh-CN" altLang="en-US" sz="1600">
                <a:solidFill>
                  <a:schemeClr val="accent1"/>
                </a:solidFill>
                <a:sym typeface="+mn-ea"/>
              </a:rPr>
              <a:t>毫无例外，卡拉姆津早期的感伤作品遭到以希什科夫元帅（адмира</a:t>
            </a:r>
            <a:r>
              <a:rPr lang="zh-CN" altLang="en-US" sz="1600">
                <a:solidFill>
                  <a:schemeClr val="accent1"/>
                </a:solidFill>
                <a:cs typeface="Times New Roman" panose="02020603050405020304" pitchFamily="18" charset="0"/>
                <a:sym typeface="+mn-ea"/>
              </a:rPr>
              <a:t>́</a:t>
            </a:r>
            <a:r>
              <a:rPr lang="zh-CN" altLang="en-US" sz="1600">
                <a:solidFill>
                  <a:schemeClr val="accent1"/>
                </a:solidFill>
                <a:sym typeface="+mn-ea"/>
              </a:rPr>
              <a:t>л А</a:t>
            </a:r>
            <a:r>
              <a:rPr lang="en-US" altLang="zh-CN" sz="1600">
                <a:solidFill>
                  <a:schemeClr val="accent1"/>
                </a:solidFill>
                <a:sym typeface="+mn-ea"/>
              </a:rPr>
              <a:t>.</a:t>
            </a:r>
            <a:r>
              <a:rPr lang="zh-CN" altLang="en-US" sz="1600">
                <a:solidFill>
                  <a:schemeClr val="accent1"/>
                </a:solidFill>
                <a:sym typeface="+mn-ea"/>
              </a:rPr>
              <a:t>С</a:t>
            </a:r>
            <a:r>
              <a:rPr lang="en-US" altLang="zh-CN" sz="1600">
                <a:solidFill>
                  <a:schemeClr val="accent1"/>
                </a:solidFill>
                <a:sym typeface="+mn-ea"/>
              </a:rPr>
              <a:t>. </a:t>
            </a:r>
            <a:r>
              <a:rPr lang="zh-CN" altLang="en-US" sz="1600">
                <a:solidFill>
                  <a:schemeClr val="accent1"/>
                </a:solidFill>
                <a:sym typeface="+mn-ea"/>
              </a:rPr>
              <a:t>Шишков）为首的保守派的强力抵抗，加入这一阵营中的有克雷洛夫、杰尔查文、格里鲍耶托夫等，他们主张继承和发扬古典主义的高级诗歌传统。但最终卡拉姆津为首的自由派获胜，他们推崇的描写内在情感的轻便诗歌更受欢迎，并且，在这一派别中即将诞生诗歌天才</a:t>
            </a:r>
            <a:r>
              <a:rPr lang="zh-CN" altLang="en-US" sz="1600" b="1">
                <a:solidFill>
                  <a:schemeClr val="accent1"/>
                </a:solidFill>
                <a:sym typeface="+mn-ea"/>
              </a:rPr>
              <a:t>茹科夫斯基</a:t>
            </a:r>
            <a:r>
              <a:rPr lang="zh-CN" altLang="en-US" sz="1600">
                <a:solidFill>
                  <a:schemeClr val="accent1"/>
                </a:solidFill>
                <a:sym typeface="+mn-ea"/>
              </a:rPr>
              <a:t>和</a:t>
            </a:r>
            <a:r>
              <a:rPr lang="zh-CN" altLang="en-US" sz="1600" b="1">
                <a:solidFill>
                  <a:schemeClr val="accent1"/>
                </a:solidFill>
                <a:sym typeface="+mn-ea"/>
              </a:rPr>
              <a:t>巴丘什科夫</a:t>
            </a:r>
            <a:r>
              <a:rPr lang="zh-CN" altLang="en-US" sz="1600">
                <a:solidFill>
                  <a:schemeClr val="accent1"/>
                </a:solidFill>
                <a:sym typeface="+mn-ea"/>
              </a:rPr>
              <a:t>。</a:t>
            </a:r>
            <a:endParaRPr lang="zh-CN" altLang="en-US" sz="1600"/>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p:cNvSpPr txBox="1"/>
          <p:nvPr/>
        </p:nvSpPr>
        <p:spPr>
          <a:xfrm>
            <a:off x="108585" y="834390"/>
            <a:ext cx="8927465" cy="4215765"/>
          </a:xfrm>
          <a:prstGeom prst="rect">
            <a:avLst/>
          </a:prstGeom>
          <a:noFill/>
          <a:extLst>
            <a:ext uri="{909E8E84-426E-40DD-AFC4-6F175D3DCCD1}">
              <a14:hiddenFill xmlns:a14="http://schemas.microsoft.com/office/drawing/2010/main">
                <a:solidFill>
                  <a:schemeClr val="tx1"/>
                </a:solidFill>
              </a14:hiddenFill>
            </a:ext>
          </a:extLst>
        </p:spPr>
        <p:txBody>
          <a:bodyPr wrap="square" rtlCol="0">
            <a:spAutoFit/>
          </a:bodyPr>
          <a:lstStyle/>
          <a:p>
            <a:r>
              <a:rPr lang="en-US" altLang="zh-CN" sz="1600" b="1">
                <a:solidFill>
                  <a:schemeClr val="accent1"/>
                </a:solidFill>
                <a:cs typeface="宋体" panose="02010600030101010101" pitchFamily="2" charset="-122"/>
              </a:rPr>
              <a:t>     </a:t>
            </a:r>
            <a:r>
              <a:rPr lang="zh-CN" altLang="zh-CN">
                <a:solidFill>
                  <a:schemeClr val="accent1"/>
                </a:solidFill>
                <a:latin typeface="+mn-ea"/>
                <a:cs typeface="宋体" panose="02010600030101010101" pitchFamily="2" charset="-122"/>
              </a:rPr>
              <a:t>正是叶卡捷琳娜本人于</a:t>
            </a:r>
            <a:r>
              <a:rPr lang="en-US" altLang="zh-CN">
                <a:solidFill>
                  <a:schemeClr val="accent1"/>
                </a:solidFill>
                <a:latin typeface="+mn-ea"/>
                <a:cs typeface="宋体" panose="02010600030101010101" pitchFamily="2" charset="-122"/>
              </a:rPr>
              <a:t>1769</a:t>
            </a:r>
            <a:r>
              <a:rPr lang="zh-CN" altLang="en-US">
                <a:solidFill>
                  <a:schemeClr val="accent1"/>
                </a:solidFill>
                <a:latin typeface="+mn-ea"/>
                <a:cs typeface="宋体" panose="02010600030101010101" pitchFamily="2" charset="-122"/>
              </a:rPr>
              <a:t>年开始出版讽刺杂志，这类杂志在俄国繁荣了四五年，直到它们变得过于独立，最终被叶卡捷琳娜本人叫停（</a:t>
            </a:r>
            <a:r>
              <a:rPr lang="en-US" altLang="zh-CN">
                <a:solidFill>
                  <a:schemeClr val="accent1"/>
                </a:solidFill>
                <a:latin typeface="+mn-ea"/>
                <a:cs typeface="宋体" panose="02010600030101010101" pitchFamily="2" charset="-122"/>
              </a:rPr>
              <a:t>1774</a:t>
            </a:r>
            <a:r>
              <a:rPr lang="zh-CN" altLang="en-US">
                <a:solidFill>
                  <a:schemeClr val="accent1"/>
                </a:solidFill>
                <a:latin typeface="+mn-ea"/>
                <a:cs typeface="宋体" panose="02010600030101010101" pitchFamily="2" charset="-122"/>
              </a:rPr>
              <a:t>年左右）。</a:t>
            </a:r>
            <a:endParaRPr lang="zh-CN" altLang="en-US">
              <a:solidFill>
                <a:schemeClr val="accent1"/>
              </a:solidFill>
              <a:latin typeface="+mn-ea"/>
              <a:cs typeface="宋体" panose="02010600030101010101" pitchFamily="2" charset="-122"/>
            </a:endParaRPr>
          </a:p>
          <a:p>
            <a:endParaRPr lang="zh-CN" altLang="en-US">
              <a:solidFill>
                <a:schemeClr val="accent1"/>
              </a:solidFill>
              <a:latin typeface="+mn-ea"/>
              <a:cs typeface="宋体" panose="02010600030101010101" pitchFamily="2" charset="-122"/>
            </a:endParaRPr>
          </a:p>
          <a:p>
            <a:r>
              <a:rPr lang="zh-CN" altLang="en-US">
                <a:solidFill>
                  <a:schemeClr val="accent1"/>
                </a:solidFill>
                <a:latin typeface="+mn-ea"/>
                <a:cs typeface="宋体" panose="02010600030101010101" pitchFamily="2" charset="-122"/>
              </a:rPr>
              <a:t>  当时许多文人均参与到这一运动，他们当中最为出色的是</a:t>
            </a:r>
            <a:r>
              <a:rPr lang="zh-CN" altLang="en-US" b="1">
                <a:solidFill>
                  <a:schemeClr val="accent1"/>
                </a:solidFill>
                <a:latin typeface="+mn-ea"/>
                <a:cs typeface="宋体" panose="02010600030101010101" pitchFamily="2" charset="-122"/>
              </a:rPr>
              <a:t>尼古拉·伊万诺维奇</a:t>
            </a:r>
            <a:r>
              <a:rPr lang="zh-CN" altLang="en-US" b="1">
                <a:solidFill>
                  <a:schemeClr val="accent1"/>
                </a:solidFill>
                <a:latin typeface="+mn-ea"/>
                <a:cs typeface="宋体" panose="02010600030101010101" pitchFamily="2" charset="-122"/>
                <a:sym typeface="+mn-ea"/>
              </a:rPr>
              <a:t>·诺维科夫</a:t>
            </a:r>
            <a:r>
              <a:rPr lang="zh-CN" altLang="en-US">
                <a:solidFill>
                  <a:schemeClr val="accent1"/>
                </a:solidFill>
                <a:latin typeface="+mn-ea"/>
              </a:rPr>
              <a:t>（</a:t>
            </a:r>
            <a:r>
              <a:rPr lang="zh-CN" altLang="en-US">
                <a:solidFill>
                  <a:schemeClr val="accent1"/>
                </a:solidFill>
                <a:latin typeface="Times New Roman" panose="02020603050405020304" pitchFamily="18" charset="0"/>
              </a:rPr>
              <a:t>Николай Иванович Новиков</a:t>
            </a:r>
            <a:r>
              <a:rPr lang="en-US" altLang="zh-CN">
                <a:solidFill>
                  <a:schemeClr val="accent1"/>
                </a:solidFill>
                <a:latin typeface="Times New Roman" panose="02020603050405020304" pitchFamily="18" charset="0"/>
              </a:rPr>
              <a:t>, 1744-1816</a:t>
            </a:r>
            <a:r>
              <a:rPr lang="zh-CN" altLang="en-US">
                <a:solidFill>
                  <a:schemeClr val="accent1"/>
                </a:solidFill>
                <a:latin typeface="+mn-ea"/>
              </a:rPr>
              <a:t>），他先后编辑出版</a:t>
            </a:r>
            <a:r>
              <a:rPr lang="zh-CN" altLang="en-US" b="1">
                <a:solidFill>
                  <a:srgbClr val="0070C0"/>
                </a:solidFill>
                <a:latin typeface="+mn-ea"/>
              </a:rPr>
              <a:t>《雄蜂》</a:t>
            </a:r>
            <a:r>
              <a:rPr lang="zh-CN" altLang="en-US">
                <a:solidFill>
                  <a:schemeClr val="accent1"/>
                </a:solidFill>
                <a:latin typeface="+mn-ea"/>
              </a:rPr>
              <a:t>（</a:t>
            </a:r>
            <a:r>
              <a:rPr lang="zh-CN" altLang="en-US">
                <a:solidFill>
                  <a:schemeClr val="accent1"/>
                </a:solidFill>
                <a:latin typeface="Times New Roman" panose="02020603050405020304" pitchFamily="18" charset="0"/>
              </a:rPr>
              <a:t>Тр</a:t>
            </a:r>
            <a:r>
              <a:rPr lang="zh-CN" altLang="en-US" b="1">
                <a:solidFill>
                  <a:schemeClr val="accent1"/>
                </a:solidFill>
                <a:latin typeface="Times New Roman" panose="02020603050405020304" pitchFamily="18" charset="0"/>
              </a:rPr>
              <a:t>у</a:t>
            </a:r>
            <a:r>
              <a:rPr lang="zh-CN" altLang="en-US">
                <a:solidFill>
                  <a:schemeClr val="accent1"/>
                </a:solidFill>
                <a:latin typeface="Times New Roman" panose="02020603050405020304" pitchFamily="18" charset="0"/>
              </a:rPr>
              <a:t>тень，</a:t>
            </a:r>
            <a:r>
              <a:rPr lang="en-US" altLang="zh-CN">
                <a:solidFill>
                  <a:schemeClr val="accent1"/>
                </a:solidFill>
                <a:latin typeface="Times New Roman" panose="02020603050405020304" pitchFamily="18" charset="0"/>
              </a:rPr>
              <a:t>1769-1770</a:t>
            </a:r>
            <a:r>
              <a:rPr lang="zh-CN" altLang="en-US">
                <a:solidFill>
                  <a:schemeClr val="accent1"/>
                </a:solidFill>
                <a:latin typeface="+mn-ea"/>
              </a:rPr>
              <a:t>）、</a:t>
            </a:r>
            <a:r>
              <a:rPr lang="zh-CN" altLang="en-US" b="1">
                <a:solidFill>
                  <a:srgbClr val="0070C0"/>
                </a:solidFill>
                <a:latin typeface="+mn-ea"/>
              </a:rPr>
              <a:t>《画家》</a:t>
            </a:r>
            <a:r>
              <a:rPr lang="zh-CN" altLang="en-US">
                <a:solidFill>
                  <a:schemeClr val="accent1"/>
                </a:solidFill>
                <a:latin typeface="+mn-ea"/>
              </a:rPr>
              <a:t>（</a:t>
            </a:r>
            <a:r>
              <a:rPr lang="zh-CN" altLang="en-US">
                <a:solidFill>
                  <a:schemeClr val="accent1"/>
                </a:solidFill>
                <a:latin typeface="Times New Roman" panose="02020603050405020304" pitchFamily="18" charset="0"/>
              </a:rPr>
              <a:t>Живописец，</a:t>
            </a:r>
            <a:r>
              <a:rPr lang="en-US" altLang="zh-CN">
                <a:solidFill>
                  <a:schemeClr val="accent1"/>
                </a:solidFill>
                <a:latin typeface="Times New Roman" panose="02020603050405020304" pitchFamily="18" charset="0"/>
              </a:rPr>
              <a:t>1772-1773</a:t>
            </a:r>
            <a:r>
              <a:rPr lang="zh-CN" altLang="en-US">
                <a:solidFill>
                  <a:schemeClr val="accent1"/>
                </a:solidFill>
                <a:latin typeface="+mn-ea"/>
              </a:rPr>
              <a:t>）。诺维科夫很快逾越了叶卡捷琳娜用杂志调节社会风尚的意愿，他试图将无伤大雅的笑话转变为严肃地社会讽刺武器，将矛头指向当时社会的核心，即农奴制。正是诺维科夫对农奴制诙谐、真切的抨击，使得叶卡捷琳娜最终查禁了一切讽刺杂志。杂志被查封后，他创建出版业，大量印刷图书，对俄罗斯文化事业的推进功不可没。但他在其出版物中偶尔表达的宗教道德观点最终害了他，在叶卡捷琳娜因法国大革命而实施反动措施时，诺维科夫被逮捕，送入监狱。</a:t>
            </a:r>
            <a:r>
              <a:rPr lang="en-US" altLang="zh-CN">
                <a:solidFill>
                  <a:schemeClr val="accent1"/>
                </a:solidFill>
                <a:latin typeface="+mn-ea"/>
              </a:rPr>
              <a:t>1790</a:t>
            </a:r>
            <a:r>
              <a:rPr lang="zh-CN" altLang="en-US">
                <a:solidFill>
                  <a:schemeClr val="accent1"/>
                </a:solidFill>
                <a:latin typeface="+mn-ea"/>
              </a:rPr>
              <a:t>年，讽刺杂志再度短暂复兴，年轻的克雷洛夫的《观察家》（</a:t>
            </a:r>
            <a:r>
              <a:rPr lang="zh-CN" altLang="en-US">
                <a:solidFill>
                  <a:schemeClr val="accent1"/>
                </a:solidFill>
                <a:latin typeface="Times New Roman" panose="02020603050405020304" pitchFamily="18" charset="0"/>
              </a:rPr>
              <a:t>Зритель</a:t>
            </a:r>
            <a:r>
              <a:rPr lang="zh-CN" altLang="en-US">
                <a:solidFill>
                  <a:schemeClr val="accent1"/>
                </a:solidFill>
                <a:latin typeface="+mn-ea"/>
              </a:rPr>
              <a:t>）、《圣彼得堡水星》（</a:t>
            </a:r>
            <a:r>
              <a:rPr lang="zh-CN" altLang="en-US">
                <a:solidFill>
                  <a:schemeClr val="accent1"/>
                </a:solidFill>
                <a:latin typeface="Times New Roman" panose="02020603050405020304" pitchFamily="18" charset="0"/>
              </a:rPr>
              <a:t>Санкт</a:t>
            </a:r>
            <a:r>
              <a:rPr lang="en-US" altLang="zh-CN">
                <a:solidFill>
                  <a:schemeClr val="accent1"/>
                </a:solidFill>
                <a:latin typeface="Times New Roman" panose="02020603050405020304" pitchFamily="18" charset="0"/>
              </a:rPr>
              <a:t>-</a:t>
            </a:r>
            <a:r>
              <a:rPr lang="zh-CN" altLang="en-US">
                <a:solidFill>
                  <a:schemeClr val="accent1"/>
                </a:solidFill>
                <a:latin typeface="Times New Roman" panose="02020603050405020304" pitchFamily="18" charset="0"/>
              </a:rPr>
              <a:t>Петербургский Мерку</a:t>
            </a:r>
            <a:r>
              <a:rPr lang="zh-CN" altLang="en-US">
                <a:solidFill>
                  <a:schemeClr val="accent1"/>
                </a:solidFill>
                <a:latin typeface="Times New Roman" panose="02020603050405020304" pitchFamily="18" charset="0"/>
                <a:cs typeface="Times New Roman" panose="02020603050405020304" pitchFamily="18" charset="0"/>
              </a:rPr>
              <a:t>́</a:t>
            </a:r>
            <a:r>
              <a:rPr lang="zh-CN" altLang="en-US">
                <a:solidFill>
                  <a:schemeClr val="accent1"/>
                </a:solidFill>
                <a:latin typeface="Times New Roman" panose="02020603050405020304" pitchFamily="18" charset="0"/>
              </a:rPr>
              <a:t>рий</a:t>
            </a:r>
            <a:r>
              <a:rPr lang="zh-CN" altLang="en-US">
                <a:solidFill>
                  <a:schemeClr val="accent1"/>
                </a:solidFill>
                <a:latin typeface="+mn-ea"/>
              </a:rPr>
              <a:t>）发挥主要作用，但很快被查封。</a:t>
            </a:r>
            <a:endParaRPr lang="zh-CN" altLang="en-US">
              <a:solidFill>
                <a:schemeClr val="accent1"/>
              </a:solidFill>
              <a:latin typeface="+mn-ea"/>
            </a:endParaRPr>
          </a:p>
          <a:p>
            <a:r>
              <a:rPr lang="zh-CN" altLang="en-US">
                <a:solidFill>
                  <a:schemeClr val="accent1"/>
                </a:solidFill>
                <a:latin typeface="+mn-ea"/>
              </a:rPr>
              <a:t>      </a:t>
            </a:r>
            <a:endParaRPr lang="zh-CN" altLang="en-US">
              <a:solidFill>
                <a:schemeClr val="accent1"/>
              </a:solidFill>
              <a:latin typeface="+mn-ea"/>
              <a:sym typeface="+mn-ea"/>
            </a:endParaRPr>
          </a:p>
          <a:p>
            <a:r>
              <a:rPr lang="zh-CN" altLang="zh-CN" sz="1600">
                <a:solidFill>
                  <a:schemeClr val="accent1"/>
                </a:solidFill>
              </a:rPr>
              <a:t>     </a:t>
            </a:r>
            <a:endParaRPr lang="en-US" altLang="zh-CN" sz="1600">
              <a:solidFill>
                <a:schemeClr val="accent1"/>
              </a:solidFill>
            </a:endParaRPr>
          </a:p>
        </p:txBody>
      </p:sp>
      <p:sp>
        <p:nvSpPr>
          <p:cNvPr id="4" name="矩形 3"/>
          <p:cNvSpPr/>
          <p:nvPr/>
        </p:nvSpPr>
        <p:spPr>
          <a:xfrm>
            <a:off x="2299335" y="81915"/>
            <a:ext cx="4773930" cy="645160"/>
          </a:xfrm>
          <a:prstGeom prst="rect">
            <a:avLst/>
          </a:prstGeom>
          <a:noFill/>
          <a:ln>
            <a:noFill/>
          </a:ln>
        </p:spPr>
        <p:txBody>
          <a:bodyPr wrap="none" rtlCol="0" anchor="t">
            <a:spAutoFit/>
          </a:bodyPr>
          <a:lstStyle/>
          <a:p>
            <a:pPr algn="ctr"/>
            <a:r>
              <a:rPr lang="zh-CN" altLang="en-US" sz="3600" b="1">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讽刺杂志和批判性作品</a:t>
            </a:r>
            <a:endParaRPr lang="zh-CN" altLang="en-US" sz="3600" b="1">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ldLvl="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z="3600" b="1">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sym typeface="+mn-ea"/>
              </a:rPr>
              <a:t>讽刺杂志和批判性作品</a:t>
            </a:r>
            <a:endParaRPr lang="zh-CN" altLang="en-US" sz="3600"/>
          </a:p>
        </p:txBody>
      </p:sp>
      <p:sp>
        <p:nvSpPr>
          <p:cNvPr id="3" name="内容占位符 2"/>
          <p:cNvSpPr>
            <a:spLocks noGrp="1"/>
          </p:cNvSpPr>
          <p:nvPr>
            <p:ph idx="1"/>
          </p:nvPr>
        </p:nvSpPr>
        <p:spPr/>
        <p:txBody>
          <a:bodyPr/>
          <a:lstStyle/>
          <a:p>
            <a:pPr marL="0" indent="0">
              <a:buNone/>
            </a:pPr>
            <a:r>
              <a:rPr lang="zh-CN" altLang="en-US" sz="1800">
                <a:solidFill>
                  <a:schemeClr val="accent1"/>
                </a:solidFill>
              </a:rPr>
              <a:t>在这一时期，出现了一部犀利的政治檄文《从彼得堡到莫斯科旅行记》（Путешествие из Петербурга в Москву），作者是亚历山大·尼古拉耶维奇·拉季舍夫（Александр Николаевич Радищев, 1749-1802）。此书对当时的农奴制社会和政治现状展开猛烈抨击。出版后迅即被禁，其作者被捕，并被流放到东西伯利亚。他于1796年被保罗一世释放，后被亚历山大一世彻底平反，但他在流放中患上忧郁症，于1802年自杀身亡。他被后来的激进派知识分子视为俄国革命的第一位殉道者。</a:t>
            </a:r>
            <a:endParaRPr lang="zh-CN" altLang="en-US" sz="1800">
              <a:solidFill>
                <a:schemeClr val="accent1"/>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p:cNvSpPr/>
          <p:nvPr/>
        </p:nvSpPr>
        <p:spPr>
          <a:xfrm>
            <a:off x="2938780" y="607695"/>
            <a:ext cx="4321810" cy="1188720"/>
          </a:xfrm>
          <a:prstGeom prst="rect">
            <a:avLst/>
          </a:prstGeom>
          <a:noFill/>
          <a:ln>
            <a:noFill/>
          </a:ln>
        </p:spPr>
        <p:txBody>
          <a:bodyPr wrap="square" rtlCol="0" anchor="t">
            <a:spAutoFit/>
            <a:scene3d>
              <a:camera prst="orthographicFront"/>
              <a:lightRig rig="threePt" dir="t">
                <a:rot lat="0" lon="0" rev="0"/>
              </a:lightRig>
            </a:scene3d>
            <a:sp3d extrusionH="120650" prstMaterial="matte"/>
          </a:bodyPr>
          <a:lstStyle/>
          <a:p>
            <a:pPr algn="ctr"/>
            <a:r>
              <a:rPr lang="zh-CN" altLang="en-US" sz="7200" b="1">
                <a:ln>
                  <a:gradFill>
                    <a:gsLst>
                      <a:gs pos="98000">
                        <a:srgbClr val="F88C89"/>
                      </a:gs>
                      <a:gs pos="86000">
                        <a:srgbClr val="F8D078"/>
                      </a:gs>
                      <a:gs pos="73000">
                        <a:srgbClr val="BAD172"/>
                      </a:gs>
                      <a:gs pos="62000">
                        <a:srgbClr val="BEC7AF"/>
                      </a:gs>
                      <a:gs pos="50000">
                        <a:srgbClr val="83D9E3"/>
                      </a:gs>
                      <a:gs pos="37000">
                        <a:srgbClr val="9C61DF"/>
                      </a:gs>
                      <a:gs pos="24000">
                        <a:srgbClr val="CA78E1"/>
                      </a:gs>
                      <a:gs pos="12000">
                        <a:srgbClr val="E564DF"/>
                      </a:gs>
                      <a:gs pos="0">
                        <a:srgbClr val="F86CC0"/>
                      </a:gs>
                    </a:gsLst>
                    <a:lin ang="0"/>
                  </a:gradFill>
                </a:ln>
                <a:gradFill>
                  <a:gsLst>
                    <a:gs pos="79000">
                      <a:srgbClr val="CCFF66"/>
                    </a:gs>
                    <a:gs pos="94000">
                      <a:srgbClr val="FFFF00">
                        <a:alpha val="50000"/>
                      </a:srgbClr>
                    </a:gs>
                    <a:gs pos="70000">
                      <a:srgbClr val="00FF00">
                        <a:alpha val="13000"/>
                      </a:srgbClr>
                    </a:gs>
                    <a:gs pos="56000">
                      <a:srgbClr val="00FFFF">
                        <a:alpha val="50000"/>
                      </a:srgbClr>
                    </a:gs>
                    <a:gs pos="43000">
                      <a:srgbClr val="00FFFF">
                        <a:alpha val="13000"/>
                      </a:srgbClr>
                    </a:gs>
                    <a:gs pos="22000">
                      <a:srgbClr val="FF00FF">
                        <a:alpha val="50000"/>
                      </a:srgbClr>
                    </a:gs>
                    <a:gs pos="33000">
                      <a:srgbClr val="9900FF">
                        <a:alpha val="50000"/>
                      </a:srgbClr>
                    </a:gs>
                    <a:gs pos="5000">
                      <a:srgbClr val="FF00FF">
                        <a:alpha val="50000"/>
                      </a:srgbClr>
                    </a:gs>
                    <a:gs pos="0">
                      <a:srgbClr val="FF3300">
                        <a:alpha val="50000"/>
                      </a:srgbClr>
                    </a:gs>
                    <a:gs pos="100000">
                      <a:srgbClr val="FF3300">
                        <a:alpha val="30000"/>
                      </a:srgbClr>
                    </a:gs>
                  </a:gsLst>
                  <a:lin ang="0"/>
                </a:gradFill>
                <a:effectLst>
                  <a:outerShdw blurRad="50800" dist="38100" algn="l" rotWithShape="0">
                    <a:srgbClr val="CC00CC">
                      <a:alpha val="40000"/>
                    </a:srgbClr>
                  </a:outerShdw>
                </a:effectLst>
              </a:rPr>
              <a:t>思考</a:t>
            </a:r>
            <a:endParaRPr lang="zh-CN" altLang="en-US" sz="7200" b="1">
              <a:ln>
                <a:gradFill>
                  <a:gsLst>
                    <a:gs pos="98000">
                      <a:srgbClr val="F88C89"/>
                    </a:gs>
                    <a:gs pos="86000">
                      <a:srgbClr val="F8D078"/>
                    </a:gs>
                    <a:gs pos="73000">
                      <a:srgbClr val="BAD172"/>
                    </a:gs>
                    <a:gs pos="62000">
                      <a:srgbClr val="BEC7AF"/>
                    </a:gs>
                    <a:gs pos="50000">
                      <a:srgbClr val="83D9E3"/>
                    </a:gs>
                    <a:gs pos="37000">
                      <a:srgbClr val="9C61DF"/>
                    </a:gs>
                    <a:gs pos="24000">
                      <a:srgbClr val="CA78E1"/>
                    </a:gs>
                    <a:gs pos="12000">
                      <a:srgbClr val="E564DF"/>
                    </a:gs>
                    <a:gs pos="0">
                      <a:srgbClr val="F86CC0"/>
                    </a:gs>
                  </a:gsLst>
                  <a:lin ang="0"/>
                </a:gradFill>
              </a:ln>
              <a:gradFill>
                <a:gsLst>
                  <a:gs pos="79000">
                    <a:srgbClr val="CCFF66"/>
                  </a:gs>
                  <a:gs pos="94000">
                    <a:srgbClr val="FFFF00">
                      <a:alpha val="50000"/>
                    </a:srgbClr>
                  </a:gs>
                  <a:gs pos="70000">
                    <a:srgbClr val="00FF00">
                      <a:alpha val="13000"/>
                    </a:srgbClr>
                  </a:gs>
                  <a:gs pos="56000">
                    <a:srgbClr val="00FFFF">
                      <a:alpha val="50000"/>
                    </a:srgbClr>
                  </a:gs>
                  <a:gs pos="43000">
                    <a:srgbClr val="00FFFF">
                      <a:alpha val="13000"/>
                    </a:srgbClr>
                  </a:gs>
                  <a:gs pos="22000">
                    <a:srgbClr val="FF00FF">
                      <a:alpha val="50000"/>
                    </a:srgbClr>
                  </a:gs>
                  <a:gs pos="33000">
                    <a:srgbClr val="9900FF">
                      <a:alpha val="50000"/>
                    </a:srgbClr>
                  </a:gs>
                  <a:gs pos="5000">
                    <a:srgbClr val="FF00FF">
                      <a:alpha val="50000"/>
                    </a:srgbClr>
                  </a:gs>
                  <a:gs pos="0">
                    <a:srgbClr val="FF3300">
                      <a:alpha val="50000"/>
                    </a:srgbClr>
                  </a:gs>
                  <a:gs pos="100000">
                    <a:srgbClr val="FF3300">
                      <a:alpha val="30000"/>
                    </a:srgbClr>
                  </a:gs>
                </a:gsLst>
                <a:lin ang="0"/>
              </a:gradFill>
              <a:effectLst>
                <a:outerShdw blurRad="50800" dist="38100" algn="l" rotWithShape="0">
                  <a:srgbClr val="CC00CC">
                    <a:alpha val="40000"/>
                  </a:srgbClr>
                </a:outerShdw>
              </a:effectLst>
            </a:endParaRPr>
          </a:p>
        </p:txBody>
      </p:sp>
      <p:sp>
        <p:nvSpPr>
          <p:cNvPr id="5" name="文本框 4"/>
          <p:cNvSpPr txBox="1"/>
          <p:nvPr/>
        </p:nvSpPr>
        <p:spPr>
          <a:xfrm>
            <a:off x="780415" y="2818130"/>
            <a:ext cx="7828915" cy="365760"/>
          </a:xfrm>
          <a:prstGeom prst="rect">
            <a:avLst/>
          </a:prstGeom>
          <a:noFill/>
        </p:spPr>
        <p:txBody>
          <a:bodyPr wrap="square" rtlCol="0">
            <a:spAutoFit/>
          </a:bodyPr>
          <a:lstStyle/>
          <a:p>
            <a:r>
              <a:rPr lang="zh-CN" altLang="en-US">
                <a:solidFill>
                  <a:schemeClr val="accent1"/>
                </a:solidFill>
                <a:latin typeface="华文中宋" panose="02010600040101010101" charset="-122"/>
                <a:ea typeface="华文中宋" panose="02010600040101010101" charset="-122"/>
              </a:rPr>
              <a:t>运用所学的古典主义理论，谈谈近代中国文学中是否存在古典主义作品</a:t>
            </a:r>
            <a:endParaRPr lang="zh-CN" altLang="en-US" sz="2000">
              <a:solidFill>
                <a:schemeClr val="accent1"/>
              </a:solidFill>
              <a:latin typeface="华文中宋" panose="02010600040101010101" charset="-122"/>
              <a:ea typeface="华文中宋" panose="02010600040101010101" charset="-122"/>
              <a:sym typeface="+mn-ea"/>
            </a:endParaRPr>
          </a:p>
        </p:txBody>
      </p:sp>
      <p:sp>
        <p:nvSpPr>
          <p:cNvPr id="9" name="等腰三角形 8"/>
          <p:cNvSpPr/>
          <p:nvPr/>
        </p:nvSpPr>
        <p:spPr>
          <a:xfrm>
            <a:off x="1173480" y="197485"/>
            <a:ext cx="2113280" cy="1705610"/>
          </a:xfrm>
          <a:prstGeom prst="triangle">
            <a:avLst/>
          </a:prstGeom>
          <a:solidFill>
            <a:schemeClr val="bg2"/>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zh-CN" altLang="en-US"/>
          </a:p>
        </p:txBody>
      </p:sp>
      <p:grpSp>
        <p:nvGrpSpPr>
          <p:cNvPr id="18" name="组合 17"/>
          <p:cNvGrpSpPr/>
          <p:nvPr/>
        </p:nvGrpSpPr>
        <p:grpSpPr bwMode="auto">
          <a:xfrm>
            <a:off x="1648460" y="697230"/>
            <a:ext cx="1176338" cy="1165225"/>
            <a:chOff x="3128964" y="2287587"/>
            <a:chExt cx="1233385" cy="1222376"/>
          </a:xfrm>
        </p:grpSpPr>
        <p:sp>
          <p:nvSpPr>
            <p:cNvPr id="19" name="Oval 6"/>
            <p:cNvSpPr>
              <a:spLocks noChangeArrowheads="1"/>
            </p:cNvSpPr>
            <p:nvPr/>
          </p:nvSpPr>
          <p:spPr bwMode="auto">
            <a:xfrm>
              <a:off x="3128964" y="2287587"/>
              <a:ext cx="1220787" cy="1222375"/>
            </a:xfrm>
            <a:prstGeom prst="ellipse">
              <a:avLst/>
            </a:prstGeom>
            <a:gradFill flip="none" rotWithShape="1">
              <a:gsLst>
                <a:gs pos="100000">
                  <a:schemeClr val="accent5"/>
                </a:gs>
                <a:gs pos="11000">
                  <a:schemeClr val="accent6"/>
                </a:gs>
                <a:gs pos="0">
                  <a:schemeClr val="accent5"/>
                </a:gs>
              </a:gsLst>
              <a:path path="circle">
                <a:fillToRect t="100000" r="100000"/>
              </a:path>
              <a:tileRect l="-100000" b="-100000"/>
            </a:gradFill>
            <a:ln>
              <a:noFill/>
            </a:ln>
          </p:spPr>
          <p:txBody>
            <a:bodyPr/>
            <a:lstStyle/>
            <a:p>
              <a:pPr fontAlgn="auto">
                <a:spcBef>
                  <a:spcPts val="0"/>
                </a:spcBef>
                <a:spcAft>
                  <a:spcPts val="0"/>
                </a:spcAft>
                <a:defRPr/>
              </a:pPr>
              <a:endParaRPr lang="zh-CN" altLang="en-US">
                <a:solidFill>
                  <a:prstClr val="black"/>
                </a:solidFill>
                <a:latin typeface="+mn-lt"/>
                <a:ea typeface="+mn-ea"/>
              </a:endParaRPr>
            </a:p>
          </p:txBody>
        </p:sp>
        <p:sp>
          <p:nvSpPr>
            <p:cNvPr id="20" name="Freeform 11"/>
            <p:cNvSpPr/>
            <p:nvPr/>
          </p:nvSpPr>
          <p:spPr bwMode="auto">
            <a:xfrm>
              <a:off x="3153932" y="2339214"/>
              <a:ext cx="1170133" cy="1170749"/>
            </a:xfrm>
            <a:custGeom>
              <a:avLst/>
              <a:gdLst>
                <a:gd name="T0" fmla="*/ 312 w 312"/>
                <a:gd name="T1" fmla="*/ 157 h 312"/>
                <a:gd name="T2" fmla="*/ 155 w 312"/>
                <a:gd name="T3" fmla="*/ 311 h 312"/>
                <a:gd name="T4" fmla="*/ 1 w 312"/>
                <a:gd name="T5" fmla="*/ 155 h 312"/>
                <a:gd name="T6" fmla="*/ 157 w 312"/>
                <a:gd name="T7" fmla="*/ 0 h 312"/>
                <a:gd name="T8" fmla="*/ 312 w 312"/>
                <a:gd name="T9" fmla="*/ 157 h 312"/>
              </a:gdLst>
              <a:ahLst/>
              <a:cxnLst>
                <a:cxn ang="0">
                  <a:pos x="T0" y="T1"/>
                </a:cxn>
                <a:cxn ang="0">
                  <a:pos x="T2" y="T3"/>
                </a:cxn>
                <a:cxn ang="0">
                  <a:pos x="T4" y="T5"/>
                </a:cxn>
                <a:cxn ang="0">
                  <a:pos x="T6" y="T7"/>
                </a:cxn>
                <a:cxn ang="0">
                  <a:pos x="T8" y="T9"/>
                </a:cxn>
              </a:cxnLst>
              <a:rect l="0" t="0" r="r" b="b"/>
              <a:pathLst>
                <a:path w="312" h="312">
                  <a:moveTo>
                    <a:pt x="312" y="157"/>
                  </a:moveTo>
                  <a:cubicBezTo>
                    <a:pt x="311" y="242"/>
                    <a:pt x="241" y="312"/>
                    <a:pt x="155" y="311"/>
                  </a:cubicBezTo>
                  <a:cubicBezTo>
                    <a:pt x="69" y="311"/>
                    <a:pt x="0" y="241"/>
                    <a:pt x="1" y="155"/>
                  </a:cubicBezTo>
                  <a:cubicBezTo>
                    <a:pt x="1" y="69"/>
                    <a:pt x="71" y="0"/>
                    <a:pt x="157" y="0"/>
                  </a:cubicBezTo>
                  <a:cubicBezTo>
                    <a:pt x="243" y="1"/>
                    <a:pt x="312" y="71"/>
                    <a:pt x="312" y="157"/>
                  </a:cubicBezTo>
                  <a:close/>
                </a:path>
              </a:pathLst>
            </a:custGeom>
            <a:gradFill flip="none" rotWithShape="1">
              <a:gsLst>
                <a:gs pos="100000">
                  <a:schemeClr val="accent5"/>
                </a:gs>
                <a:gs pos="87000">
                  <a:schemeClr val="accent6"/>
                </a:gs>
              </a:gsLst>
              <a:lin ang="0" scaled="0"/>
              <a:tileRect/>
            </a:gradFill>
            <a:ln>
              <a:noFill/>
            </a:ln>
          </p:spPr>
          <p:txBody>
            <a:bodyPr/>
            <a:lstStyle/>
            <a:p>
              <a:pPr fontAlgn="auto">
                <a:spcBef>
                  <a:spcPts val="0"/>
                </a:spcBef>
                <a:spcAft>
                  <a:spcPts val="0"/>
                </a:spcAft>
                <a:defRPr/>
              </a:pPr>
              <a:endParaRPr lang="zh-CN" altLang="en-US">
                <a:solidFill>
                  <a:prstClr val="black"/>
                </a:solidFill>
                <a:latin typeface="+mn-lt"/>
                <a:ea typeface="+mn-ea"/>
              </a:endParaRPr>
            </a:p>
          </p:txBody>
        </p:sp>
        <p:sp>
          <p:nvSpPr>
            <p:cNvPr id="12" name="Oval 16"/>
            <p:cNvSpPr>
              <a:spLocks noChangeArrowheads="1"/>
            </p:cNvSpPr>
            <p:nvPr/>
          </p:nvSpPr>
          <p:spPr bwMode="auto">
            <a:xfrm>
              <a:off x="3180564" y="2365860"/>
              <a:ext cx="1116870" cy="1117458"/>
            </a:xfrm>
            <a:prstGeom prst="ellipse">
              <a:avLst/>
            </a:prstGeom>
            <a:solidFill>
              <a:srgbClr val="7030A0"/>
            </a:solidFill>
            <a:ln>
              <a:noFill/>
            </a:ln>
          </p:spPr>
          <p:txBody>
            <a:bodyPr/>
            <a:lstStyle/>
            <a:p>
              <a:pPr fontAlgn="auto">
                <a:spcBef>
                  <a:spcPts val="0"/>
                </a:spcBef>
                <a:spcAft>
                  <a:spcPts val="0"/>
                </a:spcAft>
                <a:defRPr/>
              </a:pPr>
              <a:endParaRPr lang="zh-CN" altLang="en-US">
                <a:solidFill>
                  <a:prstClr val="black"/>
                </a:solidFill>
                <a:latin typeface="+mn-lt"/>
                <a:ea typeface="+mn-ea"/>
              </a:endParaRPr>
            </a:p>
          </p:txBody>
        </p:sp>
        <p:sp>
          <p:nvSpPr>
            <p:cNvPr id="13" name="Freeform 22"/>
            <p:cNvSpPr/>
            <p:nvPr/>
          </p:nvSpPr>
          <p:spPr bwMode="auto">
            <a:xfrm>
              <a:off x="3175570" y="2367524"/>
              <a:ext cx="1121864" cy="895965"/>
            </a:xfrm>
            <a:custGeom>
              <a:avLst/>
              <a:gdLst>
                <a:gd name="T0" fmla="*/ 150 w 299"/>
                <a:gd name="T1" fmla="*/ 0 h 239"/>
                <a:gd name="T2" fmla="*/ 0 w 299"/>
                <a:gd name="T3" fmla="*/ 149 h 239"/>
                <a:gd name="T4" fmla="*/ 1 w 299"/>
                <a:gd name="T5" fmla="*/ 166 h 239"/>
                <a:gd name="T6" fmla="*/ 298 w 299"/>
                <a:gd name="T7" fmla="*/ 167 h 239"/>
                <a:gd name="T8" fmla="*/ 299 w 299"/>
                <a:gd name="T9" fmla="*/ 149 h 239"/>
                <a:gd name="T10" fmla="*/ 150 w 299"/>
                <a:gd name="T11" fmla="*/ 0 h 239"/>
              </a:gdLst>
              <a:ahLst/>
              <a:cxnLst>
                <a:cxn ang="0">
                  <a:pos x="T0" y="T1"/>
                </a:cxn>
                <a:cxn ang="0">
                  <a:pos x="T2" y="T3"/>
                </a:cxn>
                <a:cxn ang="0">
                  <a:pos x="T4" y="T5"/>
                </a:cxn>
                <a:cxn ang="0">
                  <a:pos x="T6" y="T7"/>
                </a:cxn>
                <a:cxn ang="0">
                  <a:pos x="T8" y="T9"/>
                </a:cxn>
                <a:cxn ang="0">
                  <a:pos x="T10" y="T11"/>
                </a:cxn>
              </a:cxnLst>
              <a:rect l="0" t="0" r="r" b="b"/>
              <a:pathLst>
                <a:path w="299" h="239">
                  <a:moveTo>
                    <a:pt x="150" y="0"/>
                  </a:moveTo>
                  <a:cubicBezTo>
                    <a:pt x="67" y="0"/>
                    <a:pt x="0" y="67"/>
                    <a:pt x="0" y="149"/>
                  </a:cubicBezTo>
                  <a:cubicBezTo>
                    <a:pt x="0" y="155"/>
                    <a:pt x="1" y="161"/>
                    <a:pt x="1" y="166"/>
                  </a:cubicBezTo>
                  <a:cubicBezTo>
                    <a:pt x="69" y="217"/>
                    <a:pt x="195" y="239"/>
                    <a:pt x="298" y="167"/>
                  </a:cubicBezTo>
                  <a:cubicBezTo>
                    <a:pt x="298" y="161"/>
                    <a:pt x="299" y="155"/>
                    <a:pt x="299" y="149"/>
                  </a:cubicBezTo>
                  <a:cubicBezTo>
                    <a:pt x="299" y="67"/>
                    <a:pt x="232" y="0"/>
                    <a:pt x="150" y="0"/>
                  </a:cubicBezTo>
                  <a:close/>
                </a:path>
              </a:pathLst>
            </a:custGeom>
            <a:gradFill flip="none" rotWithShape="1">
              <a:gsLst>
                <a:gs pos="0">
                  <a:schemeClr val="accent5"/>
                </a:gs>
                <a:gs pos="100000">
                  <a:schemeClr val="accent6"/>
                </a:gs>
              </a:gsLst>
              <a:lin ang="17400000" scaled="0"/>
              <a:tileRect/>
            </a:gradFill>
            <a:ln>
              <a:noFill/>
            </a:ln>
          </p:spPr>
          <p:txBody>
            <a:bodyPr/>
            <a:lstStyle/>
            <a:p>
              <a:pPr fontAlgn="auto">
                <a:spcBef>
                  <a:spcPts val="0"/>
                </a:spcBef>
                <a:spcAft>
                  <a:spcPts val="0"/>
                </a:spcAft>
                <a:defRPr/>
              </a:pPr>
              <a:endParaRPr lang="zh-CN" altLang="en-US">
                <a:solidFill>
                  <a:prstClr val="black"/>
                </a:solidFill>
                <a:latin typeface="+mn-lt"/>
                <a:ea typeface="+mn-ea"/>
              </a:endParaRPr>
            </a:p>
          </p:txBody>
        </p:sp>
        <p:sp>
          <p:nvSpPr>
            <p:cNvPr id="31" name="Freeform 28"/>
            <p:cNvSpPr/>
            <p:nvPr/>
          </p:nvSpPr>
          <p:spPr bwMode="auto">
            <a:xfrm>
              <a:off x="3192361" y="2366963"/>
              <a:ext cx="1169988" cy="736600"/>
            </a:xfrm>
            <a:custGeom>
              <a:avLst/>
              <a:gdLst>
                <a:gd name="T0" fmla="*/ 135 w 312"/>
                <a:gd name="T1" fmla="*/ 0 h 196"/>
                <a:gd name="T2" fmla="*/ 0 w 312"/>
                <a:gd name="T3" fmla="*/ 135 h 196"/>
                <a:gd name="T4" fmla="*/ 1 w 312"/>
                <a:gd name="T5" fmla="*/ 150 h 196"/>
                <a:gd name="T6" fmla="*/ 46 w 312"/>
                <a:gd name="T7" fmla="*/ 176 h 196"/>
                <a:gd name="T8" fmla="*/ 104 w 312"/>
                <a:gd name="T9" fmla="*/ 190 h 196"/>
                <a:gd name="T10" fmla="*/ 233 w 312"/>
                <a:gd name="T11" fmla="*/ 173 h 196"/>
                <a:gd name="T12" fmla="*/ 195 w 312"/>
                <a:gd name="T13" fmla="*/ 14 h 196"/>
                <a:gd name="T14" fmla="*/ 135 w 312"/>
                <a:gd name="T15" fmla="*/ 0 h 19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12" h="196">
                  <a:moveTo>
                    <a:pt x="135" y="0"/>
                  </a:moveTo>
                  <a:cubicBezTo>
                    <a:pt x="61" y="0"/>
                    <a:pt x="0" y="60"/>
                    <a:pt x="0" y="135"/>
                  </a:cubicBezTo>
                  <a:cubicBezTo>
                    <a:pt x="0" y="140"/>
                    <a:pt x="0" y="145"/>
                    <a:pt x="1" y="150"/>
                  </a:cubicBezTo>
                  <a:cubicBezTo>
                    <a:pt x="2" y="158"/>
                    <a:pt x="40" y="173"/>
                    <a:pt x="46" y="176"/>
                  </a:cubicBezTo>
                  <a:cubicBezTo>
                    <a:pt x="65" y="183"/>
                    <a:pt x="84" y="188"/>
                    <a:pt x="104" y="190"/>
                  </a:cubicBezTo>
                  <a:cubicBezTo>
                    <a:pt x="148" y="196"/>
                    <a:pt x="192" y="189"/>
                    <a:pt x="233" y="173"/>
                  </a:cubicBezTo>
                  <a:cubicBezTo>
                    <a:pt x="312" y="141"/>
                    <a:pt x="254" y="38"/>
                    <a:pt x="195" y="14"/>
                  </a:cubicBezTo>
                  <a:cubicBezTo>
                    <a:pt x="177" y="6"/>
                    <a:pt x="155" y="0"/>
                    <a:pt x="135" y="0"/>
                  </a:cubicBezTo>
                  <a:close/>
                </a:path>
              </a:pathLst>
            </a:custGeom>
            <a:gradFill flip="none" rotWithShape="1">
              <a:gsLst>
                <a:gs pos="0">
                  <a:schemeClr val="accent5"/>
                </a:gs>
                <a:gs pos="100000">
                  <a:schemeClr val="accent6"/>
                </a:gs>
                <a:gs pos="52000">
                  <a:schemeClr val="accent6"/>
                </a:gs>
              </a:gsLst>
              <a:path path="circle">
                <a:fillToRect t="100000" r="100000"/>
              </a:path>
              <a:tileRect l="-100000" b="-100000"/>
            </a:gradFill>
            <a:ln>
              <a:noFill/>
            </a:ln>
          </p:spPr>
          <p:txBody>
            <a:bodyPr/>
            <a:lstStyle/>
            <a:p>
              <a:pPr fontAlgn="auto">
                <a:spcBef>
                  <a:spcPts val="0"/>
                </a:spcBef>
                <a:spcAft>
                  <a:spcPts val="0"/>
                </a:spcAft>
                <a:defRPr/>
              </a:pPr>
              <a:endParaRPr lang="zh-CN" altLang="en-US">
                <a:solidFill>
                  <a:prstClr val="black"/>
                </a:solidFill>
                <a:latin typeface="+mn-lt"/>
                <a:ea typeface="+mn-ea"/>
              </a:endParaRPr>
            </a:p>
          </p:txBody>
        </p:sp>
        <p:sp>
          <p:nvSpPr>
            <p:cNvPr id="14" name="Freeform 33"/>
            <p:cNvSpPr/>
            <p:nvPr/>
          </p:nvSpPr>
          <p:spPr bwMode="auto">
            <a:xfrm>
              <a:off x="3261517" y="2324894"/>
              <a:ext cx="955675" cy="665162"/>
            </a:xfrm>
            <a:custGeom>
              <a:avLst/>
              <a:gdLst>
                <a:gd name="T0" fmla="*/ 0 w 255"/>
                <a:gd name="T1" fmla="*/ 124 h 177"/>
                <a:gd name="T2" fmla="*/ 11 w 255"/>
                <a:gd name="T3" fmla="*/ 96 h 177"/>
                <a:gd name="T4" fmla="*/ 27 w 255"/>
                <a:gd name="T5" fmla="*/ 70 h 177"/>
                <a:gd name="T6" fmla="*/ 196 w 255"/>
                <a:gd name="T7" fmla="*/ 39 h 177"/>
                <a:gd name="T8" fmla="*/ 251 w 255"/>
                <a:gd name="T9" fmla="*/ 136 h 177"/>
                <a:gd name="T10" fmla="*/ 203 w 255"/>
                <a:gd name="T11" fmla="*/ 172 h 177"/>
                <a:gd name="T12" fmla="*/ 134 w 255"/>
                <a:gd name="T13" fmla="*/ 115 h 177"/>
                <a:gd name="T14" fmla="*/ 44 w 255"/>
                <a:gd name="T15" fmla="*/ 92 h 177"/>
                <a:gd name="T16" fmla="*/ 0 w 255"/>
                <a:gd name="T17" fmla="*/ 124 h 1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55" h="177">
                  <a:moveTo>
                    <a:pt x="0" y="124"/>
                  </a:moveTo>
                  <a:cubicBezTo>
                    <a:pt x="7" y="117"/>
                    <a:pt x="8" y="105"/>
                    <a:pt x="11" y="96"/>
                  </a:cubicBezTo>
                  <a:cubicBezTo>
                    <a:pt x="15" y="87"/>
                    <a:pt x="21" y="79"/>
                    <a:pt x="27" y="70"/>
                  </a:cubicBezTo>
                  <a:cubicBezTo>
                    <a:pt x="65" y="17"/>
                    <a:pt x="139" y="0"/>
                    <a:pt x="196" y="39"/>
                  </a:cubicBezTo>
                  <a:cubicBezTo>
                    <a:pt x="226" y="59"/>
                    <a:pt x="255" y="92"/>
                    <a:pt x="251" y="136"/>
                  </a:cubicBezTo>
                  <a:cubicBezTo>
                    <a:pt x="249" y="161"/>
                    <a:pt x="228" y="177"/>
                    <a:pt x="203" y="172"/>
                  </a:cubicBezTo>
                  <a:cubicBezTo>
                    <a:pt x="172" y="165"/>
                    <a:pt x="154" y="137"/>
                    <a:pt x="134" y="115"/>
                  </a:cubicBezTo>
                  <a:cubicBezTo>
                    <a:pt x="111" y="91"/>
                    <a:pt x="75" y="81"/>
                    <a:pt x="44" y="92"/>
                  </a:cubicBezTo>
                  <a:cubicBezTo>
                    <a:pt x="24" y="100"/>
                    <a:pt x="15" y="106"/>
                    <a:pt x="0" y="124"/>
                  </a:cubicBezTo>
                  <a:close/>
                </a:path>
              </a:pathLst>
            </a:custGeom>
            <a:solidFill>
              <a:srgbClr val="FF0066"/>
            </a:solidFill>
            <a:ln>
              <a:noFill/>
            </a:ln>
          </p:spPr>
          <p:txBody>
            <a:bodyPr/>
            <a:lstStyle/>
            <a:p>
              <a:pPr fontAlgn="auto">
                <a:spcBef>
                  <a:spcPts val="0"/>
                </a:spcBef>
                <a:spcAft>
                  <a:spcPts val="0"/>
                </a:spcAft>
                <a:defRPr/>
              </a:pPr>
              <a:endParaRPr lang="zh-CN" altLang="en-US">
                <a:solidFill>
                  <a:prstClr val="black"/>
                </a:solidFill>
                <a:latin typeface="+mn-lt"/>
                <a:ea typeface="+mn-ea"/>
              </a:endParaRPr>
            </a:p>
          </p:txBody>
        </p:sp>
        <p:sp>
          <p:nvSpPr>
            <p:cNvPr id="13398" name="Freeform 38"/>
            <p:cNvSpPr>
              <a:spLocks noEditPoints="1"/>
            </p:cNvSpPr>
            <p:nvPr/>
          </p:nvSpPr>
          <p:spPr bwMode="auto">
            <a:xfrm>
              <a:off x="3192362" y="2657475"/>
              <a:ext cx="363538" cy="739775"/>
            </a:xfrm>
            <a:custGeom>
              <a:avLst/>
              <a:gdLst>
                <a:gd name="T0" fmla="*/ 2147483647 w 97"/>
                <a:gd name="T1" fmla="*/ 2147483647 h 197"/>
                <a:gd name="T2" fmla="*/ 2147483647 w 97"/>
                <a:gd name="T3" fmla="*/ 2147483647 h 197"/>
                <a:gd name="T4" fmla="*/ 2147483647 w 97"/>
                <a:gd name="T5" fmla="*/ 2147483647 h 197"/>
                <a:gd name="T6" fmla="*/ 2147483647 w 97"/>
                <a:gd name="T7" fmla="*/ 2147483647 h 197"/>
                <a:gd name="T8" fmla="*/ 2147483647 w 97"/>
                <a:gd name="T9" fmla="*/ 2147483647 h 197"/>
                <a:gd name="T10" fmla="*/ 2147483647 w 97"/>
                <a:gd name="T11" fmla="*/ 2147483647 h 197"/>
                <a:gd name="T12" fmla="*/ 2147483647 w 97"/>
                <a:gd name="T13" fmla="*/ 2147483647 h 197"/>
                <a:gd name="T14" fmla="*/ 2147483647 w 97"/>
                <a:gd name="T15" fmla="*/ 2147483647 h 197"/>
                <a:gd name="T16" fmla="*/ 2147483647 w 97"/>
                <a:gd name="T17" fmla="*/ 2147483647 h 197"/>
                <a:gd name="T18" fmla="*/ 2147483647 w 97"/>
                <a:gd name="T19" fmla="*/ 2147483647 h 197"/>
                <a:gd name="T20" fmla="*/ 2147483647 w 97"/>
                <a:gd name="T21" fmla="*/ 2147483647 h 197"/>
                <a:gd name="T22" fmla="*/ 2147483647 w 97"/>
                <a:gd name="T23" fmla="*/ 2147483647 h 197"/>
                <a:gd name="T24" fmla="*/ 2147483647 w 97"/>
                <a:gd name="T25" fmla="*/ 0 h 197"/>
                <a:gd name="T26" fmla="*/ 2147483647 w 97"/>
                <a:gd name="T27" fmla="*/ 2147483647 h 197"/>
                <a:gd name="T28" fmla="*/ 2147483647 w 97"/>
                <a:gd name="T29" fmla="*/ 2147483647 h 197"/>
                <a:gd name="T30" fmla="*/ 2147483647 w 97"/>
                <a:gd name="T31" fmla="*/ 2147483647 h 197"/>
                <a:gd name="T32" fmla="*/ 2147483647 w 97"/>
                <a:gd name="T33" fmla="*/ 2147483647 h 197"/>
                <a:gd name="T34" fmla="*/ 2147483647 w 97"/>
                <a:gd name="T35" fmla="*/ 2147483647 h 197"/>
                <a:gd name="T36" fmla="*/ 2147483647 w 97"/>
                <a:gd name="T37" fmla="*/ 2147483647 h 197"/>
                <a:gd name="T38" fmla="*/ 2147483647 w 97"/>
                <a:gd name="T39" fmla="*/ 2147483647 h 197"/>
                <a:gd name="T40" fmla="*/ 2147483647 w 97"/>
                <a:gd name="T41" fmla="*/ 2147483647 h 197"/>
                <a:gd name="T42" fmla="*/ 2147483647 w 97"/>
                <a:gd name="T43" fmla="*/ 2147483647 h 197"/>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97"/>
                <a:gd name="T67" fmla="*/ 0 h 197"/>
                <a:gd name="T68" fmla="*/ 97 w 97"/>
                <a:gd name="T69" fmla="*/ 197 h 197"/>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97" h="197">
                  <a:moveTo>
                    <a:pt x="19" y="83"/>
                  </a:moveTo>
                  <a:cubicBezTo>
                    <a:pt x="12" y="88"/>
                    <a:pt x="7" y="93"/>
                    <a:pt x="4" y="96"/>
                  </a:cubicBezTo>
                  <a:cubicBezTo>
                    <a:pt x="4" y="97"/>
                    <a:pt x="4" y="99"/>
                    <a:pt x="5" y="101"/>
                  </a:cubicBezTo>
                  <a:cubicBezTo>
                    <a:pt x="12" y="132"/>
                    <a:pt x="31" y="158"/>
                    <a:pt x="57" y="175"/>
                  </a:cubicBezTo>
                  <a:cubicBezTo>
                    <a:pt x="45" y="160"/>
                    <a:pt x="28" y="134"/>
                    <a:pt x="21" y="101"/>
                  </a:cubicBezTo>
                  <a:cubicBezTo>
                    <a:pt x="20" y="95"/>
                    <a:pt x="19" y="89"/>
                    <a:pt x="19" y="83"/>
                  </a:cubicBezTo>
                  <a:close/>
                  <a:moveTo>
                    <a:pt x="2" y="86"/>
                  </a:moveTo>
                  <a:cubicBezTo>
                    <a:pt x="6" y="79"/>
                    <a:pt x="12" y="72"/>
                    <a:pt x="18" y="66"/>
                  </a:cubicBezTo>
                  <a:cubicBezTo>
                    <a:pt x="17" y="42"/>
                    <a:pt x="21" y="23"/>
                    <a:pt x="24" y="12"/>
                  </a:cubicBezTo>
                  <a:cubicBezTo>
                    <a:pt x="8" y="32"/>
                    <a:pt x="0" y="58"/>
                    <a:pt x="2" y="86"/>
                  </a:cubicBezTo>
                  <a:close/>
                  <a:moveTo>
                    <a:pt x="22" y="63"/>
                  </a:moveTo>
                  <a:cubicBezTo>
                    <a:pt x="24" y="61"/>
                    <a:pt x="26" y="59"/>
                    <a:pt x="28" y="57"/>
                  </a:cubicBezTo>
                  <a:cubicBezTo>
                    <a:pt x="28" y="23"/>
                    <a:pt x="37" y="0"/>
                    <a:pt x="37" y="0"/>
                  </a:cubicBezTo>
                  <a:cubicBezTo>
                    <a:pt x="33" y="3"/>
                    <a:pt x="29" y="6"/>
                    <a:pt x="26" y="10"/>
                  </a:cubicBezTo>
                  <a:cubicBezTo>
                    <a:pt x="25" y="19"/>
                    <a:pt x="21" y="38"/>
                    <a:pt x="22" y="63"/>
                  </a:cubicBezTo>
                  <a:close/>
                  <a:moveTo>
                    <a:pt x="97" y="197"/>
                  </a:moveTo>
                  <a:cubicBezTo>
                    <a:pt x="97" y="197"/>
                    <a:pt x="56" y="172"/>
                    <a:pt x="37" y="111"/>
                  </a:cubicBezTo>
                  <a:cubicBezTo>
                    <a:pt x="33" y="99"/>
                    <a:pt x="31" y="87"/>
                    <a:pt x="29" y="76"/>
                  </a:cubicBezTo>
                  <a:cubicBezTo>
                    <a:pt x="27" y="77"/>
                    <a:pt x="25" y="79"/>
                    <a:pt x="23" y="80"/>
                  </a:cubicBezTo>
                  <a:cubicBezTo>
                    <a:pt x="23" y="87"/>
                    <a:pt x="24" y="93"/>
                    <a:pt x="26" y="100"/>
                  </a:cubicBezTo>
                  <a:cubicBezTo>
                    <a:pt x="33" y="137"/>
                    <a:pt x="51" y="164"/>
                    <a:pt x="62" y="179"/>
                  </a:cubicBezTo>
                  <a:cubicBezTo>
                    <a:pt x="71" y="184"/>
                    <a:pt x="83" y="192"/>
                    <a:pt x="97" y="197"/>
                  </a:cubicBezTo>
                  <a:close/>
                </a:path>
              </a:pathLst>
            </a:custGeom>
            <a:solidFill>
              <a:srgbClr val="00FF00"/>
            </a:solidFill>
            <a:ln w="9525">
              <a:noFill/>
              <a:round/>
            </a:ln>
          </p:spPr>
          <p:txBody>
            <a:bodyPr/>
            <a:lstStyle/>
            <a:p>
              <a:endParaRPr lang="zh-CN" altLang="en-US"/>
            </a:p>
          </p:txBody>
        </p:sp>
      </p:grpSp>
      <p:sp>
        <p:nvSpPr>
          <p:cNvPr id="2" name="矩形 1"/>
          <p:cNvSpPr/>
          <p:nvPr/>
        </p:nvSpPr>
        <p:spPr>
          <a:xfrm>
            <a:off x="271463" y="2741930"/>
            <a:ext cx="760095" cy="518160"/>
          </a:xfrm>
          <a:prstGeom prst="rect">
            <a:avLst/>
          </a:prstGeom>
          <a:noFill/>
          <a:ln>
            <a:noFill/>
          </a:ln>
        </p:spPr>
        <p:txBody>
          <a:bodyPr wrap="none" rtlCol="0" anchor="t">
            <a:spAutoFit/>
          </a:bodyPr>
          <a:lstStyle/>
          <a:p>
            <a:pPr algn="ctr"/>
            <a:r>
              <a:rPr lang="en-US" altLang="zh-CN" sz="2800" b="1">
                <a:solidFill>
                  <a:schemeClr val="bg1"/>
                </a:solidFill>
                <a:effectLst>
                  <a:reflection blurRad="6350" stA="53000" endA="300" endPos="35500" dir="5400000" sy="-90000" algn="bl" rotWithShape="0"/>
                </a:effectLst>
                <a:latin typeface="华文中宋" panose="02010600040101010101" charset="-122"/>
                <a:ea typeface="华文中宋" panose="02010600040101010101" charset="-122"/>
              </a:rPr>
              <a:t>1</a:t>
            </a:r>
            <a:r>
              <a:rPr lang="zh-CN" altLang="en-US" sz="2800" b="1">
                <a:solidFill>
                  <a:schemeClr val="bg1"/>
                </a:solidFill>
                <a:effectLst>
                  <a:reflection blurRad="6350" stA="53000" endA="300" endPos="35500" dir="5400000" sy="-90000" algn="bl" rotWithShape="0"/>
                </a:effectLst>
                <a:latin typeface="华文中宋" panose="02010600040101010101" charset="-122"/>
                <a:ea typeface="华文中宋" panose="02010600040101010101" charset="-122"/>
              </a:rPr>
              <a:t>、</a:t>
            </a:r>
            <a:endParaRPr lang="zh-CN" altLang="en-US" sz="2800" b="1">
              <a:solidFill>
                <a:schemeClr val="bg1"/>
              </a:solidFill>
              <a:effectLst>
                <a:reflection blurRad="6350" stA="53000" endA="300" endPos="35500" dir="5400000" sy="-90000" algn="bl" rotWithShape="0"/>
              </a:effectLst>
              <a:latin typeface="华文中宋" panose="02010600040101010101" charset="-122"/>
              <a:ea typeface="华文中宋" panose="02010600040101010101" charset="-122"/>
            </a:endParaRPr>
          </a:p>
        </p:txBody>
      </p:sp>
      <p:sp>
        <p:nvSpPr>
          <p:cNvPr id="3" name="矩形 2"/>
          <p:cNvSpPr/>
          <p:nvPr/>
        </p:nvSpPr>
        <p:spPr>
          <a:xfrm>
            <a:off x="271463" y="3408680"/>
            <a:ext cx="760095" cy="518160"/>
          </a:xfrm>
          <a:prstGeom prst="rect">
            <a:avLst/>
          </a:prstGeom>
          <a:noFill/>
          <a:ln>
            <a:noFill/>
          </a:ln>
        </p:spPr>
        <p:txBody>
          <a:bodyPr wrap="none" rtlCol="0" anchor="t">
            <a:spAutoFit/>
          </a:bodyPr>
          <a:lstStyle/>
          <a:p>
            <a:pPr algn="ctr"/>
            <a:r>
              <a:rPr lang="en-US" altLang="zh-CN" sz="2800" b="1">
                <a:solidFill>
                  <a:schemeClr val="bg1"/>
                </a:solidFill>
                <a:effectLst>
                  <a:reflection blurRad="6350" stA="53000" endA="300" endPos="35500" dir="5400000" sy="-90000" algn="bl" rotWithShape="0"/>
                </a:effectLst>
                <a:latin typeface="华文中宋" panose="02010600040101010101" charset="-122"/>
                <a:ea typeface="华文中宋" panose="02010600040101010101" charset="-122"/>
              </a:rPr>
              <a:t>2</a:t>
            </a:r>
            <a:r>
              <a:rPr lang="zh-CN" altLang="en-US" sz="2800" b="1">
                <a:solidFill>
                  <a:schemeClr val="bg1"/>
                </a:solidFill>
                <a:effectLst>
                  <a:reflection blurRad="6350" stA="53000" endA="300" endPos="35500" dir="5400000" sy="-90000" algn="bl" rotWithShape="0"/>
                </a:effectLst>
                <a:latin typeface="华文中宋" panose="02010600040101010101" charset="-122"/>
                <a:ea typeface="华文中宋" panose="02010600040101010101" charset="-122"/>
              </a:rPr>
              <a:t>、</a:t>
            </a:r>
            <a:endParaRPr lang="zh-CN" altLang="en-US" sz="2800" b="1">
              <a:solidFill>
                <a:schemeClr val="bg1"/>
              </a:solidFill>
              <a:effectLst>
                <a:reflection blurRad="6350" stA="53000" endA="300" endPos="35500" dir="5400000" sy="-90000" algn="bl" rotWithShape="0"/>
              </a:effectLst>
              <a:latin typeface="华文中宋" panose="02010600040101010101" charset="-122"/>
              <a:ea typeface="华文中宋" panose="02010600040101010101" charset="-122"/>
            </a:endParaRPr>
          </a:p>
        </p:txBody>
      </p:sp>
      <p:sp>
        <p:nvSpPr>
          <p:cNvPr id="6" name="文本框 5"/>
          <p:cNvSpPr txBox="1"/>
          <p:nvPr/>
        </p:nvSpPr>
        <p:spPr>
          <a:xfrm>
            <a:off x="780415" y="3408680"/>
            <a:ext cx="7494270" cy="645160"/>
          </a:xfrm>
          <a:prstGeom prst="rect">
            <a:avLst/>
          </a:prstGeom>
          <a:noFill/>
        </p:spPr>
        <p:txBody>
          <a:bodyPr wrap="square" rtlCol="0">
            <a:spAutoFit/>
          </a:bodyPr>
          <a:lstStyle/>
          <a:p>
            <a:r>
              <a:rPr lang="zh-CN" altLang="en-US">
                <a:solidFill>
                  <a:schemeClr val="accent1"/>
                </a:solidFill>
                <a:latin typeface="华文中宋" panose="02010600040101010101" charset="-122"/>
                <a:ea typeface="华文中宋" panose="02010600040101010101" charset="-122"/>
                <a:sym typeface="+mn-ea"/>
              </a:rPr>
              <a:t>运用所学的感伤主义理论，谈一谈：</a:t>
            </a:r>
            <a:r>
              <a:rPr lang="en-US" altLang="zh-CN">
                <a:solidFill>
                  <a:schemeClr val="accent1"/>
                </a:solidFill>
                <a:latin typeface="华文中宋" panose="02010600040101010101" charset="-122"/>
                <a:ea typeface="华文中宋" panose="02010600040101010101" charset="-122"/>
                <a:sym typeface="+mn-ea"/>
              </a:rPr>
              <a:t>1</a:t>
            </a:r>
            <a:r>
              <a:rPr lang="zh-CN" altLang="en-US">
                <a:solidFill>
                  <a:schemeClr val="accent1"/>
                </a:solidFill>
                <a:latin typeface="华文中宋" panose="02010600040101010101" charset="-122"/>
                <a:ea typeface="华文中宋" panose="02010600040101010101" charset="-122"/>
                <a:sym typeface="+mn-ea"/>
              </a:rPr>
              <a:t>）《红楼梦》是感伤主义作品吗？</a:t>
            </a:r>
            <a:r>
              <a:rPr lang="en-US" altLang="zh-CN">
                <a:solidFill>
                  <a:schemeClr val="accent1"/>
                </a:solidFill>
                <a:latin typeface="华文中宋" panose="02010600040101010101" charset="-122"/>
                <a:ea typeface="华文中宋" panose="02010600040101010101" charset="-122"/>
                <a:sym typeface="+mn-ea"/>
              </a:rPr>
              <a:t>2</a:t>
            </a:r>
            <a:r>
              <a:rPr lang="zh-CN" altLang="en-US">
                <a:solidFill>
                  <a:schemeClr val="accent1"/>
                </a:solidFill>
                <a:latin typeface="华文中宋" panose="02010600040101010101" charset="-122"/>
                <a:ea typeface="华文中宋" panose="02010600040101010101" charset="-122"/>
                <a:sym typeface="+mn-ea"/>
              </a:rPr>
              <a:t>）当代的言情小说属于感伤主义吗？</a:t>
            </a:r>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9" fill="hold" grpId="0" nodeType="withEffect">
                                  <p:stCondLst>
                                    <p:cond delay="60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1100" fill="hold"/>
                                        <p:tgtEl>
                                          <p:spTgt spid="9"/>
                                        </p:tgtEl>
                                        <p:attrNameLst>
                                          <p:attrName>ppt_x</p:attrName>
                                        </p:attrNameLst>
                                      </p:cBhvr>
                                      <p:tavLst>
                                        <p:tav tm="0">
                                          <p:val>
                                            <p:strVal val="0-#ppt_w/2"/>
                                          </p:val>
                                        </p:tav>
                                        <p:tav tm="100000">
                                          <p:val>
                                            <p:strVal val="#ppt_x"/>
                                          </p:val>
                                        </p:tav>
                                      </p:tavLst>
                                    </p:anim>
                                    <p:anim calcmode="lin" valueType="num">
                                      <p:cBhvr additive="base">
                                        <p:cTn id="8" dur="1100" fill="hold"/>
                                        <p:tgtEl>
                                          <p:spTgt spid="9"/>
                                        </p:tgtEl>
                                        <p:attrNameLst>
                                          <p:attrName>ppt_y</p:attrName>
                                        </p:attrNameLst>
                                      </p:cBhvr>
                                      <p:tavLst>
                                        <p:tav tm="0">
                                          <p:val>
                                            <p:strVal val="0-#ppt_h/2"/>
                                          </p:val>
                                        </p:tav>
                                        <p:tav tm="100000">
                                          <p:val>
                                            <p:strVal val="#ppt_y"/>
                                          </p:val>
                                        </p:tav>
                                      </p:tavLst>
                                    </p:anim>
                                  </p:childTnLst>
                                </p:cTn>
                              </p:par>
                              <p:par>
                                <p:cTn id="9" presetID="8" presetClass="emph" presetSubtype="0" fill="hold" grpId="1" nodeType="withEffect">
                                  <p:stCondLst>
                                    <p:cond delay="700"/>
                                  </p:stCondLst>
                                  <p:childTnLst>
                                    <p:animRot by="21600000">
                                      <p:cBhvr>
                                        <p:cTn id="10" dur="1100" fill="hold"/>
                                        <p:tgtEl>
                                          <p:spTgt spid="9"/>
                                        </p:tgtEl>
                                        <p:attrNameLst>
                                          <p:attrName>r</p:attrName>
                                        </p:attrNameLst>
                                      </p:cBhvr>
                                    </p:animRot>
                                  </p:childTnLst>
                                </p:cTn>
                              </p:par>
                            </p:childTnLst>
                          </p:cTn>
                        </p:par>
                        <p:par>
                          <p:cTn id="11" fill="hold">
                            <p:stCondLst>
                              <p:cond delay="2100"/>
                            </p:stCondLst>
                            <p:childTnLst>
                              <p:par>
                                <p:cTn id="12" presetID="26" presetClass="entr" presetSubtype="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wipe(down)">
                                      <p:cBhvr>
                                        <p:cTn id="14" dur="319">
                                          <p:stCondLst>
                                            <p:cond delay="0"/>
                                          </p:stCondLst>
                                        </p:cTn>
                                        <p:tgtEl>
                                          <p:spTgt spid="18"/>
                                        </p:tgtEl>
                                      </p:cBhvr>
                                    </p:animEffect>
                                    <p:anim calcmode="lin" valueType="num">
                                      <p:cBhvr>
                                        <p:cTn id="15" dur="1002" tmFilter="0,0; 0.14,0.36; 0.43,0.73; 0.71,0.91; 1.0,1.0">
                                          <p:stCondLst>
                                            <p:cond delay="0"/>
                                          </p:stCondLst>
                                        </p:cTn>
                                        <p:tgtEl>
                                          <p:spTgt spid="18"/>
                                        </p:tgtEl>
                                        <p:attrNameLst>
                                          <p:attrName>ppt_x</p:attrName>
                                        </p:attrNameLst>
                                      </p:cBhvr>
                                      <p:tavLst>
                                        <p:tav tm="0">
                                          <p:val>
                                            <p:strVal val="#ppt_x-0.25"/>
                                          </p:val>
                                        </p:tav>
                                        <p:tav tm="100000">
                                          <p:val>
                                            <p:strVal val="#ppt_x"/>
                                          </p:val>
                                        </p:tav>
                                      </p:tavLst>
                                    </p:anim>
                                    <p:anim calcmode="lin" valueType="num">
                                      <p:cBhvr>
                                        <p:cTn id="16" dur="365" tmFilter="0.0,0.0; 0.25,0.07; 0.50,0.2; 0.75,0.467; 1.0,1.0">
                                          <p:stCondLst>
                                            <p:cond delay="0"/>
                                          </p:stCondLst>
                                        </p:cTn>
                                        <p:tgtEl>
                                          <p:spTgt spid="18"/>
                                        </p:tgtEl>
                                        <p:attrNameLst>
                                          <p:attrName>ppt_y</p:attrName>
                                        </p:attrNameLst>
                                      </p:cBhvr>
                                      <p:tavLst>
                                        <p:tav tm="0" fmla="#ppt_y-sin(pi*$)/3">
                                          <p:val>
                                            <p:fltVal val="0.5"/>
                                          </p:val>
                                        </p:tav>
                                        <p:tav tm="100000">
                                          <p:val>
                                            <p:fltVal val="1"/>
                                          </p:val>
                                        </p:tav>
                                      </p:tavLst>
                                    </p:anim>
                                    <p:anim calcmode="lin" valueType="num">
                                      <p:cBhvr>
                                        <p:cTn id="17" dur="365" tmFilter="0, 0; 0.125,0.2665; 0.25,0.4; 0.375,0.465; 0.5,0.5;  0.625,0.535; 0.75,0.6; 0.875,0.7335; 1,1">
                                          <p:stCondLst>
                                            <p:cond delay="365"/>
                                          </p:stCondLst>
                                        </p:cTn>
                                        <p:tgtEl>
                                          <p:spTgt spid="18"/>
                                        </p:tgtEl>
                                        <p:attrNameLst>
                                          <p:attrName>ppt_y</p:attrName>
                                        </p:attrNameLst>
                                      </p:cBhvr>
                                      <p:tavLst>
                                        <p:tav tm="0" fmla="#ppt_y-sin(pi*$)/9">
                                          <p:val>
                                            <p:fltVal val="0"/>
                                          </p:val>
                                        </p:tav>
                                        <p:tav tm="100000">
                                          <p:val>
                                            <p:fltVal val="1"/>
                                          </p:val>
                                        </p:tav>
                                      </p:tavLst>
                                    </p:anim>
                                    <p:anim calcmode="lin" valueType="num">
                                      <p:cBhvr>
                                        <p:cTn id="18" dur="183" tmFilter="0, 0; 0.125,0.2665; 0.25,0.4; 0.375,0.465; 0.5,0.5;  0.625,0.535; 0.75,0.6; 0.875,0.7335; 1,1">
                                          <p:stCondLst>
                                            <p:cond delay="728"/>
                                          </p:stCondLst>
                                        </p:cTn>
                                        <p:tgtEl>
                                          <p:spTgt spid="18"/>
                                        </p:tgtEl>
                                        <p:attrNameLst>
                                          <p:attrName>ppt_y</p:attrName>
                                        </p:attrNameLst>
                                      </p:cBhvr>
                                      <p:tavLst>
                                        <p:tav tm="0" fmla="#ppt_y-sin(pi*$)/27">
                                          <p:val>
                                            <p:fltVal val="0"/>
                                          </p:val>
                                        </p:tav>
                                        <p:tav tm="100000">
                                          <p:val>
                                            <p:fltVal val="1"/>
                                          </p:val>
                                        </p:tav>
                                      </p:tavLst>
                                    </p:anim>
                                    <p:anim calcmode="lin" valueType="num">
                                      <p:cBhvr>
                                        <p:cTn id="19" dur="90" tmFilter="0, 0; 0.125,0.2665; 0.25,0.4; 0.375,0.465; 0.5,0.5;  0.625,0.535; 0.75,0.6; 0.875,0.7335; 1,1">
                                          <p:stCondLst>
                                            <p:cond delay="911"/>
                                          </p:stCondLst>
                                        </p:cTn>
                                        <p:tgtEl>
                                          <p:spTgt spid="18"/>
                                        </p:tgtEl>
                                        <p:attrNameLst>
                                          <p:attrName>ppt_y</p:attrName>
                                        </p:attrNameLst>
                                      </p:cBhvr>
                                      <p:tavLst>
                                        <p:tav tm="0" fmla="#ppt_y-sin(pi*$)/81">
                                          <p:val>
                                            <p:fltVal val="0"/>
                                          </p:val>
                                        </p:tav>
                                        <p:tav tm="100000">
                                          <p:val>
                                            <p:fltVal val="1"/>
                                          </p:val>
                                        </p:tav>
                                      </p:tavLst>
                                    </p:anim>
                                    <p:animScale>
                                      <p:cBhvr>
                                        <p:cTn id="20" dur="14">
                                          <p:stCondLst>
                                            <p:cond delay="357"/>
                                          </p:stCondLst>
                                        </p:cTn>
                                        <p:tgtEl>
                                          <p:spTgt spid="18"/>
                                        </p:tgtEl>
                                      </p:cBhvr>
                                      <p:to x="100000" y="60000"/>
                                    </p:animScale>
                                    <p:animScale>
                                      <p:cBhvr>
                                        <p:cTn id="21" dur="91" decel="50000">
                                          <p:stCondLst>
                                            <p:cond delay="372"/>
                                          </p:stCondLst>
                                        </p:cTn>
                                        <p:tgtEl>
                                          <p:spTgt spid="18"/>
                                        </p:tgtEl>
                                      </p:cBhvr>
                                      <p:to x="100000" y="100000"/>
                                    </p:animScale>
                                    <p:animScale>
                                      <p:cBhvr>
                                        <p:cTn id="22" dur="14">
                                          <p:stCondLst>
                                            <p:cond delay="722"/>
                                          </p:stCondLst>
                                        </p:cTn>
                                        <p:tgtEl>
                                          <p:spTgt spid="18"/>
                                        </p:tgtEl>
                                      </p:cBhvr>
                                      <p:to x="100000" y="80000"/>
                                    </p:animScale>
                                    <p:animScale>
                                      <p:cBhvr>
                                        <p:cTn id="23" dur="91" decel="50000">
                                          <p:stCondLst>
                                            <p:cond delay="736"/>
                                          </p:stCondLst>
                                        </p:cTn>
                                        <p:tgtEl>
                                          <p:spTgt spid="18"/>
                                        </p:tgtEl>
                                      </p:cBhvr>
                                      <p:to x="100000" y="100000"/>
                                    </p:animScale>
                                    <p:animScale>
                                      <p:cBhvr>
                                        <p:cTn id="24" dur="14">
                                          <p:stCondLst>
                                            <p:cond delay="903"/>
                                          </p:stCondLst>
                                        </p:cTn>
                                        <p:tgtEl>
                                          <p:spTgt spid="18"/>
                                        </p:tgtEl>
                                      </p:cBhvr>
                                      <p:to x="100000" y="90000"/>
                                    </p:animScale>
                                    <p:animScale>
                                      <p:cBhvr>
                                        <p:cTn id="25" dur="91" decel="50000">
                                          <p:stCondLst>
                                            <p:cond delay="917"/>
                                          </p:stCondLst>
                                        </p:cTn>
                                        <p:tgtEl>
                                          <p:spTgt spid="18"/>
                                        </p:tgtEl>
                                      </p:cBhvr>
                                      <p:to x="100000" y="100000"/>
                                    </p:animScale>
                                    <p:animScale>
                                      <p:cBhvr>
                                        <p:cTn id="26" dur="14">
                                          <p:stCondLst>
                                            <p:cond delay="994"/>
                                          </p:stCondLst>
                                        </p:cTn>
                                        <p:tgtEl>
                                          <p:spTgt spid="18"/>
                                        </p:tgtEl>
                                      </p:cBhvr>
                                      <p:to x="100000" y="95000"/>
                                    </p:animScale>
                                    <p:animScale>
                                      <p:cBhvr>
                                        <p:cTn id="27" dur="91" decel="50000">
                                          <p:stCondLst>
                                            <p:cond delay="1009"/>
                                          </p:stCondLst>
                                        </p:cTn>
                                        <p:tgtEl>
                                          <p:spTgt spid="18"/>
                                        </p:tgtEl>
                                      </p:cBhvr>
                                      <p:to x="100000" y="100000"/>
                                    </p:animScale>
                                  </p:childTnLst>
                                </p:cTn>
                              </p:par>
                            </p:childTnLst>
                          </p:cTn>
                        </p:par>
                        <p:par>
                          <p:cTn id="28" fill="hold">
                            <p:stCondLst>
                              <p:cond delay="3600"/>
                            </p:stCondLst>
                            <p:childTnLst>
                              <p:par>
                                <p:cTn id="29" presetID="45" presetClass="entr" presetSubtype="0" fill="hold" grpId="0" nodeType="afterEffect">
                                  <p:stCondLst>
                                    <p:cond delay="0"/>
                                  </p:stCondLst>
                                  <p:childTnLst>
                                    <p:set>
                                      <p:cBhvr>
                                        <p:cTn id="30" dur="1" fill="hold">
                                          <p:stCondLst>
                                            <p:cond delay="0"/>
                                          </p:stCondLst>
                                        </p:cTn>
                                        <p:tgtEl>
                                          <p:spTgt spid="4"/>
                                        </p:tgtEl>
                                        <p:attrNameLst>
                                          <p:attrName>style.visibility</p:attrName>
                                        </p:attrNameLst>
                                      </p:cBhvr>
                                      <p:to>
                                        <p:strVal val="visible"/>
                                      </p:to>
                                    </p:set>
                                    <p:animEffect transition="in" filter="fade">
                                      <p:cBhvr>
                                        <p:cTn id="31" dur="1000"/>
                                        <p:tgtEl>
                                          <p:spTgt spid="4"/>
                                        </p:tgtEl>
                                      </p:cBhvr>
                                    </p:animEffect>
                                    <p:anim calcmode="lin" valueType="num">
                                      <p:cBhvr>
                                        <p:cTn id="32" dur="1000" fill="hold"/>
                                        <p:tgtEl>
                                          <p:spTgt spid="4"/>
                                        </p:tgtEl>
                                        <p:attrNameLst>
                                          <p:attrName>ppt_w</p:attrName>
                                        </p:attrNameLst>
                                      </p:cBhvr>
                                      <p:tavLst>
                                        <p:tav tm="0" fmla="#ppt_w*sin(2.5*pi*$)">
                                          <p:val>
                                            <p:fltVal val="0"/>
                                          </p:val>
                                        </p:tav>
                                        <p:tav tm="100000">
                                          <p:val>
                                            <p:fltVal val="1"/>
                                          </p:val>
                                        </p:tav>
                                      </p:tavLst>
                                    </p:anim>
                                    <p:anim calcmode="lin" valueType="num">
                                      <p:cBhvr>
                                        <p:cTn id="33" dur="1000" fill="hold"/>
                                        <p:tgtEl>
                                          <p:spTgt spid="4"/>
                                        </p:tgtEl>
                                        <p:attrNameLst>
                                          <p:attrName>ppt_h</p:attrName>
                                        </p:attrNameLst>
                                      </p:cBhvr>
                                      <p:tavLst>
                                        <p:tav tm="0">
                                          <p:val>
                                            <p:strVal val="#ppt_h"/>
                                          </p:val>
                                        </p:tav>
                                        <p:tav tm="100000">
                                          <p:val>
                                            <p:strVal val="#ppt_h"/>
                                          </p:val>
                                        </p:tav>
                                      </p:tavLst>
                                    </p:anim>
                                  </p:childTnLst>
                                </p:cTn>
                              </p:par>
                            </p:childTnLst>
                          </p:cTn>
                        </p:par>
                        <p:par>
                          <p:cTn id="34" fill="hold">
                            <p:stCondLst>
                              <p:cond delay="4600"/>
                            </p:stCondLst>
                            <p:childTnLst>
                              <p:par>
                                <p:cTn id="35" presetID="2" presetClass="entr" presetSubtype="8" fill="hold" grpId="1" nodeType="afterEffect">
                                  <p:stCondLst>
                                    <p:cond delay="0"/>
                                  </p:stCondLst>
                                  <p:childTnLst>
                                    <p:set>
                                      <p:cBhvr>
                                        <p:cTn id="36" dur="1" fill="hold">
                                          <p:stCondLst>
                                            <p:cond delay="0"/>
                                          </p:stCondLst>
                                        </p:cTn>
                                        <p:tgtEl>
                                          <p:spTgt spid="2"/>
                                        </p:tgtEl>
                                        <p:attrNameLst>
                                          <p:attrName>style.visibility</p:attrName>
                                        </p:attrNameLst>
                                      </p:cBhvr>
                                      <p:to>
                                        <p:strVal val="visible"/>
                                      </p:to>
                                    </p:set>
                                    <p:anim calcmode="lin" valueType="num">
                                      <p:cBhvr additive="base">
                                        <p:cTn id="37" dur="1000" fill="hold"/>
                                        <p:tgtEl>
                                          <p:spTgt spid="2"/>
                                        </p:tgtEl>
                                        <p:attrNameLst>
                                          <p:attrName>ppt_x</p:attrName>
                                        </p:attrNameLst>
                                      </p:cBhvr>
                                      <p:tavLst>
                                        <p:tav tm="0">
                                          <p:val>
                                            <p:strVal val="0-#ppt_w/2"/>
                                          </p:val>
                                        </p:tav>
                                        <p:tav tm="100000">
                                          <p:val>
                                            <p:strVal val="#ppt_x"/>
                                          </p:val>
                                        </p:tav>
                                      </p:tavLst>
                                    </p:anim>
                                    <p:anim calcmode="lin" valueType="num">
                                      <p:cBhvr additive="base">
                                        <p:cTn id="38" dur="1000" fill="hold"/>
                                        <p:tgtEl>
                                          <p:spTgt spid="2"/>
                                        </p:tgtEl>
                                        <p:attrNameLst>
                                          <p:attrName>ppt_y</p:attrName>
                                        </p:attrNameLst>
                                      </p:cBhvr>
                                      <p:tavLst>
                                        <p:tav tm="0">
                                          <p:val>
                                            <p:strVal val="#ppt_y"/>
                                          </p:val>
                                        </p:tav>
                                        <p:tav tm="100000">
                                          <p:val>
                                            <p:strVal val="#ppt_y"/>
                                          </p:val>
                                        </p:tav>
                                      </p:tavLst>
                                    </p:anim>
                                  </p:childTnLst>
                                </p:cTn>
                              </p:par>
                            </p:childTnLst>
                          </p:cTn>
                        </p:par>
                        <p:par>
                          <p:cTn id="39" fill="hold">
                            <p:stCondLst>
                              <p:cond delay="5600"/>
                            </p:stCondLst>
                            <p:childTnLst>
                              <p:par>
                                <p:cTn id="40" presetID="2" presetClass="entr" presetSubtype="4" fill="hold" grpId="0" nodeType="afterEffect">
                                  <p:stCondLst>
                                    <p:cond delay="0"/>
                                  </p:stCondLst>
                                  <p:childTnLst>
                                    <p:set>
                                      <p:cBhvr>
                                        <p:cTn id="41" dur="1" fill="hold">
                                          <p:stCondLst>
                                            <p:cond delay="0"/>
                                          </p:stCondLst>
                                        </p:cTn>
                                        <p:tgtEl>
                                          <p:spTgt spid="5"/>
                                        </p:tgtEl>
                                        <p:attrNameLst>
                                          <p:attrName>style.visibility</p:attrName>
                                        </p:attrNameLst>
                                      </p:cBhvr>
                                      <p:to>
                                        <p:strVal val="visible"/>
                                      </p:to>
                                    </p:set>
                                    <p:anim calcmode="lin" valueType="num">
                                      <p:cBhvr additive="base">
                                        <p:cTn id="42" dur="500" fill="hold"/>
                                        <p:tgtEl>
                                          <p:spTgt spid="5"/>
                                        </p:tgtEl>
                                        <p:attrNameLst>
                                          <p:attrName>ppt_x</p:attrName>
                                        </p:attrNameLst>
                                      </p:cBhvr>
                                      <p:tavLst>
                                        <p:tav tm="0">
                                          <p:val>
                                            <p:strVal val="#ppt_x"/>
                                          </p:val>
                                        </p:tav>
                                        <p:tav tm="100000">
                                          <p:val>
                                            <p:strVal val="#ppt_x"/>
                                          </p:val>
                                        </p:tav>
                                      </p:tavLst>
                                    </p:anim>
                                    <p:anim calcmode="lin" valueType="num">
                                      <p:cBhvr additive="base">
                                        <p:cTn id="43" dur="500" fill="hold"/>
                                        <p:tgtEl>
                                          <p:spTgt spid="5"/>
                                        </p:tgtEl>
                                        <p:attrNameLst>
                                          <p:attrName>ppt_y</p:attrName>
                                        </p:attrNameLst>
                                      </p:cBhvr>
                                      <p:tavLst>
                                        <p:tav tm="0">
                                          <p:val>
                                            <p:strVal val="1+#ppt_h/2"/>
                                          </p:val>
                                        </p:tav>
                                        <p:tav tm="100000">
                                          <p:val>
                                            <p:strVal val="#ppt_y"/>
                                          </p:val>
                                        </p:tav>
                                      </p:tavLst>
                                    </p:anim>
                                  </p:childTnLst>
                                </p:cTn>
                              </p:par>
                            </p:childTnLst>
                          </p:cTn>
                        </p:par>
                        <p:par>
                          <p:cTn id="44" fill="hold">
                            <p:stCondLst>
                              <p:cond delay="6100"/>
                            </p:stCondLst>
                            <p:childTnLst>
                              <p:par>
                                <p:cTn id="45" presetID="2" presetClass="entr" presetSubtype="8" fill="hold" grpId="0" nodeType="afterEffect">
                                  <p:stCondLst>
                                    <p:cond delay="0"/>
                                  </p:stCondLst>
                                  <p:childTnLst>
                                    <p:set>
                                      <p:cBhvr>
                                        <p:cTn id="46" dur="1" fill="hold">
                                          <p:stCondLst>
                                            <p:cond delay="0"/>
                                          </p:stCondLst>
                                        </p:cTn>
                                        <p:tgtEl>
                                          <p:spTgt spid="3"/>
                                        </p:tgtEl>
                                        <p:attrNameLst>
                                          <p:attrName>style.visibility</p:attrName>
                                        </p:attrNameLst>
                                      </p:cBhvr>
                                      <p:to>
                                        <p:strVal val="visible"/>
                                      </p:to>
                                    </p:set>
                                    <p:anim calcmode="lin" valueType="num">
                                      <p:cBhvr additive="base">
                                        <p:cTn id="47" dur="1000" fill="hold"/>
                                        <p:tgtEl>
                                          <p:spTgt spid="3"/>
                                        </p:tgtEl>
                                        <p:attrNameLst>
                                          <p:attrName>ppt_x</p:attrName>
                                        </p:attrNameLst>
                                      </p:cBhvr>
                                      <p:tavLst>
                                        <p:tav tm="0">
                                          <p:val>
                                            <p:strVal val="0-#ppt_w/2"/>
                                          </p:val>
                                        </p:tav>
                                        <p:tav tm="100000">
                                          <p:val>
                                            <p:strVal val="#ppt_x"/>
                                          </p:val>
                                        </p:tav>
                                      </p:tavLst>
                                    </p:anim>
                                    <p:anim calcmode="lin" valueType="num">
                                      <p:cBhvr additive="base">
                                        <p:cTn id="48" dur="1000" fill="hold"/>
                                        <p:tgtEl>
                                          <p:spTgt spid="3"/>
                                        </p:tgtEl>
                                        <p:attrNameLst>
                                          <p:attrName>ppt_y</p:attrName>
                                        </p:attrNameLst>
                                      </p:cBhvr>
                                      <p:tavLst>
                                        <p:tav tm="0">
                                          <p:val>
                                            <p:strVal val="#ppt_y"/>
                                          </p:val>
                                        </p:tav>
                                        <p:tav tm="100000">
                                          <p:val>
                                            <p:strVal val="#ppt_y"/>
                                          </p:val>
                                        </p:tav>
                                      </p:tavLst>
                                    </p:anim>
                                  </p:childTnLst>
                                </p:cTn>
                              </p:par>
                            </p:childTnLst>
                          </p:cTn>
                        </p:par>
                        <p:par>
                          <p:cTn id="49" fill="hold">
                            <p:stCondLst>
                              <p:cond delay="7100"/>
                            </p:stCondLst>
                            <p:childTnLst>
                              <p:par>
                                <p:cTn id="50" presetID="2" presetClass="entr" presetSubtype="4" fill="hold" grpId="0" nodeType="afterEffect">
                                  <p:stCondLst>
                                    <p:cond delay="0"/>
                                  </p:stCondLst>
                                  <p:childTnLst>
                                    <p:set>
                                      <p:cBhvr>
                                        <p:cTn id="51" dur="1" fill="hold">
                                          <p:stCondLst>
                                            <p:cond delay="0"/>
                                          </p:stCondLst>
                                        </p:cTn>
                                        <p:tgtEl>
                                          <p:spTgt spid="6"/>
                                        </p:tgtEl>
                                        <p:attrNameLst>
                                          <p:attrName>style.visibility</p:attrName>
                                        </p:attrNameLst>
                                      </p:cBhvr>
                                      <p:to>
                                        <p:strVal val="visible"/>
                                      </p:to>
                                    </p:set>
                                    <p:anim calcmode="lin" valueType="num">
                                      <p:cBhvr additive="base">
                                        <p:cTn id="52" dur="500" fill="hold"/>
                                        <p:tgtEl>
                                          <p:spTgt spid="6"/>
                                        </p:tgtEl>
                                        <p:attrNameLst>
                                          <p:attrName>ppt_x</p:attrName>
                                        </p:attrNameLst>
                                      </p:cBhvr>
                                      <p:tavLst>
                                        <p:tav tm="0">
                                          <p:val>
                                            <p:strVal val="#ppt_x"/>
                                          </p:val>
                                        </p:tav>
                                        <p:tav tm="100000">
                                          <p:val>
                                            <p:strVal val="#ppt_x"/>
                                          </p:val>
                                        </p:tav>
                                      </p:tavLst>
                                    </p:anim>
                                    <p:anim calcmode="lin" valueType="num">
                                      <p:cBhvr additive="base">
                                        <p:cTn id="5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9" grpId="0" bldLvl="0" animBg="1"/>
      <p:bldP spid="9" grpId="1" bldLvl="0" animBg="1"/>
      <p:bldP spid="2" grpId="0"/>
      <p:bldP spid="2" grpId="1"/>
      <p:bldP spid="3" grpId="0"/>
      <p:bldP spid="6"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 name="组合 9"/>
          <p:cNvGrpSpPr/>
          <p:nvPr/>
        </p:nvGrpSpPr>
        <p:grpSpPr>
          <a:xfrm>
            <a:off x="3607063" y="1058649"/>
            <a:ext cx="1954450" cy="1954450"/>
            <a:chOff x="5807955" y="4605844"/>
            <a:chExt cx="1402144" cy="1402144"/>
          </a:xfrm>
        </p:grpSpPr>
        <p:sp>
          <p:nvSpPr>
            <p:cNvPr id="11" name="文本框 5"/>
            <p:cNvSpPr txBox="1"/>
            <p:nvPr/>
          </p:nvSpPr>
          <p:spPr>
            <a:xfrm>
              <a:off x="6396536" y="4911052"/>
              <a:ext cx="677867" cy="721601"/>
            </a:xfrm>
            <a:prstGeom prst="rect">
              <a:avLst/>
            </a:prstGeom>
            <a:noFill/>
          </p:spPr>
          <p:txBody>
            <a:bodyPr wrap="none" rtlCol="0">
              <a:spAutoFit/>
            </a:bodyPr>
            <a:lstStyle/>
            <a:p>
              <a:r>
                <a:rPr lang="en-US" altLang="zh-CN" sz="6000" dirty="0" smtClean="0">
                  <a:solidFill>
                    <a:schemeClr val="bg2"/>
                  </a:solidFill>
                  <a:latin typeface="站酷高端黑" panose="02010600030101010101" pitchFamily="2" charset="-122"/>
                  <a:ea typeface="站酷高端黑" panose="02010600030101010101" pitchFamily="2" charset="-122"/>
                </a:rPr>
                <a:t>03</a:t>
              </a:r>
              <a:endParaRPr lang="en-US" altLang="zh-CN" sz="6000" dirty="0" smtClean="0">
                <a:solidFill>
                  <a:schemeClr val="bg2"/>
                </a:solidFill>
                <a:latin typeface="站酷高端黑" panose="02010600030101010101" pitchFamily="2" charset="-122"/>
                <a:ea typeface="站酷高端黑" panose="02010600030101010101" pitchFamily="2" charset="-122"/>
              </a:endParaRPr>
            </a:p>
          </p:txBody>
        </p:sp>
        <p:sp>
          <p:nvSpPr>
            <p:cNvPr id="12" name="弧形 11"/>
            <p:cNvSpPr/>
            <p:nvPr/>
          </p:nvSpPr>
          <p:spPr>
            <a:xfrm rot="2700000">
              <a:off x="5884495" y="4686150"/>
              <a:ext cx="1249065" cy="1249065"/>
            </a:xfrm>
            <a:prstGeom prst="arc">
              <a:avLst>
                <a:gd name="adj1" fmla="val 20887794"/>
                <a:gd name="adj2" fmla="val 16988131"/>
              </a:avLst>
            </a:prstGeom>
            <a:ln>
              <a:solidFill>
                <a:schemeClr val="tx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a:solidFill>
                  <a:srgbClr val="F8C864"/>
                </a:solidFill>
              </a:endParaRPr>
            </a:p>
          </p:txBody>
        </p:sp>
        <p:sp>
          <p:nvSpPr>
            <p:cNvPr id="13" name="弦形 12"/>
            <p:cNvSpPr/>
            <p:nvPr/>
          </p:nvSpPr>
          <p:spPr>
            <a:xfrm>
              <a:off x="5807955" y="4605844"/>
              <a:ext cx="1402144" cy="1402144"/>
            </a:xfrm>
            <a:prstGeom prst="chord">
              <a:avLst>
                <a:gd name="adj1" fmla="val 4720851"/>
                <a:gd name="adj2" fmla="val 11040325"/>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F8C864"/>
                </a:solidFill>
              </a:endParaRPr>
            </a:p>
          </p:txBody>
        </p:sp>
      </p:grpSp>
      <p:sp>
        <p:nvSpPr>
          <p:cNvPr id="14" name="矩形 69"/>
          <p:cNvSpPr>
            <a:spLocks noChangeArrowheads="1"/>
          </p:cNvSpPr>
          <p:nvPr/>
        </p:nvSpPr>
        <p:spPr bwMode="auto">
          <a:xfrm>
            <a:off x="3419872" y="3124294"/>
            <a:ext cx="2483809"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a:buFont typeface="Arial" panose="020B0604020202020204" pitchFamily="34" charset="0"/>
              <a:buNone/>
            </a:pPr>
            <a:r>
              <a:rPr lang="en-US" sz="3000" b="1" dirty="0" smtClean="0">
                <a:solidFill>
                  <a:srgbClr val="00B050"/>
                </a:solidFill>
                <a:latin typeface="微软雅黑" panose="020B0503020204020204" pitchFamily="34" charset="-122"/>
                <a:ea typeface="微软雅黑" panose="020B0503020204020204" pitchFamily="34" charset="-122"/>
                <a:sym typeface="微软雅黑" panose="020B0503020204020204" pitchFamily="34" charset="-122"/>
              </a:rPr>
              <a:t>19</a:t>
            </a:r>
            <a:r>
              <a:rPr lang="zh-CN" altLang="en-US" sz="3000" b="1" dirty="0" smtClean="0">
                <a:solidFill>
                  <a:srgbClr val="00B050"/>
                </a:solidFill>
                <a:latin typeface="微软雅黑" panose="020B0503020204020204" pitchFamily="34" charset="-122"/>
                <a:ea typeface="微软雅黑" panose="020B0503020204020204" pitchFamily="34" charset="-122"/>
                <a:sym typeface="微软雅黑" panose="020B0503020204020204" pitchFamily="34" charset="-122"/>
              </a:rPr>
              <a:t>世纪文学</a:t>
            </a:r>
            <a:endParaRPr lang="zh-CN" altLang="en-US" sz="3000" b="1" dirty="0" smtClean="0">
              <a:solidFill>
                <a:srgbClr val="00B050"/>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15" name="矩形 70"/>
          <p:cNvSpPr>
            <a:spLocks noChangeArrowheads="1"/>
          </p:cNvSpPr>
          <p:nvPr/>
        </p:nvSpPr>
        <p:spPr bwMode="auto">
          <a:xfrm>
            <a:off x="2190115" y="3705225"/>
            <a:ext cx="4885690" cy="518160"/>
          </a:xfrm>
          <a:prstGeom prst="rect">
            <a:avLst/>
          </a:prstGeom>
          <a:solidFill>
            <a:schemeClr val="bg1">
              <a:lumMod val="20000"/>
              <a:lumOff val="80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a:r>
              <a:rPr lang="zh-CN" altLang="en-US" sz="1400" b="1" dirty="0">
                <a:solidFill>
                  <a:schemeClr val="accent1"/>
                </a:solidFill>
                <a:sym typeface="+mn-ea"/>
              </a:rPr>
              <a:t>俄国文学在</a:t>
            </a:r>
            <a:r>
              <a:rPr lang="en-US" altLang="zh-CN" sz="1400" b="1">
                <a:solidFill>
                  <a:schemeClr val="accent1"/>
                </a:solidFill>
                <a:sym typeface="+mn-ea"/>
              </a:rPr>
              <a:t>19</a:t>
            </a:r>
            <a:r>
              <a:rPr lang="zh-CN" altLang="en-US" sz="1400" b="1" dirty="0">
                <a:solidFill>
                  <a:schemeClr val="accent1"/>
                </a:solidFill>
                <a:sym typeface="+mn-ea"/>
              </a:rPr>
              <a:t>世纪崛起，取得了辉煌的成就，在西方文学史以至世界文学史上写下了光辉的一页</a:t>
            </a:r>
            <a:endParaRPr lang="zh-CN" altLang="en-US" sz="1400" b="1" dirty="0">
              <a:solidFill>
                <a:schemeClr val="accent1"/>
              </a:solidFill>
              <a:latin typeface="黑体" panose="02010609060101010101" charset="-122"/>
              <a:ea typeface="黑体" panose="02010609060101010101" charset="-122"/>
              <a:sym typeface="+mn-ea"/>
            </a:endParaRPr>
          </a:p>
        </p:txBody>
      </p:sp>
      <p:cxnSp>
        <p:nvCxnSpPr>
          <p:cNvPr id="16" name="直接连接符 15"/>
          <p:cNvCxnSpPr/>
          <p:nvPr/>
        </p:nvCxnSpPr>
        <p:spPr>
          <a:xfrm>
            <a:off x="1907704" y="3401293"/>
            <a:ext cx="1368152" cy="0"/>
          </a:xfrm>
          <a:prstGeom prst="line">
            <a:avLst/>
          </a:prstGeom>
          <a:ln w="952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7" name="直接连接符 16"/>
          <p:cNvCxnSpPr/>
          <p:nvPr/>
        </p:nvCxnSpPr>
        <p:spPr>
          <a:xfrm>
            <a:off x="6075913" y="3401293"/>
            <a:ext cx="1296144" cy="0"/>
          </a:xfrm>
          <a:prstGeom prst="line">
            <a:avLst/>
          </a:prstGeom>
          <a:ln w="9525">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9" presetClass="entr" presetSubtype="0" accel="100000" fill="hold" nodeType="afterEffect">
                                  <p:stCondLst>
                                    <p:cond delay="0"/>
                                  </p:stCondLst>
                                  <p:iterate type="lt">
                                    <p:tmPct val="10000"/>
                                  </p:iterate>
                                  <p:childTnLst>
                                    <p:set>
                                      <p:cBhvr>
                                        <p:cTn id="6" dur="1" fill="hold">
                                          <p:stCondLst>
                                            <p:cond delay="0"/>
                                          </p:stCondLst>
                                        </p:cTn>
                                        <p:tgtEl>
                                          <p:spTgt spid="10"/>
                                        </p:tgtEl>
                                        <p:attrNameLst>
                                          <p:attrName>style.visibility</p:attrName>
                                        </p:attrNameLst>
                                      </p:cBhvr>
                                      <p:to>
                                        <p:strVal val="visible"/>
                                      </p:to>
                                    </p:set>
                                    <p:anim calcmode="lin" valueType="num">
                                      <p:cBhvr>
                                        <p:cTn id="7" dur="500" fill="hold"/>
                                        <p:tgtEl>
                                          <p:spTgt spid="10"/>
                                        </p:tgtEl>
                                        <p:attrNameLst>
                                          <p:attrName>ppt_h</p:attrName>
                                        </p:attrNameLst>
                                      </p:cBhvr>
                                      <p:tavLst>
                                        <p:tav tm="0">
                                          <p:val>
                                            <p:strVal val="#ppt_h/20"/>
                                          </p:val>
                                        </p:tav>
                                        <p:tav tm="50000">
                                          <p:val>
                                            <p:strVal val="#ppt_h/20"/>
                                          </p:val>
                                        </p:tav>
                                        <p:tav tm="100000">
                                          <p:val>
                                            <p:strVal val="#ppt_h"/>
                                          </p:val>
                                        </p:tav>
                                      </p:tavLst>
                                    </p:anim>
                                    <p:anim calcmode="lin" valueType="num">
                                      <p:cBhvr>
                                        <p:cTn id="8" dur="500" fill="hold"/>
                                        <p:tgtEl>
                                          <p:spTgt spid="10"/>
                                        </p:tgtEl>
                                        <p:attrNameLst>
                                          <p:attrName>ppt_w</p:attrName>
                                        </p:attrNameLst>
                                      </p:cBhvr>
                                      <p:tavLst>
                                        <p:tav tm="0">
                                          <p:val>
                                            <p:strVal val="#ppt_w+.3"/>
                                          </p:val>
                                        </p:tav>
                                        <p:tav tm="50000">
                                          <p:val>
                                            <p:strVal val="#ppt_w+.3"/>
                                          </p:val>
                                        </p:tav>
                                        <p:tav tm="100000">
                                          <p:val>
                                            <p:strVal val="#ppt_w"/>
                                          </p:val>
                                        </p:tav>
                                      </p:tavLst>
                                    </p:anim>
                                    <p:anim calcmode="lin" valueType="num">
                                      <p:cBhvr>
                                        <p:cTn id="9" dur="500" fill="hold"/>
                                        <p:tgtEl>
                                          <p:spTgt spid="10"/>
                                        </p:tgtEl>
                                        <p:attrNameLst>
                                          <p:attrName>ppt_x</p:attrName>
                                        </p:attrNameLst>
                                      </p:cBhvr>
                                      <p:tavLst>
                                        <p:tav tm="0">
                                          <p:val>
                                            <p:strVal val="#ppt_x-.3"/>
                                          </p:val>
                                        </p:tav>
                                        <p:tav tm="50000">
                                          <p:val>
                                            <p:strVal val="#ppt_x"/>
                                          </p:val>
                                        </p:tav>
                                        <p:tav tm="100000">
                                          <p:val>
                                            <p:strVal val="#ppt_x"/>
                                          </p:val>
                                        </p:tav>
                                      </p:tavLst>
                                    </p:anim>
                                    <p:anim calcmode="lin" valueType="num">
                                      <p:cBhvr>
                                        <p:cTn id="10" dur="500" fill="hold"/>
                                        <p:tgtEl>
                                          <p:spTgt spid="10"/>
                                        </p:tgtEl>
                                        <p:attrNameLst>
                                          <p:attrName>ppt_y</p:attrName>
                                        </p:attrNameLst>
                                      </p:cBhvr>
                                      <p:tavLst>
                                        <p:tav tm="0">
                                          <p:val>
                                            <p:strVal val="#ppt_y"/>
                                          </p:val>
                                        </p:tav>
                                        <p:tav tm="100000">
                                          <p:val>
                                            <p:strVal val="#ppt_y"/>
                                          </p:val>
                                        </p:tav>
                                      </p:tavLst>
                                    </p:anim>
                                  </p:childTnLst>
                                </p:cTn>
                              </p:par>
                              <p:par>
                                <p:cTn id="11" presetID="22" presetClass="entr" presetSubtype="8" fill="hold" nodeType="withEffect">
                                  <p:stCondLst>
                                    <p:cond delay="500"/>
                                  </p:stCondLst>
                                  <p:childTnLst>
                                    <p:set>
                                      <p:cBhvr>
                                        <p:cTn id="12" dur="1" fill="hold">
                                          <p:stCondLst>
                                            <p:cond delay="0"/>
                                          </p:stCondLst>
                                        </p:cTn>
                                        <p:tgtEl>
                                          <p:spTgt spid="16"/>
                                        </p:tgtEl>
                                        <p:attrNameLst>
                                          <p:attrName>style.visibility</p:attrName>
                                        </p:attrNameLst>
                                      </p:cBhvr>
                                      <p:to>
                                        <p:strVal val="visible"/>
                                      </p:to>
                                    </p:set>
                                    <p:animEffect transition="in" filter="wipe(left)">
                                      <p:cBhvr>
                                        <p:cTn id="13" dur="500"/>
                                        <p:tgtEl>
                                          <p:spTgt spid="16"/>
                                        </p:tgtEl>
                                      </p:cBhvr>
                                    </p:animEffect>
                                  </p:childTnLst>
                                </p:cTn>
                              </p:par>
                              <p:par>
                                <p:cTn id="14" presetID="22" presetClass="entr" presetSubtype="2" fill="hold" nodeType="withEffect">
                                  <p:stCondLst>
                                    <p:cond delay="500"/>
                                  </p:stCondLst>
                                  <p:childTnLst>
                                    <p:set>
                                      <p:cBhvr>
                                        <p:cTn id="15" dur="1" fill="hold">
                                          <p:stCondLst>
                                            <p:cond delay="0"/>
                                          </p:stCondLst>
                                        </p:cTn>
                                        <p:tgtEl>
                                          <p:spTgt spid="17"/>
                                        </p:tgtEl>
                                        <p:attrNameLst>
                                          <p:attrName>style.visibility</p:attrName>
                                        </p:attrNameLst>
                                      </p:cBhvr>
                                      <p:to>
                                        <p:strVal val="visible"/>
                                      </p:to>
                                    </p:set>
                                    <p:animEffect transition="in" filter="wipe(right)">
                                      <p:cBhvr>
                                        <p:cTn id="16" dur="500"/>
                                        <p:tgtEl>
                                          <p:spTgt spid="17"/>
                                        </p:tgtEl>
                                      </p:cBhvr>
                                    </p:animEffect>
                                  </p:childTnLst>
                                </p:cTn>
                              </p:par>
                            </p:childTnLst>
                          </p:cTn>
                        </p:par>
                        <p:par>
                          <p:cTn id="17" fill="hold">
                            <p:stCondLst>
                              <p:cond delay="1000"/>
                            </p:stCondLst>
                            <p:childTnLst>
                              <p:par>
                                <p:cTn id="18" presetID="53" presetClass="entr" presetSubtype="16" fill="hold" grpId="0" nodeType="afterEffect">
                                  <p:stCondLst>
                                    <p:cond delay="0"/>
                                  </p:stCondLst>
                                  <p:childTnLst>
                                    <p:set>
                                      <p:cBhvr>
                                        <p:cTn id="19" dur="1" fill="hold">
                                          <p:stCondLst>
                                            <p:cond delay="0"/>
                                          </p:stCondLst>
                                        </p:cTn>
                                        <p:tgtEl>
                                          <p:spTgt spid="14"/>
                                        </p:tgtEl>
                                        <p:attrNameLst>
                                          <p:attrName>style.visibility</p:attrName>
                                        </p:attrNameLst>
                                      </p:cBhvr>
                                      <p:to>
                                        <p:strVal val="visible"/>
                                      </p:to>
                                    </p:set>
                                    <p:anim calcmode="lin" valueType="num">
                                      <p:cBhvr>
                                        <p:cTn id="20" dur="500" fill="hold"/>
                                        <p:tgtEl>
                                          <p:spTgt spid="14"/>
                                        </p:tgtEl>
                                        <p:attrNameLst>
                                          <p:attrName>ppt_w</p:attrName>
                                        </p:attrNameLst>
                                      </p:cBhvr>
                                      <p:tavLst>
                                        <p:tav tm="0">
                                          <p:val>
                                            <p:fltVal val="0"/>
                                          </p:val>
                                        </p:tav>
                                        <p:tav tm="100000">
                                          <p:val>
                                            <p:strVal val="#ppt_w"/>
                                          </p:val>
                                        </p:tav>
                                      </p:tavLst>
                                    </p:anim>
                                    <p:anim calcmode="lin" valueType="num">
                                      <p:cBhvr>
                                        <p:cTn id="21" dur="500" fill="hold"/>
                                        <p:tgtEl>
                                          <p:spTgt spid="14"/>
                                        </p:tgtEl>
                                        <p:attrNameLst>
                                          <p:attrName>ppt_h</p:attrName>
                                        </p:attrNameLst>
                                      </p:cBhvr>
                                      <p:tavLst>
                                        <p:tav tm="0">
                                          <p:val>
                                            <p:fltVal val="0"/>
                                          </p:val>
                                        </p:tav>
                                        <p:tav tm="100000">
                                          <p:val>
                                            <p:strVal val="#ppt_h"/>
                                          </p:val>
                                        </p:tav>
                                      </p:tavLst>
                                    </p:anim>
                                    <p:animEffect transition="in" filter="fade">
                                      <p:cBhvr>
                                        <p:cTn id="22" dur="500"/>
                                        <p:tgtEl>
                                          <p:spTgt spid="14"/>
                                        </p:tgtEl>
                                      </p:cBhvr>
                                    </p:animEffect>
                                  </p:childTnLst>
                                </p:cTn>
                              </p:par>
                            </p:childTnLst>
                          </p:cTn>
                        </p:par>
                        <p:par>
                          <p:cTn id="23" fill="hold">
                            <p:stCondLst>
                              <p:cond delay="1500"/>
                            </p:stCondLst>
                            <p:childTnLst>
                              <p:par>
                                <p:cTn id="24" presetID="31" presetClass="entr" presetSubtype="0" fill="hold" grpId="0" nodeType="afterEffect">
                                  <p:stCondLst>
                                    <p:cond delay="0"/>
                                  </p:stCondLst>
                                  <p:childTnLst>
                                    <p:set>
                                      <p:cBhvr>
                                        <p:cTn id="25" dur="1" fill="hold">
                                          <p:stCondLst>
                                            <p:cond delay="0"/>
                                          </p:stCondLst>
                                        </p:cTn>
                                        <p:tgtEl>
                                          <p:spTgt spid="15"/>
                                        </p:tgtEl>
                                        <p:attrNameLst>
                                          <p:attrName>style.visibility</p:attrName>
                                        </p:attrNameLst>
                                      </p:cBhvr>
                                      <p:to>
                                        <p:strVal val="visible"/>
                                      </p:to>
                                    </p:set>
                                    <p:anim calcmode="lin" valueType="num">
                                      <p:cBhvr>
                                        <p:cTn id="26" dur="1000" fill="hold"/>
                                        <p:tgtEl>
                                          <p:spTgt spid="15"/>
                                        </p:tgtEl>
                                        <p:attrNameLst>
                                          <p:attrName>ppt_w</p:attrName>
                                        </p:attrNameLst>
                                      </p:cBhvr>
                                      <p:tavLst>
                                        <p:tav tm="0">
                                          <p:val>
                                            <p:fltVal val="0"/>
                                          </p:val>
                                        </p:tav>
                                        <p:tav tm="100000">
                                          <p:val>
                                            <p:strVal val="#ppt_w"/>
                                          </p:val>
                                        </p:tav>
                                      </p:tavLst>
                                    </p:anim>
                                    <p:anim calcmode="lin" valueType="num">
                                      <p:cBhvr>
                                        <p:cTn id="27" dur="1000" fill="hold"/>
                                        <p:tgtEl>
                                          <p:spTgt spid="15"/>
                                        </p:tgtEl>
                                        <p:attrNameLst>
                                          <p:attrName>ppt_h</p:attrName>
                                        </p:attrNameLst>
                                      </p:cBhvr>
                                      <p:tavLst>
                                        <p:tav tm="0">
                                          <p:val>
                                            <p:fltVal val="0"/>
                                          </p:val>
                                        </p:tav>
                                        <p:tav tm="100000">
                                          <p:val>
                                            <p:strVal val="#ppt_h"/>
                                          </p:val>
                                        </p:tav>
                                      </p:tavLst>
                                    </p:anim>
                                    <p:anim calcmode="lin" valueType="num">
                                      <p:cBhvr>
                                        <p:cTn id="28" dur="1000" fill="hold"/>
                                        <p:tgtEl>
                                          <p:spTgt spid="15"/>
                                        </p:tgtEl>
                                        <p:attrNameLst>
                                          <p:attrName>style.rotation</p:attrName>
                                        </p:attrNameLst>
                                      </p:cBhvr>
                                      <p:tavLst>
                                        <p:tav tm="0">
                                          <p:val>
                                            <p:fltVal val="90"/>
                                          </p:val>
                                        </p:tav>
                                        <p:tav tm="100000">
                                          <p:val>
                                            <p:fltVal val="0"/>
                                          </p:val>
                                        </p:tav>
                                      </p:tavLst>
                                    </p:anim>
                                    <p:animEffect transition="in" filter="fade">
                                      <p:cBhvr>
                                        <p:cTn id="29" dur="10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15" grpId="0" bldLvl="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椭圆 7"/>
          <p:cNvSpPr/>
          <p:nvPr/>
        </p:nvSpPr>
        <p:spPr>
          <a:xfrm>
            <a:off x="2536139" y="2869762"/>
            <a:ext cx="3856079" cy="906479"/>
          </a:xfrm>
          <a:custGeom>
            <a:avLst/>
            <a:gdLst>
              <a:gd name="connsiteX0" fmla="*/ 5141438 w 5232878"/>
              <a:gd name="connsiteY0" fmla="*/ 0 h 1208638"/>
              <a:gd name="connsiteX1" fmla="*/ 2570719 w 5232878"/>
              <a:gd name="connsiteY1" fmla="*/ 1208638 h 1208638"/>
              <a:gd name="connsiteX2" fmla="*/ 0 w 5232878"/>
              <a:gd name="connsiteY2" fmla="*/ 0 h 1208638"/>
              <a:gd name="connsiteX3" fmla="*/ 5232878 w 5232878"/>
              <a:gd name="connsiteY3" fmla="*/ 91440 h 1208638"/>
              <a:gd name="connsiteX0-1" fmla="*/ 5141438 w 5141438"/>
              <a:gd name="connsiteY0-2" fmla="*/ 0 h 1208638"/>
              <a:gd name="connsiteX1-3" fmla="*/ 2570719 w 5141438"/>
              <a:gd name="connsiteY1-4" fmla="*/ 1208638 h 1208638"/>
              <a:gd name="connsiteX2-5" fmla="*/ 0 w 5141438"/>
              <a:gd name="connsiteY2-6" fmla="*/ 0 h 1208638"/>
            </a:gdLst>
            <a:ahLst/>
            <a:cxnLst>
              <a:cxn ang="0">
                <a:pos x="connsiteX0-1" y="connsiteY0-2"/>
              </a:cxn>
              <a:cxn ang="0">
                <a:pos x="connsiteX1-3" y="connsiteY1-4"/>
              </a:cxn>
              <a:cxn ang="0">
                <a:pos x="connsiteX2-5" y="connsiteY2-6"/>
              </a:cxn>
            </a:cxnLst>
            <a:rect l="l" t="t" r="r" b="b"/>
            <a:pathLst>
              <a:path w="5141438" h="1208638">
                <a:moveTo>
                  <a:pt x="5141438" y="0"/>
                </a:moveTo>
                <a:cubicBezTo>
                  <a:pt x="4741027" y="708082"/>
                  <a:pt x="3740838" y="1208638"/>
                  <a:pt x="2570719" y="1208638"/>
                </a:cubicBezTo>
                <a:cubicBezTo>
                  <a:pt x="1400600" y="1208638"/>
                  <a:pt x="400411" y="708082"/>
                  <a:pt x="0" y="0"/>
                </a:cubicBezTo>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rgbClr val="080808"/>
              </a:solidFill>
              <a:latin typeface="微软雅黑" panose="020B0503020204020204" pitchFamily="34" charset="-122"/>
              <a:ea typeface="微软雅黑" panose="020B0503020204020204" pitchFamily="34" charset="-122"/>
            </a:endParaRPr>
          </a:p>
        </p:txBody>
      </p:sp>
      <p:cxnSp>
        <p:nvCxnSpPr>
          <p:cNvPr id="3" name="直接连接符 2"/>
          <p:cNvCxnSpPr/>
          <p:nvPr/>
        </p:nvCxnSpPr>
        <p:spPr>
          <a:xfrm>
            <a:off x="4461411" y="2420562"/>
            <a:ext cx="2768" cy="135568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
        <p:nvSpPr>
          <p:cNvPr id="4" name="TextBox 40"/>
          <p:cNvSpPr txBox="1"/>
          <p:nvPr/>
        </p:nvSpPr>
        <p:spPr>
          <a:xfrm>
            <a:off x="1468120" y="3326130"/>
            <a:ext cx="1604645" cy="384175"/>
          </a:xfrm>
          <a:prstGeom prst="rect">
            <a:avLst/>
          </a:prstGeom>
          <a:solidFill>
            <a:schemeClr val="tx2"/>
          </a:solidFill>
        </p:spPr>
        <p:txBody>
          <a:bodyPr wrap="square" lIns="68580" tIns="34290" rIns="68580" bIns="3429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000" b="1" dirty="0">
                <a:solidFill>
                  <a:schemeClr val="accent1"/>
                </a:solidFill>
                <a:latin typeface="微软雅黑" panose="020B0503020204020204" pitchFamily="34" charset="-122"/>
                <a:ea typeface="微软雅黑" panose="020B0503020204020204" pitchFamily="34" charset="-122"/>
              </a:rPr>
              <a:t>古典主义余脉、浪漫主义、现实主义</a:t>
            </a:r>
            <a:endParaRPr lang="zh-CN" altLang="en-US" sz="1000" b="1" dirty="0">
              <a:solidFill>
                <a:schemeClr val="accent1"/>
              </a:solidFill>
              <a:latin typeface="微软雅黑" panose="020B0503020204020204" pitchFamily="34" charset="-122"/>
              <a:ea typeface="微软雅黑" panose="020B0503020204020204" pitchFamily="34" charset="-122"/>
            </a:endParaRPr>
          </a:p>
        </p:txBody>
      </p:sp>
      <p:grpSp>
        <p:nvGrpSpPr>
          <p:cNvPr id="5" name="组合 4"/>
          <p:cNvGrpSpPr/>
          <p:nvPr/>
        </p:nvGrpSpPr>
        <p:grpSpPr>
          <a:xfrm>
            <a:off x="3671975" y="1130754"/>
            <a:ext cx="1578610" cy="1563386"/>
            <a:chOff x="2837091" y="1860029"/>
            <a:chExt cx="3844579" cy="3807502"/>
          </a:xfrm>
        </p:grpSpPr>
        <p:sp>
          <p:nvSpPr>
            <p:cNvPr id="6" name="椭圆 5"/>
            <p:cNvSpPr/>
            <p:nvPr/>
          </p:nvSpPr>
          <p:spPr>
            <a:xfrm>
              <a:off x="2848131" y="1860029"/>
              <a:ext cx="3807502" cy="3807502"/>
            </a:xfrm>
            <a:prstGeom prst="ellipse">
              <a:avLst/>
            </a:prstGeom>
            <a:solidFill>
              <a:schemeClr val="bg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564B45"/>
                </a:solidFill>
                <a:latin typeface="微软雅黑" panose="020B0503020204020204" pitchFamily="34" charset="-122"/>
                <a:ea typeface="微软雅黑" panose="020B0503020204020204" pitchFamily="34" charset="-122"/>
              </a:endParaRPr>
            </a:p>
          </p:txBody>
        </p:sp>
        <p:sp>
          <p:nvSpPr>
            <p:cNvPr id="7" name="文本框 91"/>
            <p:cNvSpPr txBox="1"/>
            <p:nvPr/>
          </p:nvSpPr>
          <p:spPr>
            <a:xfrm>
              <a:off x="2837091" y="2869024"/>
              <a:ext cx="3844579" cy="1056254"/>
            </a:xfrm>
            <a:prstGeom prst="rect">
              <a:avLst/>
            </a:prstGeom>
            <a:noFill/>
          </p:spPr>
          <p:txBody>
            <a:bodyPr wrap="none" rtlCol="0">
              <a:spAutoFit/>
            </a:bodyPr>
            <a:lstStyle/>
            <a:p>
              <a:pPr algn="ctr"/>
              <a:r>
                <a:rPr lang="en-US" sz="2100" b="1" dirty="0" smtClean="0">
                  <a:solidFill>
                    <a:schemeClr val="accent2"/>
                  </a:solidFill>
                  <a:latin typeface="微软雅黑" panose="020B0503020204020204" pitchFamily="34" charset="-122"/>
                  <a:ea typeface="微软雅黑" panose="020B0503020204020204" pitchFamily="34" charset="-122"/>
                </a:rPr>
                <a:t>19</a:t>
              </a:r>
              <a:r>
                <a:rPr lang="zh-CN" altLang="en-US" sz="2100" b="1" dirty="0" smtClean="0">
                  <a:solidFill>
                    <a:schemeClr val="accent2"/>
                  </a:solidFill>
                  <a:latin typeface="微软雅黑" panose="020B0503020204020204" pitchFamily="34" charset="-122"/>
                  <a:ea typeface="微软雅黑" panose="020B0503020204020204" pitchFamily="34" charset="-122"/>
                </a:rPr>
                <a:t>世纪文学</a:t>
              </a:r>
              <a:endParaRPr lang="zh-CN" altLang="en-US" sz="2100" b="1" dirty="0" smtClean="0">
                <a:solidFill>
                  <a:schemeClr val="accent2"/>
                </a:solidFill>
                <a:latin typeface="微软雅黑" panose="020B0503020204020204" pitchFamily="34" charset="-122"/>
                <a:ea typeface="微软雅黑" panose="020B0503020204020204" pitchFamily="34" charset="-122"/>
              </a:endParaRPr>
            </a:p>
          </p:txBody>
        </p:sp>
      </p:grpSp>
      <p:sp>
        <p:nvSpPr>
          <p:cNvPr id="8" name="TextBox 7"/>
          <p:cNvSpPr txBox="1"/>
          <p:nvPr/>
        </p:nvSpPr>
        <p:spPr>
          <a:xfrm>
            <a:off x="3072777" y="4096120"/>
            <a:ext cx="1458162" cy="384175"/>
          </a:xfrm>
          <a:prstGeom prst="rect">
            <a:avLst/>
          </a:prstGeom>
          <a:solidFill>
            <a:schemeClr val="bg1">
              <a:lumMod val="40000"/>
              <a:lumOff val="60000"/>
            </a:schemeClr>
          </a:solidFill>
        </p:spPr>
        <p:txBody>
          <a:bodyPr wrap="square" lIns="68580" tIns="34290" rIns="68580" bIns="3429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000" b="1" dirty="0">
                <a:solidFill>
                  <a:schemeClr val="accent1"/>
                </a:solidFill>
                <a:latin typeface="微软雅黑" panose="020B0503020204020204" pitchFamily="34" charset="-122"/>
                <a:ea typeface="微软雅黑" panose="020B0503020204020204" pitchFamily="34" charset="-122"/>
              </a:rPr>
              <a:t>诗人、小说家、戏剧家、批评家</a:t>
            </a:r>
            <a:endParaRPr lang="zh-CN" altLang="en-US" sz="1000" b="1" dirty="0">
              <a:solidFill>
                <a:schemeClr val="accent1"/>
              </a:solidFill>
              <a:latin typeface="微软雅黑" panose="020B0503020204020204" pitchFamily="34" charset="-122"/>
              <a:ea typeface="微软雅黑" panose="020B0503020204020204" pitchFamily="34" charset="-122"/>
            </a:endParaRPr>
          </a:p>
        </p:txBody>
      </p:sp>
      <p:sp>
        <p:nvSpPr>
          <p:cNvPr id="9" name="TextBox 8"/>
          <p:cNvSpPr txBox="1"/>
          <p:nvPr/>
        </p:nvSpPr>
        <p:spPr>
          <a:xfrm>
            <a:off x="4752992" y="4096120"/>
            <a:ext cx="1458162" cy="231775"/>
          </a:xfrm>
          <a:prstGeom prst="rect">
            <a:avLst/>
          </a:prstGeom>
          <a:solidFill>
            <a:srgbClr val="FF6600"/>
          </a:solidFill>
        </p:spPr>
        <p:txBody>
          <a:bodyPr wrap="square" lIns="68580" tIns="34290" rIns="68580" bIns="3429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1000" b="1" dirty="0">
                <a:solidFill>
                  <a:schemeClr val="accent1"/>
                </a:solidFill>
                <a:latin typeface="微软雅黑" panose="020B0503020204020204" pitchFamily="34" charset="-122"/>
                <a:ea typeface="微软雅黑" panose="020B0503020204020204" pitchFamily="34" charset="-122"/>
              </a:rPr>
              <a:t>著名作品简要评析</a:t>
            </a:r>
            <a:endParaRPr lang="zh-CN" sz="1000" b="1" dirty="0">
              <a:solidFill>
                <a:schemeClr val="accent1"/>
              </a:solidFill>
              <a:latin typeface="微软雅黑" panose="020B0503020204020204" pitchFamily="34" charset="-122"/>
              <a:ea typeface="微软雅黑" panose="020B0503020204020204" pitchFamily="34" charset="-122"/>
            </a:endParaRPr>
          </a:p>
        </p:txBody>
      </p:sp>
      <p:sp>
        <p:nvSpPr>
          <p:cNvPr id="10" name="TextBox 9"/>
          <p:cNvSpPr txBox="1"/>
          <p:nvPr/>
        </p:nvSpPr>
        <p:spPr>
          <a:xfrm>
            <a:off x="5946775" y="3369945"/>
            <a:ext cx="1667510" cy="384175"/>
          </a:xfrm>
          <a:prstGeom prst="rect">
            <a:avLst/>
          </a:prstGeom>
          <a:solidFill>
            <a:srgbClr val="99FF99"/>
          </a:solidFill>
        </p:spPr>
        <p:txBody>
          <a:bodyPr wrap="square" lIns="68580" tIns="34290" rIns="68580" bIns="3429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000" b="1" dirty="0">
                <a:solidFill>
                  <a:schemeClr val="accent1"/>
                </a:solidFill>
                <a:latin typeface="微软雅黑" panose="020B0503020204020204" pitchFamily="34" charset="-122"/>
                <a:ea typeface="微软雅黑" panose="020B0503020204020204" pitchFamily="34" charset="-122"/>
              </a:rPr>
              <a:t>自然派、多余人、小人物、俄罗斯妇女形象、新人</a:t>
            </a:r>
            <a:endParaRPr lang="zh-CN" altLang="en-US" sz="1000" b="1" dirty="0">
              <a:solidFill>
                <a:schemeClr val="accent1"/>
              </a:solidFill>
              <a:latin typeface="微软雅黑" panose="020B0503020204020204" pitchFamily="34" charset="-122"/>
              <a:ea typeface="微软雅黑" panose="020B0503020204020204" pitchFamily="34" charset="-122"/>
            </a:endParaRPr>
          </a:p>
        </p:txBody>
      </p:sp>
      <p:grpSp>
        <p:nvGrpSpPr>
          <p:cNvPr id="11" name="组合 10"/>
          <p:cNvGrpSpPr/>
          <p:nvPr/>
        </p:nvGrpSpPr>
        <p:grpSpPr>
          <a:xfrm>
            <a:off x="2125411" y="2515670"/>
            <a:ext cx="666198" cy="666198"/>
            <a:chOff x="2170416" y="2515670"/>
            <a:chExt cx="666198" cy="666198"/>
          </a:xfrm>
          <a:solidFill>
            <a:srgbClr val="FF6600"/>
          </a:solidFill>
        </p:grpSpPr>
        <p:sp>
          <p:nvSpPr>
            <p:cNvPr id="12" name="椭圆 11"/>
            <p:cNvSpPr/>
            <p:nvPr/>
          </p:nvSpPr>
          <p:spPr>
            <a:xfrm>
              <a:off x="2170416" y="2515670"/>
              <a:ext cx="666198" cy="666198"/>
            </a:xfrm>
            <a:prstGeom prst="ellipse">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rgbClr val="56777F"/>
                </a:solidFill>
                <a:latin typeface="微软雅黑" panose="020B0503020204020204" pitchFamily="34" charset="-122"/>
                <a:ea typeface="微软雅黑" panose="020B0503020204020204" pitchFamily="34" charset="-122"/>
              </a:endParaRPr>
            </a:p>
          </p:txBody>
        </p:sp>
        <p:sp>
          <p:nvSpPr>
            <p:cNvPr id="13" name="文本框 91"/>
            <p:cNvSpPr txBox="1"/>
            <p:nvPr/>
          </p:nvSpPr>
          <p:spPr>
            <a:xfrm>
              <a:off x="2227189" y="2677666"/>
              <a:ext cx="589280" cy="352425"/>
            </a:xfrm>
            <a:prstGeom prst="rect">
              <a:avLst/>
            </a:prstGeom>
            <a:grpFill/>
          </p:spPr>
          <p:txBody>
            <a:bodyPr wrap="none" rtlCol="0">
              <a:spAutoFit/>
            </a:bodyPr>
            <a:lstStyle/>
            <a:p>
              <a:pPr algn="ctr"/>
              <a:r>
                <a:rPr lang="zh-CN" altLang="en-US" sz="1600" b="1" dirty="0" smtClean="0">
                  <a:solidFill>
                    <a:schemeClr val="accent2"/>
                  </a:solidFill>
                  <a:latin typeface="微软雅黑" panose="020B0503020204020204" pitchFamily="34" charset="-122"/>
                  <a:ea typeface="微软雅黑" panose="020B0503020204020204" pitchFamily="34" charset="-122"/>
                </a:rPr>
                <a:t>流派</a:t>
              </a:r>
              <a:endParaRPr lang="zh-CN" altLang="en-US" sz="1600" b="1" dirty="0" smtClean="0">
                <a:solidFill>
                  <a:schemeClr val="accent2"/>
                </a:solidFill>
                <a:latin typeface="微软雅黑" panose="020B0503020204020204" pitchFamily="34" charset="-122"/>
                <a:ea typeface="微软雅黑" panose="020B0503020204020204" pitchFamily="34" charset="-122"/>
              </a:endParaRPr>
            </a:p>
          </p:txBody>
        </p:sp>
      </p:grpSp>
      <p:grpSp>
        <p:nvGrpSpPr>
          <p:cNvPr id="14" name="组合 13"/>
          <p:cNvGrpSpPr/>
          <p:nvPr/>
        </p:nvGrpSpPr>
        <p:grpSpPr>
          <a:xfrm>
            <a:off x="3234329" y="3178200"/>
            <a:ext cx="666198" cy="666198"/>
            <a:chOff x="3279334" y="3178200"/>
            <a:chExt cx="666198" cy="666198"/>
          </a:xfrm>
          <a:solidFill>
            <a:schemeClr val="tx1">
              <a:lumMod val="75000"/>
            </a:schemeClr>
          </a:solidFill>
        </p:grpSpPr>
        <p:sp>
          <p:nvSpPr>
            <p:cNvPr id="15" name="椭圆 14"/>
            <p:cNvSpPr/>
            <p:nvPr/>
          </p:nvSpPr>
          <p:spPr>
            <a:xfrm>
              <a:off x="3279334" y="3178200"/>
              <a:ext cx="666198" cy="666198"/>
            </a:xfrm>
            <a:prstGeom prst="ellipse">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rgbClr val="080808"/>
                </a:solidFill>
                <a:latin typeface="微软雅黑" panose="020B0503020204020204" pitchFamily="34" charset="-122"/>
                <a:ea typeface="微软雅黑" panose="020B0503020204020204" pitchFamily="34" charset="-122"/>
              </a:endParaRPr>
            </a:p>
          </p:txBody>
        </p:sp>
        <p:sp>
          <p:nvSpPr>
            <p:cNvPr id="16" name="文本框 91"/>
            <p:cNvSpPr txBox="1"/>
            <p:nvPr/>
          </p:nvSpPr>
          <p:spPr>
            <a:xfrm>
              <a:off x="3305506" y="3342022"/>
              <a:ext cx="589280" cy="352425"/>
            </a:xfrm>
            <a:prstGeom prst="rect">
              <a:avLst/>
            </a:prstGeom>
            <a:grpFill/>
          </p:spPr>
          <p:txBody>
            <a:bodyPr wrap="none" rtlCol="0">
              <a:spAutoFit/>
            </a:bodyPr>
            <a:lstStyle/>
            <a:p>
              <a:pPr algn="ctr"/>
              <a:r>
                <a:rPr lang="zh-CN" altLang="en-US" sz="1600" b="1" dirty="0" smtClean="0">
                  <a:solidFill>
                    <a:schemeClr val="accent2"/>
                  </a:solidFill>
                  <a:latin typeface="微软雅黑" panose="020B0503020204020204" pitchFamily="34" charset="-122"/>
                  <a:ea typeface="微软雅黑" panose="020B0503020204020204" pitchFamily="34" charset="-122"/>
                </a:rPr>
                <a:t>作家</a:t>
              </a:r>
              <a:endParaRPr lang="zh-CN" altLang="en-US" sz="1600" b="1" dirty="0" smtClean="0">
                <a:solidFill>
                  <a:schemeClr val="accent2"/>
                </a:solidFill>
                <a:latin typeface="微软雅黑" panose="020B0503020204020204" pitchFamily="34" charset="-122"/>
                <a:ea typeface="微软雅黑" panose="020B0503020204020204" pitchFamily="34" charset="-122"/>
              </a:endParaRPr>
            </a:p>
          </p:txBody>
        </p:sp>
      </p:grpSp>
      <p:grpSp>
        <p:nvGrpSpPr>
          <p:cNvPr id="17" name="组合 16"/>
          <p:cNvGrpSpPr/>
          <p:nvPr/>
        </p:nvGrpSpPr>
        <p:grpSpPr>
          <a:xfrm>
            <a:off x="4913292" y="3256248"/>
            <a:ext cx="666198" cy="666198"/>
            <a:chOff x="4958297" y="3256248"/>
            <a:chExt cx="666198" cy="666198"/>
          </a:xfrm>
        </p:grpSpPr>
        <p:sp>
          <p:nvSpPr>
            <p:cNvPr id="18" name="椭圆 17"/>
            <p:cNvSpPr/>
            <p:nvPr/>
          </p:nvSpPr>
          <p:spPr>
            <a:xfrm>
              <a:off x="4958297" y="3256248"/>
              <a:ext cx="666198" cy="666198"/>
            </a:xfrm>
            <a:prstGeom prst="ellipse">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rgbClr val="080808"/>
                </a:solidFill>
                <a:latin typeface="微软雅黑" panose="020B0503020204020204" pitchFamily="34" charset="-122"/>
                <a:ea typeface="微软雅黑" panose="020B0503020204020204" pitchFamily="34" charset="-122"/>
              </a:endParaRPr>
            </a:p>
          </p:txBody>
        </p:sp>
        <p:sp>
          <p:nvSpPr>
            <p:cNvPr id="19" name="文本框 91"/>
            <p:cNvSpPr txBox="1"/>
            <p:nvPr/>
          </p:nvSpPr>
          <p:spPr>
            <a:xfrm>
              <a:off x="5001001" y="3435846"/>
              <a:ext cx="589280" cy="352425"/>
            </a:xfrm>
            <a:prstGeom prst="rect">
              <a:avLst/>
            </a:prstGeom>
            <a:noFill/>
          </p:spPr>
          <p:txBody>
            <a:bodyPr wrap="none" rtlCol="0">
              <a:spAutoFit/>
            </a:bodyPr>
            <a:lstStyle/>
            <a:p>
              <a:pPr algn="ctr"/>
              <a:r>
                <a:rPr lang="zh-CN" altLang="en-US" sz="1600" b="1" dirty="0" smtClean="0">
                  <a:solidFill>
                    <a:schemeClr val="accent2"/>
                  </a:solidFill>
                  <a:latin typeface="微软雅黑" panose="020B0503020204020204" pitchFamily="34" charset="-122"/>
                  <a:ea typeface="微软雅黑" panose="020B0503020204020204" pitchFamily="34" charset="-122"/>
                </a:rPr>
                <a:t>作品</a:t>
              </a:r>
              <a:endParaRPr lang="zh-CN" altLang="en-US" sz="1600" b="1" dirty="0" smtClean="0">
                <a:solidFill>
                  <a:schemeClr val="accent2"/>
                </a:solidFill>
                <a:latin typeface="微软雅黑" panose="020B0503020204020204" pitchFamily="34" charset="-122"/>
                <a:ea typeface="微软雅黑" panose="020B0503020204020204" pitchFamily="34" charset="-122"/>
              </a:endParaRPr>
            </a:p>
          </p:txBody>
        </p:sp>
      </p:grpSp>
      <p:grpSp>
        <p:nvGrpSpPr>
          <p:cNvPr id="20" name="组合 19"/>
          <p:cNvGrpSpPr/>
          <p:nvPr/>
        </p:nvGrpSpPr>
        <p:grpSpPr>
          <a:xfrm>
            <a:off x="6059118" y="2515670"/>
            <a:ext cx="666198" cy="666198"/>
            <a:chOff x="6104123" y="2515670"/>
            <a:chExt cx="666198" cy="666198"/>
          </a:xfrm>
          <a:solidFill>
            <a:srgbClr val="0070C0"/>
          </a:solidFill>
        </p:grpSpPr>
        <p:sp>
          <p:nvSpPr>
            <p:cNvPr id="21" name="椭圆 20"/>
            <p:cNvSpPr/>
            <p:nvPr/>
          </p:nvSpPr>
          <p:spPr>
            <a:xfrm>
              <a:off x="6104123" y="2515670"/>
              <a:ext cx="666198" cy="666198"/>
            </a:xfrm>
            <a:prstGeom prst="ellipse">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rgbClr val="56777F"/>
                </a:solidFill>
                <a:latin typeface="微软雅黑" panose="020B0503020204020204" pitchFamily="34" charset="-122"/>
                <a:ea typeface="微软雅黑" panose="020B0503020204020204" pitchFamily="34" charset="-122"/>
              </a:endParaRPr>
            </a:p>
          </p:txBody>
        </p:sp>
        <p:sp>
          <p:nvSpPr>
            <p:cNvPr id="22" name="文本框 91"/>
            <p:cNvSpPr txBox="1"/>
            <p:nvPr/>
          </p:nvSpPr>
          <p:spPr>
            <a:xfrm>
              <a:off x="6140082" y="2665244"/>
              <a:ext cx="589280" cy="352425"/>
            </a:xfrm>
            <a:prstGeom prst="rect">
              <a:avLst/>
            </a:prstGeom>
            <a:grpFill/>
          </p:spPr>
          <p:txBody>
            <a:bodyPr wrap="none" rtlCol="0">
              <a:spAutoFit/>
            </a:bodyPr>
            <a:lstStyle/>
            <a:p>
              <a:pPr algn="ctr"/>
              <a:r>
                <a:rPr lang="zh-CN" sz="1600" b="1" dirty="0" smtClean="0">
                  <a:solidFill>
                    <a:schemeClr val="accent2"/>
                  </a:solidFill>
                  <a:latin typeface="微软雅黑" panose="020B0503020204020204" pitchFamily="34" charset="-122"/>
                  <a:ea typeface="微软雅黑" panose="020B0503020204020204" pitchFamily="34" charset="-122"/>
                </a:rPr>
                <a:t>术语</a:t>
              </a:r>
              <a:endParaRPr lang="zh-CN" sz="1600" b="1" dirty="0" smtClean="0">
                <a:solidFill>
                  <a:schemeClr val="accent2"/>
                </a:solidFill>
                <a:latin typeface="微软雅黑" panose="020B0503020204020204" pitchFamily="34" charset="-122"/>
                <a:ea typeface="微软雅黑" panose="020B0503020204020204" pitchFamily="34" charset="-122"/>
              </a:endParaRPr>
            </a:p>
          </p:txBody>
        </p:sp>
      </p:grpSp>
      <p:sp>
        <p:nvSpPr>
          <p:cNvPr id="25" name="等腰三角形 24"/>
          <p:cNvSpPr/>
          <p:nvPr/>
        </p:nvSpPr>
        <p:spPr>
          <a:xfrm rot="16200000" flipH="1" flipV="1">
            <a:off x="651510" y="388620"/>
            <a:ext cx="227965" cy="114300"/>
          </a:xfrm>
          <a:prstGeom prst="triangle">
            <a:avLst/>
          </a:prstGeom>
          <a:solidFill>
            <a:srgbClr val="FDEF83"/>
          </a:solidFill>
          <a:ln w="28575">
            <a:solidFill>
              <a:srgbClr val="C00000"/>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080808"/>
              </a:solidFill>
              <a:latin typeface="微软雅黑" panose="020B0503020204020204" pitchFamily="34" charset="-122"/>
              <a:ea typeface="微软雅黑" panose="020B0503020204020204" pitchFamily="34" charset="-122"/>
            </a:endParaRPr>
          </a:p>
        </p:txBody>
      </p:sp>
      <p:sp>
        <p:nvSpPr>
          <p:cNvPr id="27" name="矩形 26"/>
          <p:cNvSpPr/>
          <p:nvPr/>
        </p:nvSpPr>
        <p:spPr>
          <a:xfrm>
            <a:off x="1104900" y="34925"/>
            <a:ext cx="2631440" cy="822960"/>
          </a:xfrm>
          <a:prstGeom prst="rect">
            <a:avLst/>
          </a:prstGeom>
          <a:noFill/>
          <a:ln>
            <a:noFill/>
          </a:ln>
        </p:spPr>
        <p:txBody>
          <a:bodyPr wrap="none" rtlCol="0" anchor="t">
            <a:spAutoFit/>
          </a:bodyPr>
          <a:lstStyle/>
          <a:p>
            <a:pPr algn="ctr"/>
            <a:r>
              <a:rPr lang="zh-CN" altLang="en-US" sz="4800" b="1">
                <a:ln w="25400">
                  <a:solidFill>
                    <a:srgbClr val="861E1D">
                      <a:alpha val="94000"/>
                    </a:srgbClr>
                  </a:solidFill>
                  <a:prstDash val="solid"/>
                </a:ln>
                <a:gradFill>
                  <a:gsLst>
                    <a:gs pos="0">
                      <a:srgbClr val="FFF9BB"/>
                    </a:gs>
                    <a:gs pos="64000">
                      <a:srgbClr val="FCE95F"/>
                    </a:gs>
                    <a:gs pos="100000">
                      <a:srgbClr val="F8AD1C"/>
                    </a:gs>
                  </a:gsLst>
                  <a:lin ang="5400000"/>
                </a:gradFill>
                <a:effectLst>
                  <a:outerShdw blurRad="177800" dist="12700" dir="10200000" sx="102000" sy="102000" algn="bl" rotWithShape="0">
                    <a:srgbClr val="480F08"/>
                  </a:outerShdw>
                </a:effectLst>
              </a:rPr>
              <a:t>思路</a:t>
            </a:r>
            <a:r>
              <a:rPr lang="zh-CN" altLang="en-US" sz="4800" b="1">
                <a:ln w="25400">
                  <a:solidFill>
                    <a:srgbClr val="861E1D">
                      <a:alpha val="94000"/>
                    </a:srgbClr>
                  </a:solidFill>
                  <a:prstDash val="solid"/>
                </a:ln>
                <a:gradFill>
                  <a:gsLst>
                    <a:gs pos="0">
                      <a:srgbClr val="FFF9BB"/>
                    </a:gs>
                    <a:gs pos="64000">
                      <a:srgbClr val="FCE95F"/>
                    </a:gs>
                    <a:gs pos="100000">
                      <a:srgbClr val="F8AD1C"/>
                    </a:gs>
                  </a:gsLst>
                  <a:lin ang="5400000"/>
                </a:gradFill>
                <a:effectLst>
                  <a:outerShdw blurRad="177800" dist="12700" dir="10200000" sx="102000" sy="102000" algn="bl" rotWithShape="0">
                    <a:srgbClr val="480F08"/>
                  </a:outerShdw>
                </a:effectLst>
                <a:sym typeface="+mn-ea"/>
              </a:rPr>
              <a:t>梳理</a:t>
            </a:r>
            <a:endParaRPr lang="zh-CN" altLang="en-US" sz="4800" b="1">
              <a:ln w="25400">
                <a:solidFill>
                  <a:srgbClr val="861E1D">
                    <a:alpha val="94000"/>
                  </a:srgbClr>
                </a:solidFill>
                <a:prstDash val="solid"/>
              </a:ln>
              <a:gradFill>
                <a:gsLst>
                  <a:gs pos="0">
                    <a:srgbClr val="FFF9BB"/>
                  </a:gs>
                  <a:gs pos="64000">
                    <a:srgbClr val="FCE95F"/>
                  </a:gs>
                  <a:gs pos="100000">
                    <a:srgbClr val="F8AD1C"/>
                  </a:gs>
                </a:gsLst>
                <a:lin ang="5400000"/>
              </a:gradFill>
              <a:effectLst>
                <a:outerShdw blurRad="177800" dist="12700" dir="10200000" sx="102000" sy="102000" algn="bl" rotWithShape="0">
                  <a:srgbClr val="480F08"/>
                </a:outerShdw>
              </a:effectLst>
              <a:sym typeface="+mn-ea"/>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fltVal val="0"/>
                                          </p:val>
                                        </p:tav>
                                        <p:tav tm="100000">
                                          <p:val>
                                            <p:strVal val="#ppt_w"/>
                                          </p:val>
                                        </p:tav>
                                      </p:tavLst>
                                    </p:anim>
                                    <p:anim calcmode="lin" valueType="num">
                                      <p:cBhvr>
                                        <p:cTn id="8" dur="500" fill="hold"/>
                                        <p:tgtEl>
                                          <p:spTgt spid="5"/>
                                        </p:tgtEl>
                                        <p:attrNameLst>
                                          <p:attrName>ppt_h</p:attrName>
                                        </p:attrNameLst>
                                      </p:cBhvr>
                                      <p:tavLst>
                                        <p:tav tm="0">
                                          <p:val>
                                            <p:fltVal val="0"/>
                                          </p:val>
                                        </p:tav>
                                        <p:tav tm="100000">
                                          <p:val>
                                            <p:strVal val="#ppt_h"/>
                                          </p:val>
                                        </p:tav>
                                      </p:tavLst>
                                    </p:anim>
                                    <p:animEffect transition="in" filter="fade">
                                      <p:cBhvr>
                                        <p:cTn id="9" dur="500"/>
                                        <p:tgtEl>
                                          <p:spTgt spid="5"/>
                                        </p:tgtEl>
                                      </p:cBhvr>
                                    </p:animEffect>
                                  </p:childTnLst>
                                </p:cTn>
                              </p:par>
                            </p:childTnLst>
                          </p:cTn>
                        </p:par>
                      </p:childTnLst>
                    </p:cTn>
                  </p:par>
                  <p:par>
                    <p:cTn id="10" fill="hold">
                      <p:stCondLst>
                        <p:cond delay="indefinite"/>
                      </p:stCondLst>
                      <p:childTnLst>
                        <p:par>
                          <p:cTn id="11" fill="hold">
                            <p:stCondLst>
                              <p:cond delay="0"/>
                            </p:stCondLst>
                            <p:childTnLst>
                              <p:par>
                                <p:cTn id="12" presetID="22" presetClass="entr" presetSubtype="1" fill="hold"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wipe(up)">
                                      <p:cBhvr>
                                        <p:cTn id="14" dur="500"/>
                                        <p:tgtEl>
                                          <p:spTgt spid="3"/>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8"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animEffect transition="in" filter="wipe(left)">
                                      <p:cBhvr>
                                        <p:cTn id="19" dur="500"/>
                                        <p:tgtEl>
                                          <p:spTgt spid="2"/>
                                        </p:tgtEl>
                                      </p:cBhvr>
                                    </p:animEffect>
                                  </p:childTnLst>
                                </p:cTn>
                              </p:par>
                            </p:childTnLst>
                          </p:cTn>
                        </p:par>
                        <p:par>
                          <p:cTn id="20" fill="hold">
                            <p:stCondLst>
                              <p:cond delay="500"/>
                            </p:stCondLst>
                            <p:childTnLst>
                              <p:par>
                                <p:cTn id="21" presetID="10" presetClass="entr" presetSubtype="0" fill="hold" nodeType="afterEffect">
                                  <p:stCondLst>
                                    <p:cond delay="0"/>
                                  </p:stCondLst>
                                  <p:childTnLst>
                                    <p:set>
                                      <p:cBhvr>
                                        <p:cTn id="22" dur="1" fill="hold">
                                          <p:stCondLst>
                                            <p:cond delay="0"/>
                                          </p:stCondLst>
                                        </p:cTn>
                                        <p:tgtEl>
                                          <p:spTgt spid="11"/>
                                        </p:tgtEl>
                                        <p:attrNameLst>
                                          <p:attrName>style.visibility</p:attrName>
                                        </p:attrNameLst>
                                      </p:cBhvr>
                                      <p:to>
                                        <p:strVal val="visible"/>
                                      </p:to>
                                    </p:set>
                                    <p:animEffect transition="in" filter="fade">
                                      <p:cBhvr>
                                        <p:cTn id="23" dur="500"/>
                                        <p:tgtEl>
                                          <p:spTgt spid="11"/>
                                        </p:tgtEl>
                                      </p:cBhvr>
                                    </p:animEffect>
                                  </p:childTnLst>
                                </p:cTn>
                              </p:par>
                              <p:par>
                                <p:cTn id="24" presetID="10" presetClass="entr" presetSubtype="0" fill="hold" nodeType="withEffect">
                                  <p:stCondLst>
                                    <p:cond delay="0"/>
                                  </p:stCondLst>
                                  <p:childTnLst>
                                    <p:set>
                                      <p:cBhvr>
                                        <p:cTn id="25" dur="1" fill="hold">
                                          <p:stCondLst>
                                            <p:cond delay="0"/>
                                          </p:stCondLst>
                                        </p:cTn>
                                        <p:tgtEl>
                                          <p:spTgt spid="14"/>
                                        </p:tgtEl>
                                        <p:attrNameLst>
                                          <p:attrName>style.visibility</p:attrName>
                                        </p:attrNameLst>
                                      </p:cBhvr>
                                      <p:to>
                                        <p:strVal val="visible"/>
                                      </p:to>
                                    </p:set>
                                    <p:animEffect transition="in" filter="fade">
                                      <p:cBhvr>
                                        <p:cTn id="26" dur="500"/>
                                        <p:tgtEl>
                                          <p:spTgt spid="14"/>
                                        </p:tgtEl>
                                      </p:cBhvr>
                                    </p:animEffect>
                                  </p:childTnLst>
                                </p:cTn>
                              </p:par>
                              <p:par>
                                <p:cTn id="27" presetID="10" presetClass="entr" presetSubtype="0" fill="hold" nodeType="withEffect">
                                  <p:stCondLst>
                                    <p:cond delay="0"/>
                                  </p:stCondLst>
                                  <p:childTnLst>
                                    <p:set>
                                      <p:cBhvr>
                                        <p:cTn id="28" dur="1" fill="hold">
                                          <p:stCondLst>
                                            <p:cond delay="0"/>
                                          </p:stCondLst>
                                        </p:cTn>
                                        <p:tgtEl>
                                          <p:spTgt spid="17"/>
                                        </p:tgtEl>
                                        <p:attrNameLst>
                                          <p:attrName>style.visibility</p:attrName>
                                        </p:attrNameLst>
                                      </p:cBhvr>
                                      <p:to>
                                        <p:strVal val="visible"/>
                                      </p:to>
                                    </p:set>
                                    <p:animEffect transition="in" filter="fade">
                                      <p:cBhvr>
                                        <p:cTn id="29" dur="500"/>
                                        <p:tgtEl>
                                          <p:spTgt spid="17"/>
                                        </p:tgtEl>
                                      </p:cBhvr>
                                    </p:animEffect>
                                  </p:childTnLst>
                                </p:cTn>
                              </p:par>
                              <p:par>
                                <p:cTn id="30" presetID="10" presetClass="entr" presetSubtype="0" fill="hold" nodeType="withEffect">
                                  <p:stCondLst>
                                    <p:cond delay="0"/>
                                  </p:stCondLst>
                                  <p:childTnLst>
                                    <p:set>
                                      <p:cBhvr>
                                        <p:cTn id="31" dur="1" fill="hold">
                                          <p:stCondLst>
                                            <p:cond delay="0"/>
                                          </p:stCondLst>
                                        </p:cTn>
                                        <p:tgtEl>
                                          <p:spTgt spid="20"/>
                                        </p:tgtEl>
                                        <p:attrNameLst>
                                          <p:attrName>style.visibility</p:attrName>
                                        </p:attrNameLst>
                                      </p:cBhvr>
                                      <p:to>
                                        <p:strVal val="visible"/>
                                      </p:to>
                                    </p:set>
                                    <p:animEffect transition="in" filter="fade">
                                      <p:cBhvr>
                                        <p:cTn id="32" dur="500"/>
                                        <p:tgtEl>
                                          <p:spTgt spid="20"/>
                                        </p:tgtEl>
                                      </p:cBhvr>
                                    </p:animEffect>
                                  </p:childTnLst>
                                </p:cTn>
                              </p:par>
                            </p:childTnLst>
                          </p:cTn>
                        </p:par>
                      </p:childTnLst>
                    </p:cTn>
                  </p:par>
                  <p:par>
                    <p:cTn id="33" fill="hold">
                      <p:stCondLst>
                        <p:cond delay="indefinite"/>
                      </p:stCondLst>
                      <p:childTnLst>
                        <p:par>
                          <p:cTn id="34" fill="hold">
                            <p:stCondLst>
                              <p:cond delay="0"/>
                            </p:stCondLst>
                            <p:childTnLst>
                              <p:par>
                                <p:cTn id="35" presetID="47" presetClass="entr" presetSubtype="0" fill="hold" grpId="0" nodeType="clickEffect">
                                  <p:stCondLst>
                                    <p:cond delay="0"/>
                                  </p:stCondLst>
                                  <p:childTnLst>
                                    <p:set>
                                      <p:cBhvr>
                                        <p:cTn id="36" dur="1" fill="hold">
                                          <p:stCondLst>
                                            <p:cond delay="0"/>
                                          </p:stCondLst>
                                        </p:cTn>
                                        <p:tgtEl>
                                          <p:spTgt spid="4"/>
                                        </p:tgtEl>
                                        <p:attrNameLst>
                                          <p:attrName>style.visibility</p:attrName>
                                        </p:attrNameLst>
                                      </p:cBhvr>
                                      <p:to>
                                        <p:strVal val="visible"/>
                                      </p:to>
                                    </p:set>
                                    <p:animEffect transition="in" filter="fade">
                                      <p:cBhvr>
                                        <p:cTn id="37" dur="1000"/>
                                        <p:tgtEl>
                                          <p:spTgt spid="4"/>
                                        </p:tgtEl>
                                      </p:cBhvr>
                                    </p:animEffect>
                                    <p:anim calcmode="lin" valueType="num">
                                      <p:cBhvr>
                                        <p:cTn id="38" dur="1000" fill="hold"/>
                                        <p:tgtEl>
                                          <p:spTgt spid="4"/>
                                        </p:tgtEl>
                                        <p:attrNameLst>
                                          <p:attrName>ppt_x</p:attrName>
                                        </p:attrNameLst>
                                      </p:cBhvr>
                                      <p:tavLst>
                                        <p:tav tm="0">
                                          <p:val>
                                            <p:strVal val="#ppt_x"/>
                                          </p:val>
                                        </p:tav>
                                        <p:tav tm="100000">
                                          <p:val>
                                            <p:strVal val="#ppt_x"/>
                                          </p:val>
                                        </p:tav>
                                      </p:tavLst>
                                    </p:anim>
                                    <p:anim calcmode="lin" valueType="num">
                                      <p:cBhvr>
                                        <p:cTn id="39" dur="1000" fill="hold"/>
                                        <p:tgtEl>
                                          <p:spTgt spid="4"/>
                                        </p:tgtEl>
                                        <p:attrNameLst>
                                          <p:attrName>ppt_y</p:attrName>
                                        </p:attrNameLst>
                                      </p:cBhvr>
                                      <p:tavLst>
                                        <p:tav tm="0">
                                          <p:val>
                                            <p:strVal val="#ppt_y-.1"/>
                                          </p:val>
                                        </p:tav>
                                        <p:tav tm="100000">
                                          <p:val>
                                            <p:strVal val="#ppt_y"/>
                                          </p:val>
                                        </p:tav>
                                      </p:tavLst>
                                    </p:anim>
                                  </p:childTnLst>
                                </p:cTn>
                              </p:par>
                              <p:par>
                                <p:cTn id="40" presetID="47" presetClass="entr" presetSubtype="0" fill="hold" grpId="0" nodeType="withEffect">
                                  <p:stCondLst>
                                    <p:cond delay="0"/>
                                  </p:stCondLst>
                                  <p:childTnLst>
                                    <p:set>
                                      <p:cBhvr>
                                        <p:cTn id="41" dur="1" fill="hold">
                                          <p:stCondLst>
                                            <p:cond delay="0"/>
                                          </p:stCondLst>
                                        </p:cTn>
                                        <p:tgtEl>
                                          <p:spTgt spid="8"/>
                                        </p:tgtEl>
                                        <p:attrNameLst>
                                          <p:attrName>style.visibility</p:attrName>
                                        </p:attrNameLst>
                                      </p:cBhvr>
                                      <p:to>
                                        <p:strVal val="visible"/>
                                      </p:to>
                                    </p:set>
                                    <p:animEffect transition="in" filter="fade">
                                      <p:cBhvr>
                                        <p:cTn id="42" dur="1000"/>
                                        <p:tgtEl>
                                          <p:spTgt spid="8"/>
                                        </p:tgtEl>
                                      </p:cBhvr>
                                    </p:animEffect>
                                    <p:anim calcmode="lin" valueType="num">
                                      <p:cBhvr>
                                        <p:cTn id="43" dur="1000" fill="hold"/>
                                        <p:tgtEl>
                                          <p:spTgt spid="8"/>
                                        </p:tgtEl>
                                        <p:attrNameLst>
                                          <p:attrName>ppt_x</p:attrName>
                                        </p:attrNameLst>
                                      </p:cBhvr>
                                      <p:tavLst>
                                        <p:tav tm="0">
                                          <p:val>
                                            <p:strVal val="#ppt_x"/>
                                          </p:val>
                                        </p:tav>
                                        <p:tav tm="100000">
                                          <p:val>
                                            <p:strVal val="#ppt_x"/>
                                          </p:val>
                                        </p:tav>
                                      </p:tavLst>
                                    </p:anim>
                                    <p:anim calcmode="lin" valueType="num">
                                      <p:cBhvr>
                                        <p:cTn id="44" dur="1000" fill="hold"/>
                                        <p:tgtEl>
                                          <p:spTgt spid="8"/>
                                        </p:tgtEl>
                                        <p:attrNameLst>
                                          <p:attrName>ppt_y</p:attrName>
                                        </p:attrNameLst>
                                      </p:cBhvr>
                                      <p:tavLst>
                                        <p:tav tm="0">
                                          <p:val>
                                            <p:strVal val="#ppt_y-.1"/>
                                          </p:val>
                                        </p:tav>
                                        <p:tav tm="100000">
                                          <p:val>
                                            <p:strVal val="#ppt_y"/>
                                          </p:val>
                                        </p:tav>
                                      </p:tavLst>
                                    </p:anim>
                                  </p:childTnLst>
                                </p:cTn>
                              </p:par>
                              <p:par>
                                <p:cTn id="45" presetID="47" presetClass="entr" presetSubtype="0" fill="hold" grpId="0" nodeType="withEffect">
                                  <p:stCondLst>
                                    <p:cond delay="0"/>
                                  </p:stCondLst>
                                  <p:childTnLst>
                                    <p:set>
                                      <p:cBhvr>
                                        <p:cTn id="46" dur="1" fill="hold">
                                          <p:stCondLst>
                                            <p:cond delay="0"/>
                                          </p:stCondLst>
                                        </p:cTn>
                                        <p:tgtEl>
                                          <p:spTgt spid="9"/>
                                        </p:tgtEl>
                                        <p:attrNameLst>
                                          <p:attrName>style.visibility</p:attrName>
                                        </p:attrNameLst>
                                      </p:cBhvr>
                                      <p:to>
                                        <p:strVal val="visible"/>
                                      </p:to>
                                    </p:set>
                                    <p:animEffect transition="in" filter="fade">
                                      <p:cBhvr>
                                        <p:cTn id="47" dur="1000"/>
                                        <p:tgtEl>
                                          <p:spTgt spid="9"/>
                                        </p:tgtEl>
                                      </p:cBhvr>
                                    </p:animEffect>
                                    <p:anim calcmode="lin" valueType="num">
                                      <p:cBhvr>
                                        <p:cTn id="48" dur="1000" fill="hold"/>
                                        <p:tgtEl>
                                          <p:spTgt spid="9"/>
                                        </p:tgtEl>
                                        <p:attrNameLst>
                                          <p:attrName>ppt_x</p:attrName>
                                        </p:attrNameLst>
                                      </p:cBhvr>
                                      <p:tavLst>
                                        <p:tav tm="0">
                                          <p:val>
                                            <p:strVal val="#ppt_x"/>
                                          </p:val>
                                        </p:tav>
                                        <p:tav tm="100000">
                                          <p:val>
                                            <p:strVal val="#ppt_x"/>
                                          </p:val>
                                        </p:tav>
                                      </p:tavLst>
                                    </p:anim>
                                    <p:anim calcmode="lin" valueType="num">
                                      <p:cBhvr>
                                        <p:cTn id="49" dur="1000" fill="hold"/>
                                        <p:tgtEl>
                                          <p:spTgt spid="9"/>
                                        </p:tgtEl>
                                        <p:attrNameLst>
                                          <p:attrName>ppt_y</p:attrName>
                                        </p:attrNameLst>
                                      </p:cBhvr>
                                      <p:tavLst>
                                        <p:tav tm="0">
                                          <p:val>
                                            <p:strVal val="#ppt_y-.1"/>
                                          </p:val>
                                        </p:tav>
                                        <p:tav tm="100000">
                                          <p:val>
                                            <p:strVal val="#ppt_y"/>
                                          </p:val>
                                        </p:tav>
                                      </p:tavLst>
                                    </p:anim>
                                  </p:childTnLst>
                                </p:cTn>
                              </p:par>
                              <p:par>
                                <p:cTn id="50" presetID="47" presetClass="entr" presetSubtype="0" fill="hold" grpId="0" nodeType="withEffect">
                                  <p:stCondLst>
                                    <p:cond delay="0"/>
                                  </p:stCondLst>
                                  <p:childTnLst>
                                    <p:set>
                                      <p:cBhvr>
                                        <p:cTn id="51" dur="1" fill="hold">
                                          <p:stCondLst>
                                            <p:cond delay="0"/>
                                          </p:stCondLst>
                                        </p:cTn>
                                        <p:tgtEl>
                                          <p:spTgt spid="10"/>
                                        </p:tgtEl>
                                        <p:attrNameLst>
                                          <p:attrName>style.visibility</p:attrName>
                                        </p:attrNameLst>
                                      </p:cBhvr>
                                      <p:to>
                                        <p:strVal val="visible"/>
                                      </p:to>
                                    </p:set>
                                    <p:animEffect transition="in" filter="fade">
                                      <p:cBhvr>
                                        <p:cTn id="52" dur="1000"/>
                                        <p:tgtEl>
                                          <p:spTgt spid="10"/>
                                        </p:tgtEl>
                                      </p:cBhvr>
                                    </p:animEffect>
                                    <p:anim calcmode="lin" valueType="num">
                                      <p:cBhvr>
                                        <p:cTn id="53" dur="1000" fill="hold"/>
                                        <p:tgtEl>
                                          <p:spTgt spid="10"/>
                                        </p:tgtEl>
                                        <p:attrNameLst>
                                          <p:attrName>ppt_x</p:attrName>
                                        </p:attrNameLst>
                                      </p:cBhvr>
                                      <p:tavLst>
                                        <p:tav tm="0">
                                          <p:val>
                                            <p:strVal val="#ppt_x"/>
                                          </p:val>
                                        </p:tav>
                                        <p:tav tm="100000">
                                          <p:val>
                                            <p:strVal val="#ppt_x"/>
                                          </p:val>
                                        </p:tav>
                                      </p:tavLst>
                                    </p:anim>
                                    <p:anim calcmode="lin" valueType="num">
                                      <p:cBhvr>
                                        <p:cTn id="54"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bldLvl="0" animBg="1"/>
      <p:bldP spid="8" grpId="0" bldLvl="0" animBg="1"/>
      <p:bldP spid="9" grpId="0" bldLvl="0" animBg="1"/>
      <p:bldP spid="10" grpId="0" bldLvl="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文本框 7"/>
          <p:cNvSpPr txBox="1"/>
          <p:nvPr/>
        </p:nvSpPr>
        <p:spPr>
          <a:xfrm>
            <a:off x="351790" y="1129030"/>
            <a:ext cx="609600" cy="3277235"/>
          </a:xfrm>
          <a:prstGeom prst="rect">
            <a:avLst/>
          </a:prstGeom>
          <a:solidFill>
            <a:srgbClr val="00FF00"/>
          </a:solidFill>
          <a:ln w="9525">
            <a:noFill/>
          </a:ln>
        </p:spPr>
        <p:txBody>
          <a:bodyPr vert="eaVert" wrap="square" anchor="t">
            <a:spAutoFit/>
          </a:bodyPr>
          <a:lstStyle/>
          <a:p>
            <a:pPr lvl="0" indent="0" algn="l"/>
            <a:r>
              <a:rPr lang="zh-CN" altLang="zh-CN" sz="2800" b="1">
                <a:solidFill>
                  <a:schemeClr val="accent1"/>
                </a:solidFill>
                <a:latin typeface="华文楷体" panose="02010600040101010101" charset="-122"/>
                <a:ea typeface="华文楷体" panose="02010600040101010101" charset="-122"/>
              </a:rPr>
              <a:t>伟大的民族寓言家</a:t>
            </a:r>
            <a:endParaRPr lang="zh-CN" altLang="zh-CN" sz="2800" b="1">
              <a:solidFill>
                <a:schemeClr val="accent1"/>
              </a:solidFill>
              <a:latin typeface="华文楷体" panose="02010600040101010101" charset="-122"/>
              <a:ea typeface="华文楷体" panose="02010600040101010101" charset="-122"/>
            </a:endParaRPr>
          </a:p>
        </p:txBody>
      </p:sp>
      <p:sp>
        <p:nvSpPr>
          <p:cNvPr id="2" name="文本框 1"/>
          <p:cNvSpPr txBox="1"/>
          <p:nvPr/>
        </p:nvSpPr>
        <p:spPr>
          <a:xfrm>
            <a:off x="1216025" y="1013460"/>
            <a:ext cx="7529830" cy="3538220"/>
          </a:xfrm>
          <a:prstGeom prst="rect">
            <a:avLst/>
          </a:prstGeom>
          <a:noFill/>
          <a:extLst>
            <a:ext uri="{909E8E84-426E-40DD-AFC4-6F175D3DCCD1}">
              <a14:hiddenFill xmlns:a14="http://schemas.microsoft.com/office/drawing/2010/main">
                <a:solidFill>
                  <a:srgbClr val="F0BBA8"/>
                </a:solidFill>
              </a14:hiddenFill>
            </a:ext>
          </a:extLst>
        </p:spPr>
        <p:txBody>
          <a:bodyPr wrap="square" rtlCol="0">
            <a:spAutoFit/>
          </a:bodyPr>
          <a:lstStyle/>
          <a:p>
            <a:r>
              <a:rPr lang="en-US" altLang="zh-CN" sz="1600" b="1">
                <a:solidFill>
                  <a:schemeClr val="accent1"/>
                </a:solidFill>
                <a:cs typeface="宋体" panose="02010600030101010101" pitchFamily="2" charset="-122"/>
              </a:rPr>
              <a:t>     </a:t>
            </a:r>
            <a:r>
              <a:rPr lang="zh-CN" altLang="en-US" sz="1600" b="1">
                <a:solidFill>
                  <a:schemeClr val="accent1"/>
                </a:solidFill>
                <a:cs typeface="宋体" panose="02010600030101010101" pitchFamily="2" charset="-122"/>
              </a:rPr>
              <a:t>伊万·安德烈耶维奇</a:t>
            </a:r>
            <a:r>
              <a:rPr lang="zh-CN" altLang="en-US" sz="1600" b="1">
                <a:solidFill>
                  <a:schemeClr val="accent1"/>
                </a:solidFill>
                <a:cs typeface="宋体" panose="02010600030101010101" pitchFamily="2" charset="-122"/>
                <a:sym typeface="+mn-ea"/>
              </a:rPr>
              <a:t>·克雷洛夫</a:t>
            </a:r>
            <a:r>
              <a:rPr lang="zh-CN" altLang="en-US" sz="1600">
                <a:solidFill>
                  <a:schemeClr val="accent1"/>
                </a:solidFill>
              </a:rPr>
              <a:t>（Иван Андреевич Крылов</a:t>
            </a:r>
            <a:r>
              <a:rPr lang="en-US" altLang="zh-CN" sz="1600">
                <a:solidFill>
                  <a:schemeClr val="accent1"/>
                </a:solidFill>
              </a:rPr>
              <a:t>, 1768-1844</a:t>
            </a:r>
            <a:r>
              <a:rPr lang="zh-CN" altLang="en-US" sz="1600">
                <a:solidFill>
                  <a:schemeClr val="accent1"/>
                </a:solidFill>
              </a:rPr>
              <a:t>）是俄国的民族寓言大师。</a:t>
            </a:r>
            <a:r>
              <a:rPr lang="en-US" altLang="zh-CN" sz="1600">
                <a:solidFill>
                  <a:schemeClr val="accent1"/>
                </a:solidFill>
              </a:rPr>
              <a:t>1809</a:t>
            </a:r>
            <a:r>
              <a:rPr lang="zh-CN" altLang="en-US" sz="1600">
                <a:solidFill>
                  <a:schemeClr val="accent1"/>
                </a:solidFill>
              </a:rPr>
              <a:t>年，他的一部包含</a:t>
            </a:r>
            <a:r>
              <a:rPr lang="en-US" altLang="zh-CN" sz="1600">
                <a:solidFill>
                  <a:schemeClr val="accent1"/>
                </a:solidFill>
              </a:rPr>
              <a:t>23</a:t>
            </a:r>
            <a:r>
              <a:rPr lang="zh-CN" altLang="en-US" sz="1600">
                <a:solidFill>
                  <a:schemeClr val="accent1"/>
                </a:solidFill>
              </a:rPr>
              <a:t>篇寓言的单行本出版，此书赢得俄国文学史上空前的成功，自此之后，寓言成为克雷洛夫创作的唯一体裁。克雷洛夫的《寓言集》（Басни）是整个</a:t>
            </a:r>
            <a:r>
              <a:rPr lang="en-US" altLang="zh-CN" sz="1600">
                <a:solidFill>
                  <a:schemeClr val="accent1"/>
                </a:solidFill>
              </a:rPr>
              <a:t>19</a:t>
            </a:r>
            <a:r>
              <a:rPr lang="zh-CN" altLang="en-US" sz="1600">
                <a:solidFill>
                  <a:schemeClr val="accent1"/>
                </a:solidFill>
              </a:rPr>
              <a:t>世纪最为畅销的书，他是一位语言大师，这为他在俄国文学万神殿赢得一个无法撼动的地位。</a:t>
            </a:r>
            <a:endParaRPr lang="zh-CN" altLang="en-US" sz="1600">
              <a:solidFill>
                <a:schemeClr val="accent1"/>
              </a:solidFill>
            </a:endParaRPr>
          </a:p>
          <a:p>
            <a:r>
              <a:rPr lang="zh-CN" altLang="en-US" sz="1600">
                <a:solidFill>
                  <a:schemeClr val="accent1"/>
                </a:solidFill>
              </a:rPr>
              <a:t>     综观其一生的经历，也算大器晚成。他的父亲是一位自列兵晋升的穷军官，克雷洛夫接受的教育非常粗浅。</a:t>
            </a:r>
            <a:r>
              <a:rPr lang="en-US" altLang="zh-CN" sz="1600">
                <a:solidFill>
                  <a:schemeClr val="accent1"/>
                </a:solidFill>
              </a:rPr>
              <a:t>16</a:t>
            </a:r>
            <a:r>
              <a:rPr lang="zh-CN" altLang="en-US" sz="1600">
                <a:solidFill>
                  <a:schemeClr val="accent1"/>
                </a:solidFill>
              </a:rPr>
              <a:t>岁时，他在彼得堡谋得一份小差事，同年，他开始喜剧创作，成就不大。后来，他又转向讽刺杂志，编辑《观察家》和《圣彼得堡水星》，很快，</a:t>
            </a:r>
            <a:r>
              <a:rPr lang="zh-CN" altLang="en-US" sz="1600">
                <a:solidFill>
                  <a:schemeClr val="accent1"/>
                </a:solidFill>
                <a:sym typeface="+mn-ea"/>
              </a:rPr>
              <a:t>杂志</a:t>
            </a:r>
            <a:r>
              <a:rPr lang="zh-CN" altLang="en-US" sz="1600">
                <a:solidFill>
                  <a:schemeClr val="accent1"/>
                </a:solidFill>
              </a:rPr>
              <a:t>由于刊登</a:t>
            </a:r>
            <a:r>
              <a:rPr lang="zh-CN" altLang="en-US" sz="1600">
                <a:solidFill>
                  <a:schemeClr val="accent1"/>
                </a:solidFill>
                <a:sym typeface="+mn-ea"/>
              </a:rPr>
              <a:t>危险尖锐的</a:t>
            </a:r>
            <a:r>
              <a:rPr lang="zh-CN" altLang="en-US" sz="1600">
                <a:solidFill>
                  <a:schemeClr val="accent1"/>
                </a:solidFill>
              </a:rPr>
              <a:t>讽刺作品而被关闭。在其后长达</a:t>
            </a:r>
            <a:r>
              <a:rPr lang="en-US" altLang="zh-CN" sz="1600">
                <a:solidFill>
                  <a:schemeClr val="accent1"/>
                </a:solidFill>
              </a:rPr>
              <a:t>12</a:t>
            </a:r>
            <a:r>
              <a:rPr lang="zh-CN" altLang="en-US" sz="1600">
                <a:solidFill>
                  <a:schemeClr val="accent1"/>
                </a:solidFill>
              </a:rPr>
              <a:t>年的时间里，克雷洛夫在文坛销声匿迹。这一时期，他曾在大贵族家中担任秘书、家庭教师、或纯系食客。在这段新的生活经历中，克雷洛夫失去了其早年的激烈，却获得一种被动的、俯就讽刺的机敏寓言风格。</a:t>
            </a:r>
            <a:r>
              <a:rPr lang="en-US" altLang="zh-CN" sz="1600">
                <a:solidFill>
                  <a:schemeClr val="accent1"/>
                </a:solidFill>
              </a:rPr>
              <a:t>1805</a:t>
            </a:r>
            <a:r>
              <a:rPr lang="zh-CN" altLang="en-US" sz="1600">
                <a:solidFill>
                  <a:schemeClr val="accent1"/>
                </a:solidFill>
              </a:rPr>
              <a:t>年，克雷洛夫返回文学，从事寓言创作。</a:t>
            </a:r>
            <a:r>
              <a:rPr lang="en-US" altLang="zh-CN" sz="1600">
                <a:solidFill>
                  <a:schemeClr val="accent1"/>
                </a:solidFill>
              </a:rPr>
              <a:t>1810</a:t>
            </a:r>
            <a:r>
              <a:rPr lang="zh-CN" altLang="en-US" sz="1600">
                <a:solidFill>
                  <a:schemeClr val="accent1"/>
                </a:solidFill>
              </a:rPr>
              <a:t>年，他在圣彼得堡公共图书馆获得一个安静舒适的位置，任职</a:t>
            </a:r>
            <a:r>
              <a:rPr lang="en-US" altLang="zh-CN" sz="1600">
                <a:solidFill>
                  <a:schemeClr val="accent1"/>
                </a:solidFill>
              </a:rPr>
              <a:t>30</a:t>
            </a:r>
            <a:r>
              <a:rPr lang="zh-CN" altLang="en-US" sz="1600">
                <a:solidFill>
                  <a:schemeClr val="accent1"/>
                </a:solidFill>
              </a:rPr>
              <a:t>余年，直至卒终。</a:t>
            </a:r>
            <a:endParaRPr lang="zh-CN" altLang="en-US" sz="1600">
              <a:solidFill>
                <a:schemeClr val="accent1"/>
              </a:solidFill>
            </a:endParaRPr>
          </a:p>
        </p:txBody>
      </p:sp>
      <p:sp>
        <p:nvSpPr>
          <p:cNvPr id="6" name="矩形 5"/>
          <p:cNvSpPr/>
          <p:nvPr/>
        </p:nvSpPr>
        <p:spPr>
          <a:xfrm>
            <a:off x="1581785" y="140335"/>
            <a:ext cx="6313170" cy="706755"/>
          </a:xfrm>
          <a:prstGeom prst="rect">
            <a:avLst/>
          </a:prstGeom>
          <a:noFill/>
          <a:ln>
            <a:noFill/>
          </a:ln>
        </p:spPr>
        <p:txBody>
          <a:bodyPr wrap="none" rtlCol="0" anchor="t">
            <a:spAutoFit/>
          </a:bodyPr>
          <a:lstStyle/>
          <a:p>
            <a:pPr algn="ctr"/>
            <a:r>
              <a:rPr lang="en-US" altLang="zh-CN" sz="4000" b="1">
                <a:ln w="13462">
                  <a:solidFill>
                    <a:schemeClr val="bg1"/>
                  </a:solidFill>
                  <a:prstDash val="solid"/>
                </a:ln>
                <a:solidFill>
                  <a:schemeClr val="tx1">
                    <a:lumMod val="85000"/>
                    <a:lumOff val="15000"/>
                  </a:schemeClr>
                </a:solidFill>
                <a:effectLst>
                  <a:outerShdw dist="38100" dir="2700000" algn="bl" rotWithShape="0">
                    <a:schemeClr val="accent5"/>
                  </a:outerShdw>
                </a:effectLst>
              </a:rPr>
              <a:t>18</a:t>
            </a:r>
            <a:r>
              <a:rPr lang="zh-CN" altLang="en-US" sz="4000" b="1">
                <a:ln w="13462">
                  <a:solidFill>
                    <a:schemeClr val="bg1"/>
                  </a:solidFill>
                  <a:prstDash val="solid"/>
                </a:ln>
                <a:solidFill>
                  <a:schemeClr val="tx1">
                    <a:lumMod val="85000"/>
                    <a:lumOff val="15000"/>
                  </a:schemeClr>
                </a:solidFill>
                <a:effectLst>
                  <a:outerShdw dist="38100" dir="2700000" algn="bl" rotWithShape="0">
                    <a:schemeClr val="accent5"/>
                  </a:outerShdw>
                </a:effectLst>
              </a:rPr>
              <a:t>世纪俄国古典主义的余响</a:t>
            </a:r>
            <a:endParaRPr lang="zh-CN" altLang="en-US" sz="4000" b="1">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12" name="椭圆 11"/>
          <p:cNvSpPr/>
          <p:nvPr/>
        </p:nvSpPr>
        <p:spPr>
          <a:xfrm>
            <a:off x="1283335" y="1073150"/>
            <a:ext cx="151765" cy="151765"/>
          </a:xfrm>
          <a:prstGeom prst="ellipse">
            <a:avLst/>
          </a:prstGeom>
          <a:solidFill>
            <a:srgbClr val="00FF00"/>
          </a:solidFill>
          <a:ln>
            <a:solidFill>
              <a:srgbClr val="00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5" presetClass="entr" presetSubtype="0" fill="hold" grpId="0" nodeType="afterEffect">
                                  <p:stCondLst>
                                    <p:cond delay="0"/>
                                  </p:stCondLst>
                                  <p:childTnLst>
                                    <p:set>
                                      <p:cBhvr>
                                        <p:cTn id="6" dur="1" fill="hold">
                                          <p:stCondLst>
                                            <p:cond delay="0"/>
                                          </p:stCondLst>
                                        </p:cTn>
                                        <p:tgtEl>
                                          <p:spTgt spid="15362"/>
                                        </p:tgtEl>
                                        <p:attrNameLst>
                                          <p:attrName>style.visibility</p:attrName>
                                        </p:attrNameLst>
                                      </p:cBhvr>
                                      <p:to>
                                        <p:strVal val="visible"/>
                                      </p:to>
                                    </p:set>
                                    <p:animEffect transition="in" filter="fade">
                                      <p:cBhvr>
                                        <p:cTn id="7" dur="1000"/>
                                        <p:tgtEl>
                                          <p:spTgt spid="15362"/>
                                        </p:tgtEl>
                                      </p:cBhvr>
                                    </p:animEffect>
                                    <p:anim calcmode="lin" valueType="num">
                                      <p:cBhvr>
                                        <p:cTn id="8" dur="1000" fill="hold"/>
                                        <p:tgtEl>
                                          <p:spTgt spid="15362"/>
                                        </p:tgtEl>
                                        <p:attrNameLst>
                                          <p:attrName>ppt_w</p:attrName>
                                        </p:attrNameLst>
                                      </p:cBhvr>
                                      <p:tavLst>
                                        <p:tav tm="0" fmla="#ppt_w*sin(2.5*pi*$)">
                                          <p:val>
                                            <p:fltVal val="0"/>
                                          </p:val>
                                        </p:tav>
                                        <p:tav tm="100000">
                                          <p:val>
                                            <p:fltVal val="1"/>
                                          </p:val>
                                        </p:tav>
                                      </p:tavLst>
                                    </p:anim>
                                    <p:anim calcmode="lin" valueType="num">
                                      <p:cBhvr>
                                        <p:cTn id="9" dur="1000" fill="hold"/>
                                        <p:tgtEl>
                                          <p:spTgt spid="15362"/>
                                        </p:tgtEl>
                                        <p:attrNameLst>
                                          <p:attrName>ppt_h</p:attrName>
                                        </p:attrNameLst>
                                      </p:cBhvr>
                                      <p:tavLst>
                                        <p:tav tm="0">
                                          <p:val>
                                            <p:strVal val="#ppt_h"/>
                                          </p:val>
                                        </p:tav>
                                        <p:tav tm="100000">
                                          <p:val>
                                            <p:strVal val="#ppt_h"/>
                                          </p:val>
                                        </p:tav>
                                      </p:tavLst>
                                    </p:anim>
                                  </p:childTnLst>
                                </p:cTn>
                              </p:par>
                            </p:childTnLst>
                          </p:cTn>
                        </p:par>
                        <p:par>
                          <p:cTn id="10" fill="hold">
                            <p:stCondLst>
                              <p:cond delay="1000"/>
                            </p:stCondLst>
                            <p:childTnLst>
                              <p:par>
                                <p:cTn id="11" presetID="12" presetClass="entr" presetSubtype="2" fill="hold" grpId="1" nodeType="after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p:tgtEl>
                                          <p:spTgt spid="2"/>
                                        </p:tgtEl>
                                        <p:attrNameLst>
                                          <p:attrName>ppt_x</p:attrName>
                                        </p:attrNameLst>
                                      </p:cBhvr>
                                      <p:tavLst>
                                        <p:tav tm="0">
                                          <p:val>
                                            <p:strVal val="#ppt_x+#ppt_w*1.125000"/>
                                          </p:val>
                                        </p:tav>
                                        <p:tav tm="100000">
                                          <p:val>
                                            <p:strVal val="#ppt_x"/>
                                          </p:val>
                                        </p:tav>
                                      </p:tavLst>
                                    </p:anim>
                                    <p:animEffect transition="in" filter="wipe(left)">
                                      <p:cBhvr>
                                        <p:cTn id="14"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2" grpId="0" bldLvl="0" animBg="1"/>
      <p:bldP spid="2" grpId="1"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457200" y="205740"/>
            <a:ext cx="8229600" cy="635635"/>
          </a:xfrm>
        </p:spPr>
        <p:txBody>
          <a:bodyPr/>
          <a:lstStyle/>
          <a:p>
            <a:r>
              <a:rPr lang="zh-CN" altLang="en-US" sz="3600"/>
              <a:t>Басня Крестьянин и Овца</a:t>
            </a:r>
            <a:endParaRPr lang="zh-CN" altLang="en-US" sz="3600"/>
          </a:p>
        </p:txBody>
      </p:sp>
      <p:sp>
        <p:nvSpPr>
          <p:cNvPr id="3" name="内容占位符 2"/>
          <p:cNvSpPr>
            <a:spLocks noGrp="1"/>
          </p:cNvSpPr>
          <p:nvPr>
            <p:ph idx="1"/>
          </p:nvPr>
        </p:nvSpPr>
        <p:spPr>
          <a:xfrm>
            <a:off x="508000" y="1001395"/>
            <a:ext cx="4037965" cy="3394710"/>
          </a:xfrm>
        </p:spPr>
        <p:txBody>
          <a:bodyPr/>
          <a:lstStyle/>
          <a:p>
            <a:pPr marL="0" indent="0">
              <a:buNone/>
            </a:pPr>
            <a:r>
              <a:rPr lang="zh-CN" altLang="en-US" sz="1600">
                <a:solidFill>
                  <a:schemeClr val="accent1"/>
                </a:solidFill>
              </a:rPr>
              <a:t>Крестьянин пoзвал в суд Овцу;</a:t>
            </a:r>
            <a:endParaRPr lang="zh-CN" altLang="en-US" sz="1600">
              <a:solidFill>
                <a:schemeClr val="accent1"/>
              </a:solidFill>
            </a:endParaRPr>
          </a:p>
          <a:p>
            <a:pPr marL="0" indent="0">
              <a:buNone/>
            </a:pPr>
            <a:r>
              <a:rPr lang="zh-CN" altLang="en-US" sz="1600">
                <a:solidFill>
                  <a:schemeClr val="accent1"/>
                </a:solidFill>
              </a:rPr>
              <a:t>Он уголовное взвёл на бедняжку дело;</a:t>
            </a:r>
            <a:endParaRPr lang="zh-CN" altLang="en-US" sz="1600">
              <a:solidFill>
                <a:schemeClr val="accent1"/>
              </a:solidFill>
            </a:endParaRPr>
          </a:p>
          <a:p>
            <a:pPr marL="0" indent="0">
              <a:buNone/>
            </a:pPr>
            <a:r>
              <a:rPr lang="zh-CN" altLang="en-US" sz="1600">
                <a:solidFill>
                  <a:schemeClr val="accent1"/>
                </a:solidFill>
              </a:rPr>
              <a:t>Судья-Лиса: оно в минуту закипело.</a:t>
            </a:r>
            <a:endParaRPr lang="zh-CN" altLang="en-US" sz="1600">
              <a:solidFill>
                <a:schemeClr val="accent1"/>
              </a:solidFill>
            </a:endParaRPr>
          </a:p>
          <a:p>
            <a:pPr marL="0" indent="0">
              <a:buNone/>
            </a:pPr>
            <a:r>
              <a:rPr lang="zh-CN" altLang="en-US" sz="1600">
                <a:solidFill>
                  <a:schemeClr val="accent1"/>
                </a:solidFill>
              </a:rPr>
              <a:t>Запрос отв</a:t>
            </a:r>
            <a:r>
              <a:rPr lang="zh-CN" altLang="en-US" sz="1600" b="1">
                <a:solidFill>
                  <a:schemeClr val="accent1"/>
                </a:solidFill>
              </a:rPr>
              <a:t>е</a:t>
            </a:r>
            <a:r>
              <a:rPr lang="zh-CN" altLang="en-US" sz="1600">
                <a:solidFill>
                  <a:schemeClr val="accent1"/>
                </a:solidFill>
              </a:rPr>
              <a:t>тчику, запрос истц</a:t>
            </a:r>
            <a:r>
              <a:rPr lang="zh-CN" altLang="en-US" sz="1600" b="1">
                <a:solidFill>
                  <a:schemeClr val="accent1"/>
                </a:solidFill>
              </a:rPr>
              <a:t>у</a:t>
            </a:r>
            <a:r>
              <a:rPr lang="zh-CN" altLang="en-US" sz="1600">
                <a:solidFill>
                  <a:schemeClr val="accent1"/>
                </a:solidFill>
              </a:rPr>
              <a:t>,</a:t>
            </a:r>
            <a:endParaRPr lang="zh-CN" altLang="en-US" sz="1600">
              <a:solidFill>
                <a:schemeClr val="accent1"/>
              </a:solidFill>
            </a:endParaRPr>
          </a:p>
          <a:p>
            <a:pPr marL="0" indent="0">
              <a:buNone/>
            </a:pPr>
            <a:r>
              <a:rPr lang="zh-CN" altLang="en-US" sz="1600">
                <a:solidFill>
                  <a:schemeClr val="accent1"/>
                </a:solidFill>
              </a:rPr>
              <a:t>Чтоб рассказать по пунктам и без кр</a:t>
            </a:r>
            <a:r>
              <a:rPr lang="zh-CN" altLang="en-US" sz="1600" b="1">
                <a:solidFill>
                  <a:schemeClr val="accent1"/>
                </a:solidFill>
              </a:rPr>
              <a:t>и</a:t>
            </a:r>
            <a:r>
              <a:rPr lang="zh-CN" altLang="en-US" sz="1600">
                <a:solidFill>
                  <a:schemeClr val="accent1"/>
                </a:solidFill>
              </a:rPr>
              <a:t>ка:</a:t>
            </a:r>
            <a:endParaRPr lang="zh-CN" altLang="en-US" sz="1600">
              <a:solidFill>
                <a:schemeClr val="accent1"/>
              </a:solidFill>
            </a:endParaRPr>
          </a:p>
          <a:p>
            <a:pPr marL="0" indent="0">
              <a:buNone/>
            </a:pPr>
            <a:r>
              <a:rPr lang="zh-CN" altLang="en-US" sz="1600">
                <a:solidFill>
                  <a:schemeClr val="accent1"/>
                </a:solidFill>
              </a:rPr>
              <a:t>Как было дело, в чём ул</a:t>
            </a:r>
            <a:r>
              <a:rPr lang="zh-CN" altLang="en-US" sz="1600" b="1">
                <a:solidFill>
                  <a:schemeClr val="accent1"/>
                </a:solidFill>
              </a:rPr>
              <a:t>и</a:t>
            </a:r>
            <a:r>
              <a:rPr lang="zh-CN" altLang="en-US" sz="1600">
                <a:solidFill>
                  <a:schemeClr val="accent1"/>
                </a:solidFill>
              </a:rPr>
              <a:t>ка?</a:t>
            </a:r>
            <a:endParaRPr lang="zh-CN" altLang="en-US" sz="1600">
              <a:solidFill>
                <a:schemeClr val="accent1"/>
              </a:solidFill>
            </a:endParaRPr>
          </a:p>
          <a:p>
            <a:pPr marL="0" indent="0">
              <a:buNone/>
            </a:pPr>
            <a:endParaRPr lang="zh-CN" altLang="en-US" sz="1600">
              <a:solidFill>
                <a:schemeClr val="accent1"/>
              </a:solidFill>
            </a:endParaRPr>
          </a:p>
          <a:p>
            <a:pPr marL="0" indent="0">
              <a:buNone/>
            </a:pPr>
            <a:r>
              <a:rPr lang="zh-CN" altLang="en-US" sz="1600">
                <a:solidFill>
                  <a:schemeClr val="accent1"/>
                </a:solidFill>
              </a:rPr>
              <a:t>Крестьянин говорит: «Такого-то числ</a:t>
            </a:r>
            <a:r>
              <a:rPr lang="zh-CN" altLang="en-US" sz="1600" b="1">
                <a:solidFill>
                  <a:schemeClr val="accent1"/>
                </a:solidFill>
              </a:rPr>
              <a:t>а</a:t>
            </a:r>
            <a:r>
              <a:rPr lang="zh-CN" altLang="en-US" sz="1600">
                <a:solidFill>
                  <a:schemeClr val="accent1"/>
                </a:solidFill>
              </a:rPr>
              <a:t>,</a:t>
            </a:r>
            <a:endParaRPr lang="zh-CN" altLang="en-US" sz="1600">
              <a:solidFill>
                <a:schemeClr val="accent1"/>
              </a:solidFill>
            </a:endParaRPr>
          </a:p>
          <a:p>
            <a:pPr marL="0" indent="0">
              <a:buNone/>
            </a:pPr>
            <a:r>
              <a:rPr lang="zh-CN" altLang="en-US" sz="1600">
                <a:solidFill>
                  <a:schemeClr val="accent1"/>
                </a:solidFill>
              </a:rPr>
              <a:t>Поутру, у меня двух кур недосчитались:</a:t>
            </a:r>
            <a:endParaRPr lang="zh-CN" altLang="en-US" sz="1600">
              <a:solidFill>
                <a:schemeClr val="accent1"/>
              </a:solidFill>
            </a:endParaRPr>
          </a:p>
          <a:p>
            <a:pPr marL="0" indent="0">
              <a:buNone/>
            </a:pPr>
            <a:r>
              <a:rPr lang="zh-CN" altLang="en-US" sz="1600">
                <a:solidFill>
                  <a:schemeClr val="accent1"/>
                </a:solidFill>
              </a:rPr>
              <a:t>От них лишь к</a:t>
            </a:r>
            <a:r>
              <a:rPr lang="zh-CN" altLang="en-US" sz="1600" b="1">
                <a:solidFill>
                  <a:schemeClr val="accent1"/>
                </a:solidFill>
              </a:rPr>
              <a:t>о</a:t>
            </a:r>
            <a:r>
              <a:rPr lang="zh-CN" altLang="en-US" sz="1600">
                <a:solidFill>
                  <a:schemeClr val="accent1"/>
                </a:solidFill>
              </a:rPr>
              <a:t>сточки да пёрышки остались;</a:t>
            </a:r>
            <a:endParaRPr lang="zh-CN" altLang="en-US" sz="1600">
              <a:solidFill>
                <a:schemeClr val="accent1"/>
              </a:solidFill>
            </a:endParaRPr>
          </a:p>
          <a:p>
            <a:pPr marL="0" indent="0">
              <a:buNone/>
            </a:pPr>
            <a:r>
              <a:rPr lang="zh-CN" altLang="en-US" sz="1600">
                <a:solidFill>
                  <a:schemeClr val="accent1"/>
                </a:solidFill>
              </a:rPr>
              <a:t>А на дворе одна Овца была». </a:t>
            </a:r>
            <a:endParaRPr lang="zh-CN" altLang="en-US" sz="1600">
              <a:solidFill>
                <a:schemeClr val="accent1"/>
              </a:solidFill>
            </a:endParaRPr>
          </a:p>
          <a:p>
            <a:endParaRPr lang="zh-CN" altLang="en-US" sz="1600">
              <a:solidFill>
                <a:schemeClr val="accent1"/>
              </a:solidFill>
            </a:endParaRPr>
          </a:p>
          <a:p>
            <a:endParaRPr lang="zh-CN" altLang="en-US" sz="1600"/>
          </a:p>
        </p:txBody>
      </p:sp>
      <p:sp>
        <p:nvSpPr>
          <p:cNvPr id="4" name="文本框 3"/>
          <p:cNvSpPr txBox="1"/>
          <p:nvPr/>
        </p:nvSpPr>
        <p:spPr>
          <a:xfrm>
            <a:off x="4911090" y="1001395"/>
            <a:ext cx="3987800" cy="3828415"/>
          </a:xfrm>
          <a:prstGeom prst="rect">
            <a:avLst/>
          </a:prstGeom>
          <a:noFill/>
        </p:spPr>
        <p:txBody>
          <a:bodyPr wrap="square" rtlCol="0">
            <a:spAutoFit/>
          </a:bodyPr>
          <a:lstStyle/>
          <a:p>
            <a:pPr algn="l">
              <a:spcBef>
                <a:spcPct val="20000"/>
              </a:spcBef>
              <a:buNone/>
            </a:pPr>
            <a:r>
              <a:rPr lang="zh-CN" altLang="en-US" sz="1600">
                <a:solidFill>
                  <a:schemeClr val="accent1"/>
                </a:solidFill>
                <a:sym typeface="+mn-ea"/>
              </a:rPr>
              <a:t>Овца же говорит: она всю ночь спала,</a:t>
            </a:r>
            <a:endParaRPr lang="zh-CN" altLang="en-US" sz="1600">
              <a:solidFill>
                <a:schemeClr val="accent1"/>
              </a:solidFill>
              <a:sym typeface="+mn-ea"/>
            </a:endParaRPr>
          </a:p>
          <a:p>
            <a:pPr algn="l">
              <a:spcBef>
                <a:spcPct val="20000"/>
              </a:spcBef>
              <a:buNone/>
            </a:pPr>
            <a:r>
              <a:rPr lang="zh-CN" altLang="en-US" sz="1600">
                <a:solidFill>
                  <a:schemeClr val="accent1"/>
                </a:solidFill>
                <a:sym typeface="+mn-ea"/>
              </a:rPr>
              <a:t>И всех соседей в том в свидетели звал</a:t>
            </a:r>
            <a:r>
              <a:rPr lang="zh-CN" altLang="en-US" sz="1600" b="1">
                <a:solidFill>
                  <a:schemeClr val="accent1"/>
                </a:solidFill>
                <a:sym typeface="+mn-ea"/>
              </a:rPr>
              <a:t>а</a:t>
            </a:r>
            <a:r>
              <a:rPr lang="zh-CN" altLang="en-US" sz="1600">
                <a:solidFill>
                  <a:schemeClr val="accent1"/>
                </a:solidFill>
                <a:sym typeface="+mn-ea"/>
              </a:rPr>
              <a:t>,</a:t>
            </a:r>
            <a:endParaRPr lang="zh-CN" altLang="en-US" sz="1600">
              <a:solidFill>
                <a:schemeClr val="accent1"/>
              </a:solidFill>
              <a:sym typeface="+mn-ea"/>
            </a:endParaRPr>
          </a:p>
          <a:p>
            <a:pPr algn="l">
              <a:spcBef>
                <a:spcPct val="20000"/>
              </a:spcBef>
              <a:buNone/>
            </a:pPr>
            <a:r>
              <a:rPr lang="zh-CN" altLang="en-US" sz="1600">
                <a:solidFill>
                  <a:schemeClr val="accent1"/>
                </a:solidFill>
                <a:sym typeface="+mn-ea"/>
              </a:rPr>
              <a:t>Что никогда за ней не знали никакого</a:t>
            </a:r>
            <a:endParaRPr lang="zh-CN" altLang="en-US" sz="1600">
              <a:solidFill>
                <a:schemeClr val="accent1"/>
              </a:solidFill>
              <a:sym typeface="+mn-ea"/>
            </a:endParaRPr>
          </a:p>
          <a:p>
            <a:pPr algn="l">
              <a:spcBef>
                <a:spcPct val="20000"/>
              </a:spcBef>
              <a:buNone/>
            </a:pPr>
            <a:r>
              <a:rPr lang="zh-CN" altLang="en-US" sz="1600">
                <a:solidFill>
                  <a:schemeClr val="accent1"/>
                </a:solidFill>
                <a:sym typeface="+mn-ea"/>
              </a:rPr>
              <a:t>Ни воровств</a:t>
            </a:r>
            <a:r>
              <a:rPr lang="zh-CN" altLang="en-US" sz="1600" b="1">
                <a:solidFill>
                  <a:schemeClr val="accent1"/>
                </a:solidFill>
                <a:sym typeface="+mn-ea"/>
              </a:rPr>
              <a:t>а</a:t>
            </a:r>
            <a:r>
              <a:rPr lang="zh-CN" altLang="en-US" sz="1600">
                <a:solidFill>
                  <a:schemeClr val="accent1"/>
                </a:solidFill>
                <a:sym typeface="+mn-ea"/>
              </a:rPr>
              <a:t>,</a:t>
            </a:r>
            <a:endParaRPr lang="zh-CN" altLang="en-US" sz="1600">
              <a:solidFill>
                <a:schemeClr val="accent1"/>
              </a:solidFill>
              <a:sym typeface="+mn-ea"/>
            </a:endParaRPr>
          </a:p>
          <a:p>
            <a:pPr algn="l">
              <a:spcBef>
                <a:spcPct val="20000"/>
              </a:spcBef>
              <a:buNone/>
            </a:pPr>
            <a:r>
              <a:rPr lang="zh-CN" altLang="en-US" sz="1600">
                <a:solidFill>
                  <a:schemeClr val="accent1"/>
                </a:solidFill>
                <a:sym typeface="+mn-ea"/>
              </a:rPr>
              <a:t>Ни плутовств</a:t>
            </a:r>
            <a:r>
              <a:rPr lang="zh-CN" altLang="en-US" sz="1600" b="1">
                <a:solidFill>
                  <a:schemeClr val="accent1"/>
                </a:solidFill>
                <a:sym typeface="+mn-ea"/>
              </a:rPr>
              <a:t>а</a:t>
            </a:r>
            <a:r>
              <a:rPr lang="zh-CN" altLang="en-US" sz="1600">
                <a:solidFill>
                  <a:schemeClr val="accent1"/>
                </a:solidFill>
                <a:sym typeface="+mn-ea"/>
              </a:rPr>
              <a:t>;</a:t>
            </a:r>
            <a:endParaRPr lang="zh-CN" altLang="en-US" sz="1600">
              <a:solidFill>
                <a:schemeClr val="accent1"/>
              </a:solidFill>
              <a:sym typeface="+mn-ea"/>
            </a:endParaRPr>
          </a:p>
          <a:p>
            <a:pPr algn="l">
              <a:spcBef>
                <a:spcPct val="20000"/>
              </a:spcBef>
              <a:buNone/>
            </a:pPr>
            <a:r>
              <a:rPr lang="zh-CN" altLang="en-US" sz="1600">
                <a:solidFill>
                  <a:schemeClr val="accent1"/>
                </a:solidFill>
                <a:sym typeface="+mn-ea"/>
              </a:rPr>
              <a:t>А сверх того, она совсем не ест мясн</a:t>
            </a:r>
            <a:r>
              <a:rPr lang="zh-CN" altLang="en-US" sz="1600" b="1">
                <a:solidFill>
                  <a:schemeClr val="accent1"/>
                </a:solidFill>
                <a:sym typeface="+mn-ea"/>
              </a:rPr>
              <a:t>о</a:t>
            </a:r>
            <a:r>
              <a:rPr lang="zh-CN" altLang="en-US" sz="1600">
                <a:solidFill>
                  <a:schemeClr val="accent1"/>
                </a:solidFill>
                <a:sym typeface="+mn-ea"/>
              </a:rPr>
              <a:t>го.</a:t>
            </a:r>
            <a:endParaRPr lang="zh-CN" altLang="en-US" sz="1600">
              <a:solidFill>
                <a:schemeClr val="accent1"/>
              </a:solidFill>
              <a:sym typeface="+mn-ea"/>
            </a:endParaRPr>
          </a:p>
          <a:p>
            <a:pPr algn="l">
              <a:spcBef>
                <a:spcPct val="20000"/>
              </a:spcBef>
              <a:buNone/>
            </a:pPr>
            <a:endParaRPr lang="zh-CN" altLang="en-US" sz="1600">
              <a:solidFill>
                <a:schemeClr val="accent1"/>
              </a:solidFill>
              <a:sym typeface="+mn-ea"/>
            </a:endParaRPr>
          </a:p>
          <a:p>
            <a:pPr algn="l">
              <a:spcBef>
                <a:spcPct val="20000"/>
              </a:spcBef>
              <a:buNone/>
            </a:pPr>
            <a:r>
              <a:rPr lang="zh-CN" altLang="en-US" sz="1600">
                <a:solidFill>
                  <a:schemeClr val="accent1"/>
                </a:solidFill>
                <a:sym typeface="+mn-ea"/>
              </a:rPr>
              <a:t>И приговор Лисы вот, от слова до слова:</a:t>
            </a:r>
            <a:endParaRPr lang="zh-CN" altLang="en-US" sz="1600">
              <a:solidFill>
                <a:schemeClr val="accent1"/>
              </a:solidFill>
              <a:sym typeface="+mn-ea"/>
            </a:endParaRPr>
          </a:p>
          <a:p>
            <a:pPr algn="l">
              <a:spcBef>
                <a:spcPct val="20000"/>
              </a:spcBef>
              <a:buNone/>
            </a:pPr>
            <a:r>
              <a:rPr lang="zh-CN" altLang="en-US" sz="1600">
                <a:solidFill>
                  <a:schemeClr val="accent1"/>
                </a:solidFill>
                <a:sym typeface="+mn-ea"/>
              </a:rPr>
              <a:t>«Не принимать никак резонов от Овцы,</a:t>
            </a:r>
            <a:endParaRPr lang="zh-CN" altLang="en-US" sz="1600">
              <a:solidFill>
                <a:schemeClr val="accent1"/>
              </a:solidFill>
              <a:sym typeface="+mn-ea"/>
            </a:endParaRPr>
          </a:p>
          <a:p>
            <a:pPr algn="l">
              <a:spcBef>
                <a:spcPct val="20000"/>
              </a:spcBef>
              <a:buNone/>
            </a:pPr>
            <a:r>
              <a:rPr lang="zh-CN" altLang="en-US" sz="1600">
                <a:solidFill>
                  <a:schemeClr val="accent1"/>
                </a:solidFill>
                <a:sym typeface="+mn-ea"/>
              </a:rPr>
              <a:t>Пон</a:t>
            </a:r>
            <a:r>
              <a:rPr lang="zh-CN" altLang="en-US" sz="1600" b="1">
                <a:solidFill>
                  <a:schemeClr val="accent1"/>
                </a:solidFill>
                <a:sym typeface="+mn-ea"/>
              </a:rPr>
              <a:t>е</a:t>
            </a:r>
            <a:r>
              <a:rPr lang="zh-CN" altLang="en-US" sz="1600">
                <a:solidFill>
                  <a:schemeClr val="accent1"/>
                </a:solidFill>
                <a:sym typeface="+mn-ea"/>
              </a:rPr>
              <a:t>же хоронить концы</a:t>
            </a:r>
            <a:endParaRPr lang="zh-CN" altLang="en-US" sz="1600">
              <a:solidFill>
                <a:schemeClr val="accent1"/>
              </a:solidFill>
              <a:sym typeface="+mn-ea"/>
            </a:endParaRPr>
          </a:p>
          <a:p>
            <a:pPr algn="l">
              <a:spcBef>
                <a:spcPct val="20000"/>
              </a:spcBef>
              <a:buNone/>
            </a:pPr>
            <a:r>
              <a:rPr lang="zh-CN" altLang="en-US" sz="1600">
                <a:solidFill>
                  <a:schemeClr val="accent1"/>
                </a:solidFill>
                <a:sym typeface="+mn-ea"/>
              </a:rPr>
              <a:t>Все плут</a:t>
            </a:r>
            <a:r>
              <a:rPr lang="zh-CN" altLang="en-US" sz="1600" b="1">
                <a:solidFill>
                  <a:schemeClr val="accent1"/>
                </a:solidFill>
                <a:sym typeface="+mn-ea"/>
              </a:rPr>
              <a:t>ы</a:t>
            </a:r>
            <a:r>
              <a:rPr lang="zh-CN" altLang="en-US" sz="1600">
                <a:solidFill>
                  <a:schemeClr val="accent1"/>
                </a:solidFill>
                <a:sym typeface="+mn-ea"/>
              </a:rPr>
              <a:t>, ведомо, искусны;</a:t>
            </a:r>
            <a:endParaRPr lang="zh-CN" altLang="en-US" sz="1600">
              <a:solidFill>
                <a:schemeClr val="accent1"/>
              </a:solidFill>
              <a:sym typeface="+mn-ea"/>
            </a:endParaRPr>
          </a:p>
          <a:p>
            <a:pPr algn="l">
              <a:spcBef>
                <a:spcPct val="20000"/>
              </a:spcBef>
              <a:buNone/>
            </a:pPr>
            <a:r>
              <a:rPr lang="zh-CN" altLang="en-US" sz="1600">
                <a:solidFill>
                  <a:schemeClr val="accent1"/>
                </a:solidFill>
                <a:sym typeface="+mn-ea"/>
              </a:rPr>
              <a:t>По справке ж явствует, что в сказанную ночь –</a:t>
            </a:r>
            <a:endParaRPr lang="zh-CN" altLang="en-US" sz="1600">
              <a:solidFill>
                <a:schemeClr val="accent1"/>
              </a:solidFill>
              <a:sym typeface="+mn-ea"/>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z="3600">
                <a:sym typeface="+mn-ea"/>
              </a:rPr>
              <a:t>Басня Крестьянин и Овца</a:t>
            </a:r>
            <a:endParaRPr lang="zh-CN" altLang="en-US" sz="3600">
              <a:sym typeface="+mn-ea"/>
            </a:endParaRPr>
          </a:p>
        </p:txBody>
      </p:sp>
      <p:sp>
        <p:nvSpPr>
          <p:cNvPr id="3" name="内容占位符 2"/>
          <p:cNvSpPr>
            <a:spLocks noGrp="1"/>
          </p:cNvSpPr>
          <p:nvPr>
            <p:ph idx="1"/>
          </p:nvPr>
        </p:nvSpPr>
        <p:spPr>
          <a:xfrm>
            <a:off x="2447925" y="1125220"/>
            <a:ext cx="3851910" cy="3394710"/>
          </a:xfrm>
        </p:spPr>
        <p:txBody>
          <a:bodyPr/>
          <a:lstStyle/>
          <a:p>
            <a:pPr marL="0" indent="0">
              <a:buNone/>
            </a:pPr>
            <a:r>
              <a:rPr lang="zh-CN" altLang="en-US" sz="1600">
                <a:solidFill>
                  <a:schemeClr val="accent1"/>
                </a:solidFill>
                <a:sym typeface="+mn-ea"/>
              </a:rPr>
              <a:t>Овца от кур не отлуч</a:t>
            </a:r>
            <a:r>
              <a:rPr lang="zh-CN" altLang="en-US" sz="1600" b="1">
                <a:solidFill>
                  <a:schemeClr val="accent1"/>
                </a:solidFill>
                <a:sym typeface="+mn-ea"/>
              </a:rPr>
              <a:t>а</a:t>
            </a:r>
            <a:r>
              <a:rPr lang="zh-CN" altLang="en-US" sz="1600">
                <a:solidFill>
                  <a:schemeClr val="accent1"/>
                </a:solidFill>
                <a:sym typeface="+mn-ea"/>
              </a:rPr>
              <a:t>лась прочь,</a:t>
            </a:r>
            <a:endParaRPr lang="zh-CN" altLang="en-US" sz="1600">
              <a:solidFill>
                <a:schemeClr val="accent1"/>
              </a:solidFill>
              <a:sym typeface="+mn-ea"/>
            </a:endParaRPr>
          </a:p>
          <a:p>
            <a:pPr marL="0" indent="0">
              <a:buNone/>
            </a:pPr>
            <a:r>
              <a:rPr lang="zh-CN" altLang="en-US" sz="1600">
                <a:solidFill>
                  <a:schemeClr val="accent1"/>
                </a:solidFill>
                <a:sym typeface="+mn-ea"/>
              </a:rPr>
              <a:t>А куры очень вкусны,</a:t>
            </a:r>
            <a:endParaRPr lang="zh-CN" altLang="en-US" sz="1600">
              <a:solidFill>
                <a:schemeClr val="accent1"/>
              </a:solidFill>
              <a:sym typeface="+mn-ea"/>
            </a:endParaRPr>
          </a:p>
          <a:p>
            <a:pPr marL="0" indent="0">
              <a:buNone/>
            </a:pPr>
            <a:r>
              <a:rPr lang="zh-CN" altLang="en-US" sz="1600">
                <a:solidFill>
                  <a:schemeClr val="accent1"/>
                </a:solidFill>
                <a:sym typeface="+mn-ea"/>
              </a:rPr>
              <a:t>И случай был удобен ей;</a:t>
            </a:r>
            <a:endParaRPr lang="zh-CN" altLang="en-US" sz="1600">
              <a:solidFill>
                <a:schemeClr val="accent1"/>
              </a:solidFill>
              <a:sym typeface="+mn-ea"/>
            </a:endParaRPr>
          </a:p>
          <a:p>
            <a:pPr marL="0" indent="0">
              <a:buNone/>
            </a:pPr>
            <a:r>
              <a:rPr lang="zh-CN" altLang="en-US" sz="1600">
                <a:solidFill>
                  <a:schemeClr val="accent1"/>
                </a:solidFill>
                <a:sym typeface="+mn-ea"/>
              </a:rPr>
              <a:t>То я сужу, по совести моей:</a:t>
            </a:r>
            <a:endParaRPr lang="zh-CN" altLang="en-US" sz="1600">
              <a:solidFill>
                <a:schemeClr val="accent1"/>
              </a:solidFill>
              <a:sym typeface="+mn-ea"/>
            </a:endParaRPr>
          </a:p>
          <a:p>
            <a:pPr marL="0" indent="0">
              <a:buNone/>
            </a:pPr>
            <a:r>
              <a:rPr lang="zh-CN" altLang="en-US" sz="1600">
                <a:solidFill>
                  <a:schemeClr val="accent1"/>
                </a:solidFill>
                <a:sym typeface="+mn-ea"/>
              </a:rPr>
              <a:t>Нельзя, чтоб утерпела</a:t>
            </a:r>
            <a:endParaRPr lang="zh-CN" altLang="en-US" sz="1600">
              <a:solidFill>
                <a:schemeClr val="accent1"/>
              </a:solidFill>
              <a:sym typeface="+mn-ea"/>
            </a:endParaRPr>
          </a:p>
          <a:p>
            <a:pPr marL="0" indent="0">
              <a:buNone/>
            </a:pPr>
            <a:r>
              <a:rPr lang="zh-CN" altLang="en-US" sz="1600">
                <a:solidFill>
                  <a:schemeClr val="accent1"/>
                </a:solidFill>
                <a:sym typeface="+mn-ea"/>
              </a:rPr>
              <a:t>И кур она не съела;</a:t>
            </a:r>
            <a:endParaRPr lang="zh-CN" altLang="en-US" sz="1600">
              <a:solidFill>
                <a:schemeClr val="accent1"/>
              </a:solidFill>
              <a:sym typeface="+mn-ea"/>
            </a:endParaRPr>
          </a:p>
          <a:p>
            <a:pPr marL="0" indent="0">
              <a:buNone/>
            </a:pPr>
            <a:r>
              <a:rPr lang="zh-CN" altLang="en-US" sz="1600">
                <a:solidFill>
                  <a:schemeClr val="accent1"/>
                </a:solidFill>
                <a:sym typeface="+mn-ea"/>
              </a:rPr>
              <a:t>И вследствие того казнить Овцу.</a:t>
            </a:r>
            <a:endParaRPr lang="zh-CN" altLang="en-US" sz="1600">
              <a:solidFill>
                <a:schemeClr val="accent1"/>
              </a:solidFill>
              <a:sym typeface="+mn-ea"/>
            </a:endParaRPr>
          </a:p>
          <a:p>
            <a:pPr marL="0" indent="0">
              <a:buNone/>
            </a:pPr>
            <a:r>
              <a:rPr lang="zh-CN" altLang="en-US" sz="1600">
                <a:solidFill>
                  <a:schemeClr val="accent1"/>
                </a:solidFill>
                <a:sym typeface="+mn-ea"/>
              </a:rPr>
              <a:t>И мясо в суд отдать, а шкуру взять истцу».</a:t>
            </a:r>
            <a:endParaRPr lang="zh-CN" altLang="en-US" sz="1600">
              <a:solidFill>
                <a:schemeClr val="accent1"/>
              </a:solidFill>
              <a:sym typeface="+mn-ea"/>
            </a:endParaRPr>
          </a:p>
          <a:p>
            <a:endParaRPr lang="zh-CN" altLang="en-US" sz="1600">
              <a:solidFill>
                <a:schemeClr val="accent1"/>
              </a:solidFill>
              <a:sym typeface="+mn-ea"/>
            </a:endParaRPr>
          </a:p>
          <a:p>
            <a:pPr marL="0" indent="0">
              <a:buNone/>
            </a:pPr>
            <a:r>
              <a:rPr lang="zh-CN" altLang="en-US" sz="1600">
                <a:solidFill>
                  <a:schemeClr val="accent1"/>
                </a:solidFill>
                <a:sym typeface="+mn-ea"/>
              </a:rPr>
              <a:t>                             Напечатана басня в 1821 г.</a:t>
            </a:r>
            <a:endParaRPr lang="zh-CN" altLang="en-US" sz="1600">
              <a:solidFill>
                <a:schemeClr val="accent1"/>
              </a:solidFill>
              <a:sym typeface="+mn-ea"/>
            </a:endParaRPr>
          </a:p>
          <a:p>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457200" y="205740"/>
            <a:ext cx="8229600" cy="702945"/>
          </a:xfrm>
        </p:spPr>
        <p:txBody>
          <a:bodyPr/>
          <a:lstStyle/>
          <a:p>
            <a:r>
              <a:rPr lang="zh-CN" altLang="en-US" sz="3600">
                <a:sym typeface="+mn-ea"/>
              </a:rPr>
              <a:t>Басня Крестьянин и Овца</a:t>
            </a:r>
            <a:endParaRPr lang="zh-CN" altLang="en-US" sz="3600"/>
          </a:p>
        </p:txBody>
      </p:sp>
      <p:sp>
        <p:nvSpPr>
          <p:cNvPr id="3" name="内容占位符 2"/>
          <p:cNvSpPr>
            <a:spLocks noGrp="1"/>
          </p:cNvSpPr>
          <p:nvPr>
            <p:ph idx="1"/>
          </p:nvPr>
        </p:nvSpPr>
        <p:spPr>
          <a:xfrm>
            <a:off x="420370" y="1039496"/>
            <a:ext cx="8229600" cy="3394472"/>
          </a:xfrm>
        </p:spPr>
        <p:txBody>
          <a:bodyPr/>
          <a:lstStyle/>
          <a:p>
            <a:pPr marL="0" indent="0">
              <a:buNone/>
            </a:pPr>
            <a:r>
              <a:rPr lang="zh-CN" altLang="en-US" sz="1600">
                <a:solidFill>
                  <a:schemeClr val="accent1"/>
                </a:solidFill>
                <a:sym typeface="+mn-ea"/>
              </a:rPr>
              <a:t>农夫把羊告上法庭，声称绵羊刑事犯罪。当法官的是只狐狸。它们立刻开始查问原告的证据，被告的申辩；两者都要仔仔细细地陈述案情，提出一切证据，说明事情的真相。</a:t>
            </a:r>
            <a:endParaRPr lang="zh-CN" altLang="en-US" sz="1600">
              <a:solidFill>
                <a:schemeClr val="accent1"/>
              </a:solidFill>
              <a:sym typeface="+mn-ea"/>
            </a:endParaRPr>
          </a:p>
          <a:p>
            <a:pPr marL="0" indent="0">
              <a:buNone/>
            </a:pPr>
            <a:r>
              <a:rPr lang="zh-CN" altLang="en-US" sz="1600">
                <a:solidFill>
                  <a:schemeClr val="accent1"/>
                </a:solidFill>
                <a:sym typeface="+mn-ea"/>
              </a:rPr>
              <a:t>农夫说：“在那一天，一大早，两只鸡找不着了，鸡毛和骨头撒在地上。那天只有这羊是在院子里的。”</a:t>
            </a:r>
            <a:endParaRPr lang="zh-CN" altLang="en-US" sz="1600">
              <a:solidFill>
                <a:schemeClr val="accent1"/>
              </a:solidFill>
              <a:sym typeface="+mn-ea"/>
            </a:endParaRPr>
          </a:p>
          <a:p>
            <a:pPr marL="0" indent="0">
              <a:buNone/>
            </a:pPr>
            <a:r>
              <a:rPr lang="zh-CN" altLang="en-US" sz="1600">
                <a:solidFill>
                  <a:schemeClr val="accent1"/>
                </a:solidFill>
                <a:sym typeface="+mn-ea"/>
              </a:rPr>
              <a:t>羊辩护说：它整夜都在睡觉，而且可以请左邻右舍的人来做见证：大家一向认为羊不会有任何偷窃欺骗的行为，而且羊平生从来不吃鸟兽肉的。</a:t>
            </a:r>
            <a:endParaRPr lang="zh-CN" altLang="en-US" sz="1600">
              <a:solidFill>
                <a:schemeClr val="accent1"/>
              </a:solidFill>
              <a:sym typeface="+mn-ea"/>
            </a:endParaRPr>
          </a:p>
          <a:p>
            <a:pPr marL="0" indent="0">
              <a:buNone/>
            </a:pPr>
            <a:r>
              <a:rPr lang="zh-CN" altLang="en-US" sz="1600">
                <a:solidFill>
                  <a:schemeClr val="accent1"/>
                </a:solidFill>
                <a:sym typeface="+mn-ea"/>
              </a:rPr>
              <a:t>狐狸的判决，逐字逐句的照录如下：</a:t>
            </a:r>
            <a:endParaRPr lang="zh-CN" altLang="en-US" sz="1600">
              <a:solidFill>
                <a:schemeClr val="accent1"/>
              </a:solidFill>
              <a:sym typeface="+mn-ea"/>
            </a:endParaRPr>
          </a:p>
          <a:p>
            <a:pPr marL="0" indent="0">
              <a:buNone/>
            </a:pPr>
            <a:r>
              <a:rPr lang="zh-CN" altLang="en-US" sz="1600">
                <a:solidFill>
                  <a:schemeClr val="accent1"/>
                </a:solidFill>
                <a:sym typeface="+mn-ea"/>
              </a:rPr>
              <a:t>“我们认为，羊所申辩的理由是不能成立的；因为巧妙地隐瞒罪证是罪大恶极者的惯伎。证据已经证明：在那一夜，羊一直就在鸡的附近，而鸡又是最鲜美可口的，何况又是这样的大好机会；所以，凭我的良心来判断，根据上述情况，我肯定羊是决不会放过鸡的。”</a:t>
            </a:r>
            <a:endParaRPr lang="zh-CN" altLang="en-US" sz="1600">
              <a:solidFill>
                <a:schemeClr val="accent1"/>
              </a:solidFill>
              <a:sym typeface="+mn-ea"/>
            </a:endParaRPr>
          </a:p>
          <a:p>
            <a:pPr marL="0" indent="0">
              <a:buNone/>
            </a:pPr>
            <a:r>
              <a:rPr lang="zh-CN" altLang="en-US" sz="1600">
                <a:solidFill>
                  <a:schemeClr val="accent1"/>
                </a:solidFill>
                <a:sym typeface="+mn-ea"/>
              </a:rPr>
              <a:t>羊被判处死刑。立刻执行！羊肉由法院没收，羊皮归原告收领。</a:t>
            </a:r>
            <a:endParaRPr lang="zh-CN" altLang="en-US" sz="1600">
              <a:solidFill>
                <a:schemeClr val="accent1"/>
              </a:solidFill>
              <a:sym typeface="+mn-ea"/>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文本框 7"/>
          <p:cNvSpPr txBox="1"/>
          <p:nvPr/>
        </p:nvSpPr>
        <p:spPr>
          <a:xfrm>
            <a:off x="296545" y="699135"/>
            <a:ext cx="609600" cy="4136390"/>
          </a:xfrm>
          <a:prstGeom prst="rect">
            <a:avLst/>
          </a:prstGeom>
          <a:solidFill>
            <a:srgbClr val="00FF00"/>
          </a:solidFill>
          <a:ln w="9525">
            <a:noFill/>
          </a:ln>
        </p:spPr>
        <p:txBody>
          <a:bodyPr vert="eaVert" wrap="square" anchor="t">
            <a:spAutoFit/>
          </a:bodyPr>
          <a:lstStyle/>
          <a:p>
            <a:pPr lvl="0" indent="0" algn="l"/>
            <a:r>
              <a:rPr lang="zh-CN" altLang="en-US" sz="2800" b="1">
                <a:solidFill>
                  <a:schemeClr val="accent1"/>
                </a:solidFill>
                <a:latin typeface="华文楷体" panose="02010600040101010101" charset="-122"/>
                <a:ea typeface="华文楷体" panose="02010600040101010101" charset="-122"/>
              </a:rPr>
              <a:t>只写一本书的伟大剧作家</a:t>
            </a:r>
            <a:endParaRPr lang="en-US" altLang="zh-CN" sz="2800" b="1">
              <a:solidFill>
                <a:schemeClr val="accent1"/>
              </a:solidFill>
              <a:latin typeface="华文楷体" panose="02010600040101010101" charset="-122"/>
              <a:ea typeface="华文楷体" panose="02010600040101010101" charset="-122"/>
            </a:endParaRPr>
          </a:p>
        </p:txBody>
      </p:sp>
      <p:sp>
        <p:nvSpPr>
          <p:cNvPr id="2" name="文本框 1"/>
          <p:cNvSpPr txBox="1"/>
          <p:nvPr/>
        </p:nvSpPr>
        <p:spPr>
          <a:xfrm>
            <a:off x="1216025" y="1073150"/>
            <a:ext cx="7529830" cy="3507740"/>
          </a:xfrm>
          <a:prstGeom prst="rect">
            <a:avLst/>
          </a:prstGeom>
          <a:noFill/>
          <a:extLst>
            <a:ext uri="{909E8E84-426E-40DD-AFC4-6F175D3DCCD1}">
              <a14:hiddenFill xmlns:a14="http://schemas.microsoft.com/office/drawing/2010/main">
                <a:solidFill>
                  <a:srgbClr val="F0BBA8"/>
                </a:solidFill>
              </a14:hiddenFill>
            </a:ext>
          </a:extLst>
        </p:spPr>
        <p:txBody>
          <a:bodyPr wrap="square" rtlCol="0">
            <a:spAutoFit/>
          </a:bodyPr>
          <a:lstStyle/>
          <a:p>
            <a:r>
              <a:rPr lang="en-US" altLang="zh-CN" sz="1600" b="1">
                <a:solidFill>
                  <a:schemeClr val="accent1"/>
                </a:solidFill>
                <a:cs typeface="宋体" panose="02010600030101010101" pitchFamily="2" charset="-122"/>
              </a:rPr>
              <a:t>     </a:t>
            </a:r>
            <a:r>
              <a:rPr lang="zh-CN" altLang="en-US" sz="1600" b="1">
                <a:solidFill>
                  <a:schemeClr val="accent1"/>
                </a:solidFill>
                <a:cs typeface="宋体" panose="02010600030101010101" pitchFamily="2" charset="-122"/>
              </a:rPr>
              <a:t>亚历山大·谢尔盖耶维奇</a:t>
            </a:r>
            <a:r>
              <a:rPr lang="zh-CN" altLang="en-US" sz="1600" b="1">
                <a:solidFill>
                  <a:schemeClr val="accent1"/>
                </a:solidFill>
                <a:cs typeface="宋体" panose="02010600030101010101" pitchFamily="2" charset="-122"/>
                <a:sym typeface="+mn-ea"/>
              </a:rPr>
              <a:t>·格里鲍耶托夫</a:t>
            </a:r>
            <a:r>
              <a:rPr lang="zh-CN" altLang="en-US" sz="1600">
                <a:solidFill>
                  <a:schemeClr val="accent1"/>
                </a:solidFill>
              </a:rPr>
              <a:t>（Александр Сергеевич Грибое</a:t>
            </a:r>
            <a:r>
              <a:rPr lang="zh-CN" altLang="en-US" sz="1600">
                <a:solidFill>
                  <a:schemeClr val="accent1"/>
                </a:solidFill>
                <a:cs typeface="Times New Roman" panose="02020603050405020304" pitchFamily="18" charset="0"/>
              </a:rPr>
              <a:t>́</a:t>
            </a:r>
            <a:r>
              <a:rPr lang="zh-CN" altLang="en-US" sz="1600">
                <a:solidFill>
                  <a:schemeClr val="accent1"/>
                </a:solidFill>
              </a:rPr>
              <a:t>дов</a:t>
            </a:r>
            <a:r>
              <a:rPr lang="en-US" altLang="zh-CN" sz="1600">
                <a:solidFill>
                  <a:schemeClr val="accent1"/>
                </a:solidFill>
              </a:rPr>
              <a:t>, 1795-1828</a:t>
            </a:r>
            <a:r>
              <a:rPr lang="zh-CN" altLang="en-US" sz="1600">
                <a:solidFill>
                  <a:schemeClr val="accent1"/>
                </a:solidFill>
              </a:rPr>
              <a:t>）是一位外交官和剧作家。</a:t>
            </a:r>
            <a:r>
              <a:rPr lang="en-US" altLang="zh-CN" sz="1600">
                <a:solidFill>
                  <a:schemeClr val="accent1"/>
                </a:solidFill>
              </a:rPr>
              <a:t>1815</a:t>
            </a:r>
            <a:r>
              <a:rPr lang="zh-CN" altLang="en-US" sz="1600">
                <a:solidFill>
                  <a:schemeClr val="accent1"/>
                </a:solidFill>
              </a:rPr>
              <a:t>年他从抵抗拿破仑入侵的骑兵部队退役之后，成为彼得堡外交部职员，随后被派往波斯担任外交使节。</a:t>
            </a:r>
            <a:r>
              <a:rPr lang="en-US" altLang="zh-CN" sz="1600">
                <a:solidFill>
                  <a:schemeClr val="accent1"/>
                </a:solidFill>
              </a:rPr>
              <a:t>1825</a:t>
            </a:r>
            <a:r>
              <a:rPr lang="zh-CN" altLang="en-US" sz="1600">
                <a:solidFill>
                  <a:schemeClr val="accent1"/>
                </a:solidFill>
              </a:rPr>
              <a:t>年躲过了十二月党人清洗一劫之后，重新被派往高加索。当时高加索已开始与波斯作战，</a:t>
            </a:r>
            <a:r>
              <a:rPr lang="en-US" altLang="zh-CN" sz="1600">
                <a:solidFill>
                  <a:schemeClr val="accent1"/>
                </a:solidFill>
              </a:rPr>
              <a:t>1828</a:t>
            </a:r>
            <a:r>
              <a:rPr lang="zh-CN" altLang="en-US" sz="1600">
                <a:solidFill>
                  <a:schemeClr val="accent1"/>
                </a:solidFill>
              </a:rPr>
              <a:t>年战争结束后格里鲍耶托夫与对方签署《土库曼彻和约》，并将和约送回彼得堡以获批准。因此，他获得崇高奖赏，被任命为俄国驻波斯大使。返回高加索途中，他在梯弗里斯爱上</a:t>
            </a:r>
            <a:r>
              <a:rPr lang="en-US" altLang="zh-CN" sz="1600">
                <a:solidFill>
                  <a:schemeClr val="accent1"/>
                </a:solidFill>
              </a:rPr>
              <a:t>16</a:t>
            </a:r>
            <a:r>
              <a:rPr lang="zh-CN" altLang="en-US" sz="1600">
                <a:solidFill>
                  <a:schemeClr val="accent1"/>
                </a:solidFill>
              </a:rPr>
              <a:t>岁的格鲁吉亚公爵小姐，并与其成婚。无比幸福的他与年轻的新娘一同前往大不里士，他的任务是监督波斯人履行和约。</a:t>
            </a:r>
            <a:endParaRPr lang="zh-CN" altLang="en-US" sz="1600">
              <a:solidFill>
                <a:schemeClr val="accent1"/>
              </a:solidFill>
            </a:endParaRPr>
          </a:p>
          <a:p>
            <a:r>
              <a:rPr lang="zh-CN" altLang="en-US" sz="1600">
                <a:solidFill>
                  <a:schemeClr val="accent1"/>
                </a:solidFill>
              </a:rPr>
              <a:t>      根据和约，波斯应作出大量赔偿，并释放所有信奉基督教的俘虏，包括那些被波斯人纳为妻妾的亚美尼亚人。后一条被波斯人视为奇耻大辱，因为妻妾制度被他们视为其宗教政体的主要基础。后来在波斯亲王的煽动下，针对俄国使馆发生暴动，格里鲍耶托夫在搏斗中倒下。他的遗孀获悉他的死讯后早产，婴儿数小时后夭折。丈夫死后她拒绝所有追求者，她对夫君的忠诚怀念赢得广泛赞誉。</a:t>
            </a:r>
            <a:endParaRPr lang="zh-CN" altLang="en-US" sz="1600">
              <a:solidFill>
                <a:schemeClr val="accent1"/>
              </a:solidFill>
            </a:endParaRPr>
          </a:p>
          <a:p>
            <a:r>
              <a:rPr lang="zh-CN" altLang="en-US" sz="1600">
                <a:solidFill>
                  <a:schemeClr val="accent1"/>
                </a:solidFill>
              </a:rPr>
              <a:t>     </a:t>
            </a:r>
            <a:endParaRPr lang="zh-CN" altLang="en-US" sz="1600">
              <a:solidFill>
                <a:schemeClr val="accent1"/>
              </a:solidFill>
            </a:endParaRPr>
          </a:p>
        </p:txBody>
      </p:sp>
      <p:sp>
        <p:nvSpPr>
          <p:cNvPr id="6" name="矩形 5"/>
          <p:cNvSpPr/>
          <p:nvPr/>
        </p:nvSpPr>
        <p:spPr>
          <a:xfrm>
            <a:off x="1581785" y="140335"/>
            <a:ext cx="6313170" cy="706755"/>
          </a:xfrm>
          <a:prstGeom prst="rect">
            <a:avLst/>
          </a:prstGeom>
          <a:noFill/>
          <a:ln>
            <a:noFill/>
          </a:ln>
        </p:spPr>
        <p:txBody>
          <a:bodyPr wrap="none" rtlCol="0" anchor="t">
            <a:spAutoFit/>
          </a:bodyPr>
          <a:lstStyle/>
          <a:p>
            <a:pPr algn="ctr"/>
            <a:r>
              <a:rPr lang="en-US" altLang="zh-CN" sz="4000" b="1">
                <a:ln w="13462">
                  <a:solidFill>
                    <a:schemeClr val="bg1"/>
                  </a:solidFill>
                  <a:prstDash val="solid"/>
                </a:ln>
                <a:solidFill>
                  <a:schemeClr val="tx1">
                    <a:lumMod val="85000"/>
                    <a:lumOff val="15000"/>
                  </a:schemeClr>
                </a:solidFill>
                <a:effectLst>
                  <a:outerShdw dist="38100" dir="2700000" algn="bl" rotWithShape="0">
                    <a:schemeClr val="accent5"/>
                  </a:outerShdw>
                </a:effectLst>
              </a:rPr>
              <a:t>18</a:t>
            </a:r>
            <a:r>
              <a:rPr lang="zh-CN" altLang="en-US" sz="4000" b="1">
                <a:ln w="13462">
                  <a:solidFill>
                    <a:schemeClr val="bg1"/>
                  </a:solidFill>
                  <a:prstDash val="solid"/>
                </a:ln>
                <a:solidFill>
                  <a:schemeClr val="tx1">
                    <a:lumMod val="85000"/>
                    <a:lumOff val="15000"/>
                  </a:schemeClr>
                </a:solidFill>
                <a:effectLst>
                  <a:outerShdw dist="38100" dir="2700000" algn="bl" rotWithShape="0">
                    <a:schemeClr val="accent5"/>
                  </a:outerShdw>
                </a:effectLst>
              </a:rPr>
              <a:t>世纪俄国古典主义的余响</a:t>
            </a:r>
            <a:endParaRPr lang="zh-CN" altLang="en-US" sz="4000" b="1">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12" name="椭圆 11"/>
          <p:cNvSpPr/>
          <p:nvPr/>
        </p:nvSpPr>
        <p:spPr>
          <a:xfrm>
            <a:off x="1334135" y="1162685"/>
            <a:ext cx="151765" cy="151765"/>
          </a:xfrm>
          <a:prstGeom prst="ellipse">
            <a:avLst/>
          </a:prstGeom>
          <a:solidFill>
            <a:srgbClr val="00FF00"/>
          </a:solidFill>
          <a:ln>
            <a:solidFill>
              <a:srgbClr val="00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5" presetClass="entr" presetSubtype="0" fill="hold" grpId="0" nodeType="afterEffect">
                                  <p:stCondLst>
                                    <p:cond delay="0"/>
                                  </p:stCondLst>
                                  <p:childTnLst>
                                    <p:set>
                                      <p:cBhvr>
                                        <p:cTn id="6" dur="1" fill="hold">
                                          <p:stCondLst>
                                            <p:cond delay="0"/>
                                          </p:stCondLst>
                                        </p:cTn>
                                        <p:tgtEl>
                                          <p:spTgt spid="15362"/>
                                        </p:tgtEl>
                                        <p:attrNameLst>
                                          <p:attrName>style.visibility</p:attrName>
                                        </p:attrNameLst>
                                      </p:cBhvr>
                                      <p:to>
                                        <p:strVal val="visible"/>
                                      </p:to>
                                    </p:set>
                                    <p:animEffect transition="in" filter="fade">
                                      <p:cBhvr>
                                        <p:cTn id="7" dur="1000"/>
                                        <p:tgtEl>
                                          <p:spTgt spid="15362"/>
                                        </p:tgtEl>
                                      </p:cBhvr>
                                    </p:animEffect>
                                    <p:anim calcmode="lin" valueType="num">
                                      <p:cBhvr>
                                        <p:cTn id="8" dur="1000" fill="hold"/>
                                        <p:tgtEl>
                                          <p:spTgt spid="15362"/>
                                        </p:tgtEl>
                                        <p:attrNameLst>
                                          <p:attrName>ppt_w</p:attrName>
                                        </p:attrNameLst>
                                      </p:cBhvr>
                                      <p:tavLst>
                                        <p:tav tm="0" fmla="#ppt_w*sin(2.5*pi*$)">
                                          <p:val>
                                            <p:fltVal val="0"/>
                                          </p:val>
                                        </p:tav>
                                        <p:tav tm="100000">
                                          <p:val>
                                            <p:fltVal val="1"/>
                                          </p:val>
                                        </p:tav>
                                      </p:tavLst>
                                    </p:anim>
                                    <p:anim calcmode="lin" valueType="num">
                                      <p:cBhvr>
                                        <p:cTn id="9" dur="1000" fill="hold"/>
                                        <p:tgtEl>
                                          <p:spTgt spid="15362"/>
                                        </p:tgtEl>
                                        <p:attrNameLst>
                                          <p:attrName>ppt_h</p:attrName>
                                        </p:attrNameLst>
                                      </p:cBhvr>
                                      <p:tavLst>
                                        <p:tav tm="0">
                                          <p:val>
                                            <p:strVal val="#ppt_h"/>
                                          </p:val>
                                        </p:tav>
                                        <p:tav tm="100000">
                                          <p:val>
                                            <p:strVal val="#ppt_h"/>
                                          </p:val>
                                        </p:tav>
                                      </p:tavLst>
                                    </p:anim>
                                  </p:childTnLst>
                                </p:cTn>
                              </p:par>
                            </p:childTnLst>
                          </p:cTn>
                        </p:par>
                        <p:par>
                          <p:cTn id="10" fill="hold">
                            <p:stCondLst>
                              <p:cond delay="1000"/>
                            </p:stCondLst>
                            <p:childTnLst>
                              <p:par>
                                <p:cTn id="11" presetID="12" presetClass="entr" presetSubtype="2" fill="hold" grpId="1" nodeType="after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p:tgtEl>
                                          <p:spTgt spid="2"/>
                                        </p:tgtEl>
                                        <p:attrNameLst>
                                          <p:attrName>ppt_x</p:attrName>
                                        </p:attrNameLst>
                                      </p:cBhvr>
                                      <p:tavLst>
                                        <p:tav tm="0">
                                          <p:val>
                                            <p:strVal val="#ppt_x+#ppt_w*1.125000"/>
                                          </p:val>
                                        </p:tav>
                                        <p:tav tm="100000">
                                          <p:val>
                                            <p:strVal val="#ppt_x"/>
                                          </p:val>
                                        </p:tav>
                                      </p:tavLst>
                                    </p:anim>
                                    <p:animEffect transition="in" filter="wipe(left)">
                                      <p:cBhvr>
                                        <p:cTn id="14"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2" grpId="0" bldLvl="0" animBg="1"/>
      <p:bldP spid="2" grpId="1"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文本框 7"/>
          <p:cNvSpPr txBox="1"/>
          <p:nvPr/>
        </p:nvSpPr>
        <p:spPr>
          <a:xfrm>
            <a:off x="296545" y="699135"/>
            <a:ext cx="609600" cy="4136390"/>
          </a:xfrm>
          <a:prstGeom prst="rect">
            <a:avLst/>
          </a:prstGeom>
          <a:solidFill>
            <a:srgbClr val="00FF00"/>
          </a:solidFill>
          <a:ln w="9525">
            <a:noFill/>
          </a:ln>
        </p:spPr>
        <p:txBody>
          <a:bodyPr vert="eaVert" wrap="square" anchor="t">
            <a:spAutoFit/>
          </a:bodyPr>
          <a:lstStyle/>
          <a:p>
            <a:pPr lvl="0" indent="0" algn="l"/>
            <a:r>
              <a:rPr lang="zh-CN" altLang="en-US" sz="2800" b="1">
                <a:solidFill>
                  <a:schemeClr val="accent1"/>
                </a:solidFill>
                <a:latin typeface="华文楷体" panose="02010600040101010101" charset="-122"/>
                <a:ea typeface="华文楷体" panose="02010600040101010101" charset="-122"/>
              </a:rPr>
              <a:t>只写一本书的伟大剧作家</a:t>
            </a:r>
            <a:endParaRPr lang="en-US" altLang="zh-CN" sz="2800" b="1">
              <a:solidFill>
                <a:schemeClr val="accent1"/>
              </a:solidFill>
              <a:latin typeface="华文楷体" panose="02010600040101010101" charset="-122"/>
              <a:ea typeface="华文楷体" panose="02010600040101010101" charset="-122"/>
            </a:endParaRPr>
          </a:p>
        </p:txBody>
      </p:sp>
      <p:sp>
        <p:nvSpPr>
          <p:cNvPr id="2" name="文本框 1"/>
          <p:cNvSpPr txBox="1"/>
          <p:nvPr/>
        </p:nvSpPr>
        <p:spPr>
          <a:xfrm>
            <a:off x="1216025" y="1171575"/>
            <a:ext cx="7529830" cy="2799715"/>
          </a:xfrm>
          <a:prstGeom prst="rect">
            <a:avLst/>
          </a:prstGeom>
          <a:noFill/>
          <a:extLst>
            <a:ext uri="{909E8E84-426E-40DD-AFC4-6F175D3DCCD1}">
              <a14:hiddenFill xmlns:a14="http://schemas.microsoft.com/office/drawing/2010/main">
                <a:solidFill>
                  <a:srgbClr val="F0BBA8"/>
                </a:solidFill>
              </a14:hiddenFill>
            </a:ext>
          </a:extLst>
        </p:spPr>
        <p:txBody>
          <a:bodyPr wrap="square" rtlCol="0">
            <a:spAutoFit/>
          </a:bodyPr>
          <a:lstStyle/>
          <a:p>
            <a:r>
              <a:rPr lang="en-US" altLang="zh-CN" sz="1600" b="1">
                <a:solidFill>
                  <a:schemeClr val="accent1"/>
                </a:solidFill>
                <a:cs typeface="宋体" panose="02010600030101010101" pitchFamily="2" charset="-122"/>
              </a:rPr>
              <a:t>     </a:t>
            </a:r>
            <a:r>
              <a:rPr lang="zh-CN" altLang="en-US" sz="1600">
                <a:solidFill>
                  <a:schemeClr val="accent1"/>
                </a:solidFill>
                <a:cs typeface="宋体" panose="02010600030101010101" pitchFamily="2" charset="-122"/>
              </a:rPr>
              <a:t>格里鲍耶托夫</a:t>
            </a:r>
            <a:r>
              <a:rPr lang="zh-CN" altLang="en-US" sz="1600">
                <a:solidFill>
                  <a:schemeClr val="accent1"/>
                </a:solidFill>
              </a:rPr>
              <a:t>是位</a:t>
            </a:r>
            <a:r>
              <a:rPr lang="en-US" altLang="zh-CN" sz="1600">
                <a:solidFill>
                  <a:schemeClr val="accent1"/>
                </a:solidFill>
              </a:rPr>
              <a:t>“</a:t>
            </a:r>
            <a:r>
              <a:rPr lang="zh-CN" altLang="en-US" sz="1600">
                <a:solidFill>
                  <a:schemeClr val="accent1"/>
                </a:solidFill>
              </a:rPr>
              <a:t>只写一本书的作者</a:t>
            </a:r>
            <a:r>
              <a:rPr lang="en-US" altLang="zh-CN" sz="1600">
                <a:solidFill>
                  <a:schemeClr val="accent1"/>
                </a:solidFill>
              </a:rPr>
              <a:t>”</a:t>
            </a:r>
            <a:r>
              <a:rPr lang="zh-CN" altLang="en-US" sz="1600">
                <a:solidFill>
                  <a:schemeClr val="accent1"/>
                </a:solidFill>
              </a:rPr>
              <a:t>，这本书便是伟大的喜剧《智慧的痛苦》（又译《聪明误》，Горе от ума</a:t>
            </a:r>
            <a:r>
              <a:rPr lang="en-US" altLang="zh-CN" sz="1600">
                <a:solidFill>
                  <a:schemeClr val="accent1"/>
                </a:solidFill>
              </a:rPr>
              <a:t>, 1822-1823</a:t>
            </a:r>
            <a:r>
              <a:rPr lang="zh-CN" altLang="en-US" sz="1600">
                <a:solidFill>
                  <a:schemeClr val="accent1"/>
                </a:solidFill>
              </a:rPr>
              <a:t>），它属于古典主义喜剧，严格遵从古典戏剧的</a:t>
            </a:r>
            <a:r>
              <a:rPr lang="en-US" altLang="zh-CN" sz="1600">
                <a:solidFill>
                  <a:schemeClr val="accent1"/>
                </a:solidFill>
              </a:rPr>
              <a:t>“</a:t>
            </a:r>
            <a:r>
              <a:rPr lang="zh-CN" altLang="en-US" sz="1600">
                <a:solidFill>
                  <a:schemeClr val="accent1"/>
                </a:solidFill>
              </a:rPr>
              <a:t>三一律</a:t>
            </a:r>
            <a:r>
              <a:rPr lang="en-US" altLang="zh-CN" sz="1600">
                <a:solidFill>
                  <a:schemeClr val="accent1"/>
                </a:solidFill>
              </a:rPr>
              <a:t>”</a:t>
            </a:r>
            <a:r>
              <a:rPr lang="zh-CN" altLang="en-US" sz="1600">
                <a:solidFill>
                  <a:schemeClr val="accent1"/>
                </a:solidFill>
              </a:rPr>
              <a:t>。喜剧以进步贵族青年恰茨基（Чацкий）与保守贵族代表法穆索夫（фамусов）之间的矛盾冲突为</a:t>
            </a:r>
            <a:r>
              <a:rPr lang="zh-CN" altLang="en-US" sz="1600" b="1">
                <a:solidFill>
                  <a:schemeClr val="accent1"/>
                </a:solidFill>
              </a:rPr>
              <a:t>主题</a:t>
            </a:r>
            <a:r>
              <a:rPr lang="zh-CN" altLang="en-US" sz="1600">
                <a:solidFill>
                  <a:schemeClr val="accent1"/>
                </a:solidFill>
              </a:rPr>
              <a:t>，以恰茨基和法穆索夫的女儿索菲亚之间的爱情纠葛为</a:t>
            </a:r>
            <a:r>
              <a:rPr lang="zh-CN" altLang="en-US" sz="1600" b="1">
                <a:solidFill>
                  <a:schemeClr val="accent1"/>
                </a:solidFill>
              </a:rPr>
              <a:t>情节单线</a:t>
            </a:r>
            <a:r>
              <a:rPr lang="zh-CN" altLang="en-US" sz="1600">
                <a:solidFill>
                  <a:schemeClr val="accent1"/>
                </a:solidFill>
              </a:rPr>
              <a:t>，整个故事均发生在法穆索夫家，时间为一昼夜。情节简单，主题单一，因此在这部剧中，更为引人关注的是人物及其对话而非情节。</a:t>
            </a:r>
            <a:endParaRPr lang="zh-CN" altLang="en-US" sz="1600">
              <a:solidFill>
                <a:schemeClr val="accent1"/>
              </a:solidFill>
            </a:endParaRPr>
          </a:p>
          <a:p>
            <a:r>
              <a:rPr lang="en-US" altLang="zh-CN" sz="1600">
                <a:solidFill>
                  <a:schemeClr val="accent1"/>
                </a:solidFill>
              </a:rPr>
              <a:t>     </a:t>
            </a:r>
            <a:endParaRPr lang="en-US" altLang="zh-CN" sz="1600">
              <a:solidFill>
                <a:schemeClr val="accent1"/>
              </a:solidFill>
            </a:endParaRPr>
          </a:p>
          <a:p>
            <a:r>
              <a:rPr lang="en-US" altLang="zh-CN" sz="1600">
                <a:solidFill>
                  <a:schemeClr val="accent1"/>
                </a:solidFill>
              </a:rPr>
              <a:t>     </a:t>
            </a:r>
            <a:r>
              <a:rPr lang="zh-CN" altLang="en-US" sz="1600">
                <a:solidFill>
                  <a:schemeClr val="accent1"/>
                </a:solidFill>
              </a:rPr>
              <a:t>人物的对话是用有韵的诗句写成，为长度不等的抑扬格，并且为了增加难度，他是当时唯一使用奇特响亮、语义双关之韵脚的诗人。他的对话充满机制、变化多端，由格里鲍耶托夫作品语言转化而来的谚语，其数量并不亚于克雷洛夫的寓言。如有兴趣可参见：袁俭伟</a:t>
            </a:r>
            <a:r>
              <a:rPr lang="en-US" altLang="zh-CN" sz="1600">
                <a:solidFill>
                  <a:schemeClr val="accent1"/>
                </a:solidFill>
              </a:rPr>
              <a:t>. </a:t>
            </a:r>
            <a:r>
              <a:rPr lang="zh-CN" altLang="en-US" sz="1600">
                <a:solidFill>
                  <a:schemeClr val="accent1"/>
                </a:solidFill>
              </a:rPr>
              <a:t>出自《智慧的痛苦》的常用名言[J]. 俄语学习, 20</a:t>
            </a:r>
            <a:r>
              <a:rPr lang="en-US" altLang="zh-CN" sz="1600">
                <a:solidFill>
                  <a:schemeClr val="accent1"/>
                </a:solidFill>
              </a:rPr>
              <a:t>08</a:t>
            </a:r>
            <a:r>
              <a:rPr lang="zh-CN" altLang="en-US" sz="1600">
                <a:solidFill>
                  <a:schemeClr val="accent1"/>
                </a:solidFill>
              </a:rPr>
              <a:t>（</a:t>
            </a:r>
            <a:r>
              <a:rPr lang="en-US" altLang="zh-CN" sz="1600">
                <a:solidFill>
                  <a:schemeClr val="accent1"/>
                </a:solidFill>
              </a:rPr>
              <a:t>5</a:t>
            </a:r>
            <a:r>
              <a:rPr lang="zh-CN" altLang="en-US" sz="1600">
                <a:solidFill>
                  <a:schemeClr val="accent1"/>
                </a:solidFill>
              </a:rPr>
              <a:t>）.</a:t>
            </a:r>
            <a:endParaRPr lang="zh-CN" altLang="en-US" sz="1600">
              <a:solidFill>
                <a:schemeClr val="accent1"/>
              </a:solidFill>
            </a:endParaRPr>
          </a:p>
        </p:txBody>
      </p:sp>
      <p:sp>
        <p:nvSpPr>
          <p:cNvPr id="6" name="矩形 5"/>
          <p:cNvSpPr/>
          <p:nvPr/>
        </p:nvSpPr>
        <p:spPr>
          <a:xfrm>
            <a:off x="1581785" y="140335"/>
            <a:ext cx="6313170" cy="706755"/>
          </a:xfrm>
          <a:prstGeom prst="rect">
            <a:avLst/>
          </a:prstGeom>
          <a:noFill/>
          <a:ln>
            <a:noFill/>
          </a:ln>
        </p:spPr>
        <p:txBody>
          <a:bodyPr wrap="none" rtlCol="0" anchor="t">
            <a:spAutoFit/>
          </a:bodyPr>
          <a:lstStyle/>
          <a:p>
            <a:pPr algn="ctr"/>
            <a:r>
              <a:rPr lang="en-US" altLang="zh-CN" sz="4000" b="1">
                <a:ln w="13462">
                  <a:solidFill>
                    <a:schemeClr val="bg1"/>
                  </a:solidFill>
                  <a:prstDash val="solid"/>
                </a:ln>
                <a:solidFill>
                  <a:schemeClr val="tx1">
                    <a:lumMod val="85000"/>
                    <a:lumOff val="15000"/>
                  </a:schemeClr>
                </a:solidFill>
                <a:effectLst>
                  <a:outerShdw dist="38100" dir="2700000" algn="bl" rotWithShape="0">
                    <a:schemeClr val="accent5"/>
                  </a:outerShdw>
                </a:effectLst>
              </a:rPr>
              <a:t>18</a:t>
            </a:r>
            <a:r>
              <a:rPr lang="zh-CN" altLang="en-US" sz="4000" b="1">
                <a:ln w="13462">
                  <a:solidFill>
                    <a:schemeClr val="bg1"/>
                  </a:solidFill>
                  <a:prstDash val="solid"/>
                </a:ln>
                <a:solidFill>
                  <a:schemeClr val="tx1">
                    <a:lumMod val="85000"/>
                    <a:lumOff val="15000"/>
                  </a:schemeClr>
                </a:solidFill>
                <a:effectLst>
                  <a:outerShdw dist="38100" dir="2700000" algn="bl" rotWithShape="0">
                    <a:schemeClr val="accent5"/>
                  </a:outerShdw>
                </a:effectLst>
              </a:rPr>
              <a:t>世纪俄国古典主义的余响</a:t>
            </a:r>
            <a:endParaRPr lang="zh-CN" altLang="en-US" sz="4000" b="1">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12" name="椭圆 11"/>
          <p:cNvSpPr/>
          <p:nvPr/>
        </p:nvSpPr>
        <p:spPr>
          <a:xfrm>
            <a:off x="1328420" y="1245870"/>
            <a:ext cx="151765" cy="151765"/>
          </a:xfrm>
          <a:prstGeom prst="ellipse">
            <a:avLst/>
          </a:prstGeom>
          <a:solidFill>
            <a:srgbClr val="00FF00"/>
          </a:solidFill>
          <a:ln>
            <a:solidFill>
              <a:srgbClr val="00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5" presetClass="entr" presetSubtype="0" fill="hold" grpId="0" nodeType="afterEffect">
                                  <p:stCondLst>
                                    <p:cond delay="0"/>
                                  </p:stCondLst>
                                  <p:childTnLst>
                                    <p:set>
                                      <p:cBhvr>
                                        <p:cTn id="6" dur="1" fill="hold">
                                          <p:stCondLst>
                                            <p:cond delay="0"/>
                                          </p:stCondLst>
                                        </p:cTn>
                                        <p:tgtEl>
                                          <p:spTgt spid="15362"/>
                                        </p:tgtEl>
                                        <p:attrNameLst>
                                          <p:attrName>style.visibility</p:attrName>
                                        </p:attrNameLst>
                                      </p:cBhvr>
                                      <p:to>
                                        <p:strVal val="visible"/>
                                      </p:to>
                                    </p:set>
                                    <p:animEffect transition="in" filter="fade">
                                      <p:cBhvr>
                                        <p:cTn id="7" dur="1000"/>
                                        <p:tgtEl>
                                          <p:spTgt spid="15362"/>
                                        </p:tgtEl>
                                      </p:cBhvr>
                                    </p:animEffect>
                                    <p:anim calcmode="lin" valueType="num">
                                      <p:cBhvr>
                                        <p:cTn id="8" dur="1000" fill="hold"/>
                                        <p:tgtEl>
                                          <p:spTgt spid="15362"/>
                                        </p:tgtEl>
                                        <p:attrNameLst>
                                          <p:attrName>ppt_w</p:attrName>
                                        </p:attrNameLst>
                                      </p:cBhvr>
                                      <p:tavLst>
                                        <p:tav tm="0" fmla="#ppt_w*sin(2.5*pi*$)">
                                          <p:val>
                                            <p:fltVal val="0"/>
                                          </p:val>
                                        </p:tav>
                                        <p:tav tm="100000">
                                          <p:val>
                                            <p:fltVal val="1"/>
                                          </p:val>
                                        </p:tav>
                                      </p:tavLst>
                                    </p:anim>
                                    <p:anim calcmode="lin" valueType="num">
                                      <p:cBhvr>
                                        <p:cTn id="9" dur="1000" fill="hold"/>
                                        <p:tgtEl>
                                          <p:spTgt spid="15362"/>
                                        </p:tgtEl>
                                        <p:attrNameLst>
                                          <p:attrName>ppt_h</p:attrName>
                                        </p:attrNameLst>
                                      </p:cBhvr>
                                      <p:tavLst>
                                        <p:tav tm="0">
                                          <p:val>
                                            <p:strVal val="#ppt_h"/>
                                          </p:val>
                                        </p:tav>
                                        <p:tav tm="100000">
                                          <p:val>
                                            <p:strVal val="#ppt_h"/>
                                          </p:val>
                                        </p:tav>
                                      </p:tavLst>
                                    </p:anim>
                                  </p:childTnLst>
                                </p:cTn>
                              </p:par>
                            </p:childTnLst>
                          </p:cTn>
                        </p:par>
                        <p:par>
                          <p:cTn id="10" fill="hold">
                            <p:stCondLst>
                              <p:cond delay="1000"/>
                            </p:stCondLst>
                            <p:childTnLst>
                              <p:par>
                                <p:cTn id="11" presetID="12" presetClass="entr" presetSubtype="2" fill="hold" grpId="1" nodeType="after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p:tgtEl>
                                          <p:spTgt spid="2"/>
                                        </p:tgtEl>
                                        <p:attrNameLst>
                                          <p:attrName>ppt_x</p:attrName>
                                        </p:attrNameLst>
                                      </p:cBhvr>
                                      <p:tavLst>
                                        <p:tav tm="0">
                                          <p:val>
                                            <p:strVal val="#ppt_x+#ppt_w*1.125000"/>
                                          </p:val>
                                        </p:tav>
                                        <p:tav tm="100000">
                                          <p:val>
                                            <p:strVal val="#ppt_x"/>
                                          </p:val>
                                        </p:tav>
                                      </p:tavLst>
                                    </p:anim>
                                    <p:animEffect transition="in" filter="wipe(left)">
                                      <p:cBhvr>
                                        <p:cTn id="14"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2" grpId="0" bldLvl="0" animBg="1"/>
      <p:bldP spid="2" grpId="1"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1238885" y="554990"/>
            <a:ext cx="6924040" cy="767715"/>
          </a:xfrm>
          <a:prstGeom prst="rect">
            <a:avLst/>
          </a:prstGeom>
          <a:noFill/>
          <a:ln>
            <a:noFill/>
          </a:ln>
        </p:spPr>
        <p:txBody>
          <a:bodyPr wrap="none" rtlCol="0" anchor="t">
            <a:spAutoFit/>
          </a:bodyPr>
          <a:lstStyle/>
          <a:p>
            <a:pPr algn="ctr"/>
            <a:r>
              <a:rPr lang="en-US" altLang="zh-CN" sz="4400" b="1">
                <a:solidFill>
                  <a:srgbClr val="D60093"/>
                </a:solidFill>
                <a:effectLst>
                  <a:reflection blurRad="6350" stA="53000" endA="300" endPos="35500" dir="5400000" sy="-90000" algn="bl" rotWithShape="0"/>
                </a:effectLst>
              </a:rPr>
              <a:t>19</a:t>
            </a:r>
            <a:r>
              <a:rPr lang="zh-CN" altLang="en-US" sz="4400" b="1">
                <a:solidFill>
                  <a:srgbClr val="D60093"/>
                </a:solidFill>
                <a:effectLst>
                  <a:reflection blurRad="6350" stA="53000" endA="300" endPos="35500" dir="5400000" sy="-90000" algn="bl" rotWithShape="0"/>
                </a:effectLst>
              </a:rPr>
              <a:t>世纪前期的浪漫主义文学</a:t>
            </a:r>
            <a:endParaRPr lang="zh-CN" altLang="en-US" sz="4400" b="1">
              <a:solidFill>
                <a:srgbClr val="D60093"/>
              </a:solidFill>
              <a:effectLst>
                <a:reflection blurRad="6350" stA="53000" endA="300" endPos="35500" dir="5400000" sy="-90000" algn="bl" rotWithShape="0"/>
              </a:effectLst>
            </a:endParaRPr>
          </a:p>
        </p:txBody>
      </p:sp>
      <p:pic>
        <p:nvPicPr>
          <p:cNvPr id="205827" name="图片 205826"/>
          <p:cNvPicPr>
            <a:picLocks noChangeAspect="1"/>
          </p:cNvPicPr>
          <p:nvPr/>
        </p:nvPicPr>
        <p:blipFill>
          <a:blip r:embed="rId1" cstate="print"/>
          <a:stretch>
            <a:fillRect/>
          </a:stretch>
        </p:blipFill>
        <p:spPr>
          <a:xfrm>
            <a:off x="5008245" y="1748790"/>
            <a:ext cx="1753235" cy="2294255"/>
          </a:xfrm>
          <a:prstGeom prst="rect">
            <a:avLst/>
          </a:prstGeom>
          <a:noFill/>
          <a:ln w="9525">
            <a:noFill/>
          </a:ln>
        </p:spPr>
      </p:pic>
      <p:pic>
        <p:nvPicPr>
          <p:cNvPr id="27652" name="文本占位符 27651"/>
          <p:cNvPicPr>
            <a:picLocks noChangeAspect="1"/>
          </p:cNvPicPr>
          <p:nvPr/>
        </p:nvPicPr>
        <p:blipFill>
          <a:blip r:embed="rId2" cstate="print"/>
          <a:stretch>
            <a:fillRect/>
          </a:stretch>
        </p:blipFill>
        <p:spPr>
          <a:xfrm>
            <a:off x="2657475" y="1748790"/>
            <a:ext cx="1920240" cy="2293620"/>
          </a:xfrm>
          <a:prstGeom prst="rect">
            <a:avLst/>
          </a:prstGeom>
          <a:noFill/>
          <a:ln w="9525">
            <a:noFill/>
          </a:ln>
        </p:spPr>
      </p:pic>
      <p:pic>
        <p:nvPicPr>
          <p:cNvPr id="3" name="图片 2" descr="t01f2e5c63d53751957"/>
          <p:cNvPicPr>
            <a:picLocks noChangeAspect="1"/>
          </p:cNvPicPr>
          <p:nvPr/>
        </p:nvPicPr>
        <p:blipFill>
          <a:blip r:embed="rId3" cstate="print"/>
          <a:stretch>
            <a:fillRect/>
          </a:stretch>
        </p:blipFill>
        <p:spPr>
          <a:xfrm>
            <a:off x="529590" y="1748155"/>
            <a:ext cx="1681480" cy="2293620"/>
          </a:xfrm>
          <a:prstGeom prst="rect">
            <a:avLst/>
          </a:prstGeom>
        </p:spPr>
      </p:pic>
      <p:pic>
        <p:nvPicPr>
          <p:cNvPr id="4" name="图片 3" descr="t012ea17a07294bd738"/>
          <p:cNvPicPr>
            <a:picLocks noChangeAspect="1"/>
          </p:cNvPicPr>
          <p:nvPr/>
        </p:nvPicPr>
        <p:blipFill>
          <a:blip r:embed="rId4" cstate="print"/>
          <a:stretch>
            <a:fillRect/>
          </a:stretch>
        </p:blipFill>
        <p:spPr>
          <a:xfrm>
            <a:off x="7153910" y="1748155"/>
            <a:ext cx="1751330" cy="2237740"/>
          </a:xfrm>
          <a:prstGeom prst="rect">
            <a:avLst/>
          </a:prstGeom>
        </p:spPr>
      </p:pic>
      <p:sp>
        <p:nvSpPr>
          <p:cNvPr id="7" name="文本框 6"/>
          <p:cNvSpPr txBox="1"/>
          <p:nvPr/>
        </p:nvSpPr>
        <p:spPr>
          <a:xfrm>
            <a:off x="671195" y="4271645"/>
            <a:ext cx="7141210" cy="365760"/>
          </a:xfrm>
          <a:prstGeom prst="rect">
            <a:avLst/>
          </a:prstGeom>
          <a:noFill/>
        </p:spPr>
        <p:txBody>
          <a:bodyPr wrap="square" rtlCol="0">
            <a:spAutoFit/>
          </a:bodyPr>
          <a:lstStyle/>
          <a:p>
            <a:pPr algn="ctr"/>
            <a:r>
              <a:rPr lang="zh-CN" altLang="en-US" b="1">
                <a:solidFill>
                  <a:schemeClr val="accent1"/>
                </a:solidFill>
              </a:rPr>
              <a:t>浪漫主义文学四巨匠：茹科夫斯基、普希金、莱蒙托夫、果戈里</a:t>
            </a:r>
            <a:endParaRPr lang="zh-CN" altLang="en-US" b="1">
              <a:solidFill>
                <a:schemeClr val="accent1"/>
              </a:solidFill>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2025015" y="195580"/>
            <a:ext cx="5234940" cy="762000"/>
          </a:xfrm>
          <a:prstGeom prst="rect">
            <a:avLst/>
          </a:prstGeom>
          <a:noFill/>
          <a:ln>
            <a:noFill/>
          </a:ln>
        </p:spPr>
        <p:txBody>
          <a:bodyPr wrap="none" rtlCol="0" anchor="t">
            <a:spAutoFit/>
          </a:bodyPr>
          <a:lstStyle/>
          <a:p>
            <a:pPr algn="ctr"/>
            <a:r>
              <a:rPr lang="zh-CN" sz="4400" b="1">
                <a:solidFill>
                  <a:srgbClr val="D60093"/>
                </a:solidFill>
                <a:effectLst>
                  <a:reflection blurRad="6350" stA="53000" endA="300" endPos="35500" dir="5400000" sy="-90000" algn="bl" rotWithShape="0"/>
                </a:effectLst>
              </a:rPr>
              <a:t>何为</a:t>
            </a:r>
            <a:r>
              <a:rPr lang="zh-CN" altLang="en-US" sz="4400" b="1">
                <a:solidFill>
                  <a:srgbClr val="D60093"/>
                </a:solidFill>
                <a:effectLst>
                  <a:reflection blurRad="6350" stA="53000" endA="300" endPos="35500" dir="5400000" sy="-90000" algn="bl" rotWithShape="0"/>
                </a:effectLst>
              </a:rPr>
              <a:t>浪漫主义文学？</a:t>
            </a:r>
            <a:endParaRPr lang="zh-CN" altLang="en-US" sz="4400" b="1">
              <a:solidFill>
                <a:srgbClr val="D60093"/>
              </a:solidFill>
              <a:effectLst>
                <a:reflection blurRad="6350" stA="53000" endA="300" endPos="35500" dir="5400000" sy="-90000" algn="bl" rotWithShape="0"/>
              </a:effectLst>
            </a:endParaRPr>
          </a:p>
        </p:txBody>
      </p:sp>
      <p:sp>
        <p:nvSpPr>
          <p:cNvPr id="7" name="文本框 6"/>
          <p:cNvSpPr txBox="1"/>
          <p:nvPr/>
        </p:nvSpPr>
        <p:spPr>
          <a:xfrm>
            <a:off x="349885" y="1080770"/>
            <a:ext cx="8444230" cy="3657600"/>
          </a:xfrm>
          <a:prstGeom prst="rect">
            <a:avLst/>
          </a:prstGeom>
          <a:noFill/>
        </p:spPr>
        <p:txBody>
          <a:bodyPr wrap="square" rtlCol="0">
            <a:spAutoFit/>
          </a:bodyPr>
          <a:lstStyle/>
          <a:p>
            <a:pPr algn="l"/>
            <a:r>
              <a:rPr lang="zh-CN" altLang="en-US">
                <a:solidFill>
                  <a:schemeClr val="accent1"/>
                </a:solidFill>
              </a:rPr>
              <a:t>从文学本身的发展来看，浪漫主义文学思潮的盛行是反对古典主义文学的产物。浪漫主义作为一种文学思潮，在西方始于18世纪末到19世纪30、40年代。其最先形成于德国，而后波及到英国、法国和俄国，在短短的十多年里，迅速发展成为一场风靡欧洲的文学运动，相继产生了许多有影响的作家和作品。它的基本定义是：</a:t>
            </a:r>
            <a:r>
              <a:rPr lang="zh-CN" altLang="en-US" b="1">
                <a:solidFill>
                  <a:schemeClr val="accent1"/>
                </a:solidFill>
              </a:rPr>
              <a:t>以现实为基础，用热情奔放的语言、绚丽多彩的想象和直白夸张的表现手法，抒发对理想世界的追求。</a:t>
            </a:r>
            <a:endParaRPr lang="zh-CN" altLang="en-US" b="1">
              <a:solidFill>
                <a:schemeClr val="accent1"/>
              </a:solidFill>
            </a:endParaRPr>
          </a:p>
          <a:p>
            <a:pPr algn="l"/>
            <a:r>
              <a:rPr lang="zh-CN" altLang="en-US" b="1">
                <a:solidFill>
                  <a:srgbClr val="D60093"/>
                </a:solidFill>
              </a:rPr>
              <a:t>以现实为基础</a:t>
            </a:r>
            <a:r>
              <a:rPr lang="zh-CN" altLang="en-US" b="1">
                <a:solidFill>
                  <a:schemeClr val="accent1"/>
                </a:solidFill>
              </a:rPr>
              <a:t>——</a:t>
            </a:r>
            <a:r>
              <a:rPr lang="zh-CN" altLang="en-US">
                <a:solidFill>
                  <a:schemeClr val="accent1"/>
                </a:solidFill>
              </a:rPr>
              <a:t>现实为文学创作的土壤，浪漫主义的创作源泉和灵感都来自于现实，并非脱离现实；</a:t>
            </a:r>
            <a:endParaRPr lang="zh-CN" altLang="en-US">
              <a:solidFill>
                <a:schemeClr val="accent1"/>
              </a:solidFill>
            </a:endParaRPr>
          </a:p>
          <a:p>
            <a:pPr algn="l"/>
            <a:r>
              <a:rPr lang="zh-CN" altLang="en-US" b="1">
                <a:solidFill>
                  <a:srgbClr val="D60093"/>
                </a:solidFill>
              </a:rPr>
              <a:t>热情奔放的语言</a:t>
            </a:r>
            <a:r>
              <a:rPr lang="zh-CN" altLang="en-US" b="1">
                <a:solidFill>
                  <a:schemeClr val="accent1"/>
                </a:solidFill>
              </a:rPr>
              <a:t>——</a:t>
            </a:r>
            <a:r>
              <a:rPr lang="zh-CN" altLang="en-US">
                <a:solidFill>
                  <a:schemeClr val="accent1"/>
                </a:solidFill>
              </a:rPr>
              <a:t>浪漫主义抒发感情的文字特点。浪漫主义文学的字句极其考究，力求完美，因为此特点，浪漫主义文学许多作品成为“唯美主义”的代表作；</a:t>
            </a:r>
            <a:endParaRPr lang="zh-CN" altLang="en-US">
              <a:solidFill>
                <a:schemeClr val="accent1"/>
              </a:solidFill>
            </a:endParaRPr>
          </a:p>
          <a:p>
            <a:pPr algn="l"/>
            <a:r>
              <a:rPr lang="zh-CN" altLang="en-US" b="1">
                <a:solidFill>
                  <a:srgbClr val="D60093"/>
                </a:solidFill>
              </a:rPr>
              <a:t>绚丽多彩的想象</a:t>
            </a:r>
            <a:r>
              <a:rPr lang="zh-CN" altLang="en-US" b="1">
                <a:solidFill>
                  <a:schemeClr val="accent1"/>
                </a:solidFill>
              </a:rPr>
              <a:t>——</a:t>
            </a:r>
            <a:r>
              <a:rPr lang="zh-CN" altLang="en-US">
                <a:solidFill>
                  <a:schemeClr val="accent1"/>
                </a:solidFill>
              </a:rPr>
              <a:t>在形象塑造上，浪漫主义文学常用比喻、象征等手法；</a:t>
            </a:r>
            <a:endParaRPr lang="zh-CN" altLang="en-US">
              <a:solidFill>
                <a:schemeClr val="accent1"/>
              </a:solidFill>
            </a:endParaRPr>
          </a:p>
          <a:p>
            <a:pPr algn="l"/>
            <a:r>
              <a:rPr lang="zh-CN" altLang="en-US" b="1">
                <a:solidFill>
                  <a:srgbClr val="D60093"/>
                </a:solidFill>
              </a:rPr>
              <a:t>直白夸张的表现手法</a:t>
            </a:r>
            <a:r>
              <a:rPr lang="zh-CN" altLang="en-US" b="1">
                <a:solidFill>
                  <a:schemeClr val="accent1"/>
                </a:solidFill>
              </a:rPr>
              <a:t>——</a:t>
            </a:r>
            <a:r>
              <a:rPr lang="zh-CN" altLang="en-US">
                <a:solidFill>
                  <a:schemeClr val="accent1"/>
                </a:solidFill>
              </a:rPr>
              <a:t>浪漫主义文学通篇看似脱离现实，因为其塑造的形象极其夸张，但仔细品读，会发现自己身边就存在相似的人或事。</a:t>
            </a:r>
            <a:endParaRPr lang="zh-CN" altLang="en-US">
              <a:solidFill>
                <a:schemeClr val="accent1"/>
              </a:solidFill>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1840230" y="215265"/>
            <a:ext cx="5234940" cy="762000"/>
          </a:xfrm>
          <a:prstGeom prst="rect">
            <a:avLst/>
          </a:prstGeom>
          <a:noFill/>
          <a:ln>
            <a:noFill/>
          </a:ln>
        </p:spPr>
        <p:txBody>
          <a:bodyPr wrap="none" rtlCol="0" anchor="t">
            <a:spAutoFit/>
          </a:bodyPr>
          <a:lstStyle/>
          <a:p>
            <a:pPr algn="ctr"/>
            <a:r>
              <a:rPr lang="zh-CN" sz="4400" b="1">
                <a:solidFill>
                  <a:srgbClr val="D60093"/>
                </a:solidFill>
                <a:effectLst>
                  <a:reflection blurRad="6350" stA="53000" endA="300" endPos="35500" dir="5400000" sy="-90000" algn="bl" rotWithShape="0"/>
                </a:effectLst>
              </a:rPr>
              <a:t>俄国</a:t>
            </a:r>
            <a:r>
              <a:rPr lang="zh-CN" altLang="en-US" sz="4400" b="1">
                <a:solidFill>
                  <a:srgbClr val="D60093"/>
                </a:solidFill>
                <a:effectLst>
                  <a:reflection blurRad="6350" stA="53000" endA="300" endPos="35500" dir="5400000" sy="-90000" algn="bl" rotWithShape="0"/>
                </a:effectLst>
              </a:rPr>
              <a:t>浪漫主义的产生</a:t>
            </a:r>
            <a:endParaRPr lang="zh-CN" altLang="en-US" sz="4400" b="1">
              <a:solidFill>
                <a:srgbClr val="D60093"/>
              </a:solidFill>
              <a:effectLst>
                <a:reflection blurRad="6350" stA="53000" endA="300" endPos="35500" dir="5400000" sy="-90000" algn="bl" rotWithShape="0"/>
              </a:effectLst>
            </a:endParaRPr>
          </a:p>
        </p:txBody>
      </p:sp>
      <p:sp>
        <p:nvSpPr>
          <p:cNvPr id="3" name="文本框 2"/>
          <p:cNvSpPr txBox="1"/>
          <p:nvPr/>
        </p:nvSpPr>
        <p:spPr>
          <a:xfrm>
            <a:off x="574675" y="1341755"/>
            <a:ext cx="7994650" cy="2288540"/>
          </a:xfrm>
          <a:prstGeom prst="rect">
            <a:avLst/>
          </a:prstGeom>
          <a:noFill/>
        </p:spPr>
        <p:txBody>
          <a:bodyPr wrap="square" rtlCol="0">
            <a:spAutoFit/>
          </a:bodyPr>
          <a:lstStyle/>
          <a:p>
            <a:r>
              <a:rPr lang="zh-CN" altLang="en-US">
                <a:solidFill>
                  <a:schemeClr val="accent1"/>
                </a:solidFill>
              </a:rPr>
              <a:t>俄国浪漫主义诞生于</a:t>
            </a:r>
            <a:r>
              <a:rPr lang="en-US" altLang="zh-CN">
                <a:solidFill>
                  <a:schemeClr val="accent1"/>
                </a:solidFill>
              </a:rPr>
              <a:t>19</a:t>
            </a:r>
            <a:r>
              <a:rPr lang="zh-CN" altLang="en-US">
                <a:solidFill>
                  <a:schemeClr val="accent1"/>
                </a:solidFill>
              </a:rPr>
              <a:t>世纪初期，有其深刻的社会文化原因。</a:t>
            </a:r>
            <a:r>
              <a:rPr lang="zh-CN" altLang="en-US" b="1">
                <a:solidFill>
                  <a:schemeClr val="accent1"/>
                </a:solidFill>
              </a:rPr>
              <a:t>一是</a:t>
            </a:r>
            <a:r>
              <a:rPr lang="zh-CN" altLang="en-US">
                <a:solidFill>
                  <a:schemeClr val="accent1"/>
                </a:solidFill>
              </a:rPr>
              <a:t>尽管此时的俄国仍是一个封建专制统治下的农奴制国家，但资本主义也已开始增长，个人意识觉醒；</a:t>
            </a:r>
            <a:r>
              <a:rPr lang="zh-CN" altLang="en-US" b="1">
                <a:solidFill>
                  <a:schemeClr val="accent1"/>
                </a:solidFill>
              </a:rPr>
              <a:t>二是</a:t>
            </a:r>
            <a:r>
              <a:rPr lang="en-US" altLang="zh-CN">
                <a:solidFill>
                  <a:schemeClr val="accent1"/>
                </a:solidFill>
              </a:rPr>
              <a:t>1812</a:t>
            </a:r>
            <a:r>
              <a:rPr lang="zh-CN" altLang="en-US">
                <a:solidFill>
                  <a:schemeClr val="accent1"/>
                </a:solidFill>
              </a:rPr>
              <a:t>年的卫国战争和</a:t>
            </a:r>
            <a:r>
              <a:rPr lang="en-US" altLang="zh-CN">
                <a:solidFill>
                  <a:schemeClr val="accent1"/>
                </a:solidFill>
              </a:rPr>
              <a:t>1825</a:t>
            </a:r>
            <a:r>
              <a:rPr lang="zh-CN" altLang="en-US">
                <a:solidFill>
                  <a:schemeClr val="accent1"/>
                </a:solidFill>
              </a:rPr>
              <a:t>年的十二月党人起义进一步促进民族意识和个人意识的空前高涨；</a:t>
            </a:r>
            <a:r>
              <a:rPr lang="zh-CN" altLang="en-US" b="1">
                <a:solidFill>
                  <a:schemeClr val="accent1"/>
                </a:solidFill>
              </a:rPr>
              <a:t>三是</a:t>
            </a:r>
            <a:r>
              <a:rPr lang="zh-CN" altLang="en-US">
                <a:solidFill>
                  <a:schemeClr val="accent1"/>
                </a:solidFill>
              </a:rPr>
              <a:t>俄罗斯文学本身有融入欧洲文学统一进程的内在需求。</a:t>
            </a:r>
            <a:endParaRPr lang="zh-CN" altLang="en-US">
              <a:solidFill>
                <a:schemeClr val="accent1"/>
              </a:solidFill>
            </a:endParaRPr>
          </a:p>
          <a:p>
            <a:endParaRPr lang="zh-CN" altLang="en-US">
              <a:solidFill>
                <a:schemeClr val="accent1"/>
              </a:solidFill>
            </a:endParaRPr>
          </a:p>
          <a:p>
            <a:r>
              <a:rPr lang="zh-CN" altLang="en-US">
                <a:solidFill>
                  <a:schemeClr val="accent1"/>
                </a:solidFill>
              </a:rPr>
              <a:t>俄国浪漫主义的主要文学成就是</a:t>
            </a:r>
            <a:r>
              <a:rPr lang="zh-CN" altLang="en-US" b="1">
                <a:solidFill>
                  <a:schemeClr val="accent1"/>
                </a:solidFill>
              </a:rPr>
              <a:t>诗歌和诗体故事</a:t>
            </a:r>
            <a:r>
              <a:rPr lang="zh-CN" altLang="en-US">
                <a:solidFill>
                  <a:schemeClr val="accent1"/>
                </a:solidFill>
              </a:rPr>
              <a:t>（стихотворная повесть），经历了由消极浪漫主义（带有感伤主义色彩）到积极浪漫主义的转变。</a:t>
            </a:r>
            <a:endParaRPr lang="zh-CN" altLang="en-US">
              <a:solidFill>
                <a:schemeClr val="accent1"/>
              </a:solidFill>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图片 4" descr="t012f0f603f4005b342"/>
          <p:cNvPicPr>
            <a:picLocks noChangeAspect="1"/>
          </p:cNvPicPr>
          <p:nvPr/>
        </p:nvPicPr>
        <p:blipFill>
          <a:blip r:embed="rId1" cstate="print">
            <a:lum bright="18000"/>
          </a:blip>
          <a:srcRect r="1250" b="7457"/>
          <a:stretch>
            <a:fillRect/>
          </a:stretch>
        </p:blipFill>
        <p:spPr>
          <a:xfrm>
            <a:off x="2543175" y="1508760"/>
            <a:ext cx="3609975" cy="3244215"/>
          </a:xfrm>
          <a:prstGeom prst="rect">
            <a:avLst/>
          </a:prstGeom>
        </p:spPr>
      </p:pic>
      <p:sp>
        <p:nvSpPr>
          <p:cNvPr id="6" name="矩形 5"/>
          <p:cNvSpPr/>
          <p:nvPr/>
        </p:nvSpPr>
        <p:spPr>
          <a:xfrm>
            <a:off x="1152525" y="320040"/>
            <a:ext cx="6610350" cy="1188720"/>
          </a:xfrm>
          <a:prstGeom prst="rect">
            <a:avLst/>
          </a:prstGeom>
          <a:noFill/>
          <a:ln>
            <a:noFill/>
          </a:ln>
        </p:spPr>
        <p:txBody>
          <a:bodyPr wrap="none" rtlCol="0" anchor="t">
            <a:spAutoFit/>
            <a:scene3d>
              <a:camera prst="obliqueBottomLeft"/>
              <a:lightRig rig="threePt" dir="t"/>
            </a:scene3d>
            <a:sp3d extrusionH="285750">
              <a:extrusionClr>
                <a:srgbClr val="A0D0F2"/>
              </a:extrusionClr>
            </a:sp3d>
          </a:bodyPr>
          <a:lstStyle/>
          <a:p>
            <a:pPr algn="ctr"/>
            <a:r>
              <a:rPr lang="zh-CN" altLang="en-US" sz="7200" b="1">
                <a:solidFill>
                  <a:srgbClr val="FFC000"/>
                </a:solidFill>
                <a:effectLst>
                  <a:outerShdw blurRad="38100" dist="25400" dir="5400000" algn="ctr" rotWithShape="0">
                    <a:srgbClr val="6E747A">
                      <a:alpha val="43000"/>
                    </a:srgbClr>
                  </a:outerShdw>
                </a:effectLst>
              </a:rPr>
              <a:t>诗歌的黄金时代</a:t>
            </a:r>
            <a:endParaRPr lang="zh-CN" altLang="en-US" sz="7200" b="1">
              <a:solidFill>
                <a:srgbClr val="FFC000"/>
              </a:solidFill>
              <a:effectLst>
                <a:outerShdw blurRad="38100" dist="25400" dir="5400000" algn="ctr" rotWithShape="0">
                  <a:srgbClr val="6E747A">
                    <a:alpha val="43000"/>
                  </a:srgbClr>
                </a:outerShdw>
              </a:effectLst>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2962910" y="68580"/>
            <a:ext cx="2989580" cy="706755"/>
          </a:xfrm>
          <a:prstGeom prst="rect">
            <a:avLst/>
          </a:prstGeom>
          <a:noFill/>
          <a:ln>
            <a:noFill/>
          </a:ln>
        </p:spPr>
        <p:txBody>
          <a:bodyPr wrap="square" rtlCol="0" anchor="t">
            <a:spAutoFit/>
          </a:bodyPr>
          <a:lstStyle/>
          <a:p>
            <a:pPr algn="ctr"/>
            <a:r>
              <a:rPr lang="zh-CN" altLang="en-US" sz="4000" b="1">
                <a:solidFill>
                  <a:srgbClr val="D60093"/>
                </a:solidFill>
                <a:effectLst>
                  <a:reflection blurRad="6350" stA="53000" endA="300" endPos="35500" dir="5400000" sy="-90000" algn="bl" rotWithShape="0"/>
                </a:effectLst>
              </a:rPr>
              <a:t>茹科夫斯基</a:t>
            </a:r>
            <a:endParaRPr lang="zh-CN" altLang="en-US" sz="4000" b="1">
              <a:solidFill>
                <a:srgbClr val="D60093"/>
              </a:solidFill>
              <a:effectLst>
                <a:reflection blurRad="6350" stA="53000" endA="300" endPos="35500" dir="5400000" sy="-90000" algn="bl" rotWithShape="0"/>
              </a:effectLst>
            </a:endParaRPr>
          </a:p>
        </p:txBody>
      </p:sp>
      <p:grpSp>
        <p:nvGrpSpPr>
          <p:cNvPr id="6" name="组合 5"/>
          <p:cNvGrpSpPr/>
          <p:nvPr/>
        </p:nvGrpSpPr>
        <p:grpSpPr>
          <a:xfrm>
            <a:off x="217805" y="910590"/>
            <a:ext cx="8662670" cy="3692525"/>
            <a:chOff x="414" y="1882"/>
            <a:chExt cx="13354" cy="5815"/>
          </a:xfrm>
        </p:grpSpPr>
        <p:grpSp>
          <p:nvGrpSpPr>
            <p:cNvPr id="5" name="组合 4"/>
            <p:cNvGrpSpPr/>
            <p:nvPr/>
          </p:nvGrpSpPr>
          <p:grpSpPr>
            <a:xfrm>
              <a:off x="414" y="1882"/>
              <a:ext cx="13354" cy="5815"/>
              <a:chOff x="414" y="1882"/>
              <a:chExt cx="13354" cy="5815"/>
            </a:xfrm>
          </p:grpSpPr>
          <p:sp>
            <p:nvSpPr>
              <p:cNvPr id="3" name="文本框 2"/>
              <p:cNvSpPr txBox="1"/>
              <p:nvPr/>
            </p:nvSpPr>
            <p:spPr>
              <a:xfrm>
                <a:off x="414" y="1882"/>
                <a:ext cx="13354" cy="5815"/>
              </a:xfrm>
              <a:prstGeom prst="rect">
                <a:avLst/>
              </a:prstGeom>
              <a:noFill/>
            </p:spPr>
            <p:txBody>
              <a:bodyPr wrap="square" rtlCol="0">
                <a:spAutoFit/>
              </a:bodyPr>
              <a:lstStyle/>
              <a:p>
                <a:r>
                  <a:rPr lang="en-US" altLang="zh-CN">
                    <a:solidFill>
                      <a:schemeClr val="accent1"/>
                    </a:solidFill>
                  </a:rPr>
                  <a:t>     </a:t>
                </a:r>
                <a:r>
                  <a:rPr lang="zh-CN" altLang="en-US">
                    <a:solidFill>
                      <a:schemeClr val="accent1"/>
                    </a:solidFill>
                  </a:rPr>
                  <a:t>诗歌黄金世纪的首位先锋和公认的主教，是瓦西里</a:t>
                </a:r>
                <a:r>
                  <a:rPr lang="zh-CN" altLang="en-US">
                    <a:solidFill>
                      <a:schemeClr val="accent1"/>
                    </a:solidFill>
                    <a:cs typeface="宋体" panose="02010600030101010101" pitchFamily="2" charset="-122"/>
                  </a:rPr>
                  <a:t>·安德烈耶维奇·茹科夫斯基（</a:t>
                </a:r>
                <a:r>
                  <a:rPr lang="zh-CN" altLang="en-US">
                    <a:solidFill>
                      <a:schemeClr val="accent1"/>
                    </a:solidFill>
                    <a:latin typeface="Times New Roman" panose="02020603050405020304" pitchFamily="18" charset="0"/>
                  </a:rPr>
                  <a:t>Василий Андреевич Жуковский</a:t>
                </a:r>
                <a:r>
                  <a:rPr lang="zh-CN" altLang="en-US">
                    <a:solidFill>
                      <a:schemeClr val="accent1"/>
                    </a:solidFill>
                    <a:latin typeface="Times New Roman" panose="02020603050405020304" pitchFamily="18" charset="0"/>
                    <a:cs typeface="宋体" panose="02010600030101010101" pitchFamily="2" charset="-122"/>
                  </a:rPr>
                  <a:t>，</a:t>
                </a:r>
                <a:r>
                  <a:rPr lang="en-US" altLang="zh-CN">
                    <a:solidFill>
                      <a:schemeClr val="accent1"/>
                    </a:solidFill>
                    <a:latin typeface="Times New Roman" panose="02020603050405020304" pitchFamily="18" charset="0"/>
                    <a:cs typeface="宋体" panose="02010600030101010101" pitchFamily="2" charset="-122"/>
                  </a:rPr>
                  <a:t>1783-1852</a:t>
                </a:r>
                <a:r>
                  <a:rPr lang="zh-CN" altLang="en-US">
                    <a:solidFill>
                      <a:schemeClr val="accent1"/>
                    </a:solidFill>
                    <a:cs typeface="宋体" panose="02010600030101010101" pitchFamily="2" charset="-122"/>
                  </a:rPr>
                  <a:t>）。</a:t>
                </a:r>
                <a:r>
                  <a:rPr lang="en-US" altLang="zh-CN">
                    <a:solidFill>
                      <a:schemeClr val="accent1"/>
                    </a:solidFill>
                    <a:cs typeface="宋体" panose="02010600030101010101" pitchFamily="2" charset="-122"/>
                  </a:rPr>
                  <a:t>1820</a:t>
                </a:r>
                <a:r>
                  <a:rPr lang="zh-CN" altLang="en-US">
                    <a:solidFill>
                      <a:schemeClr val="accent1"/>
                    </a:solidFill>
                    <a:cs typeface="宋体" panose="02010600030101010101" pitchFamily="2" charset="-122"/>
                  </a:rPr>
                  <a:t>年之前，茹科夫斯基始终是先进文学运动的领袖，以卡拉姆津的改革为基础，他锻造出一种新的诗歌语言，他的格律手法和诗歌语言始终是整个</a:t>
                </a:r>
                <a:r>
                  <a:rPr lang="en-US" altLang="zh-CN">
                    <a:solidFill>
                      <a:schemeClr val="accent1"/>
                    </a:solidFill>
                    <a:cs typeface="宋体" panose="02010600030101010101" pitchFamily="2" charset="-122"/>
                  </a:rPr>
                  <a:t>19</a:t>
                </a:r>
                <a:r>
                  <a:rPr lang="zh-CN" altLang="en-US">
                    <a:solidFill>
                      <a:schemeClr val="accent1"/>
                    </a:solidFill>
                    <a:cs typeface="宋体" panose="02010600030101010101" pitchFamily="2" charset="-122"/>
                  </a:rPr>
                  <a:t>世纪诗歌创作的标准。</a:t>
                </a:r>
                <a:endParaRPr lang="zh-CN" altLang="en-US">
                  <a:solidFill>
                    <a:schemeClr val="accent1"/>
                  </a:solidFill>
                  <a:cs typeface="宋体" panose="02010600030101010101" pitchFamily="2" charset="-122"/>
                </a:endParaRPr>
              </a:p>
              <a:p>
                <a:r>
                  <a:rPr lang="zh-CN" altLang="en-US">
                    <a:solidFill>
                      <a:schemeClr val="accent1"/>
                    </a:solidFill>
                  </a:rPr>
                  <a:t>     </a:t>
                </a:r>
                <a:endParaRPr lang="zh-CN" altLang="en-US">
                  <a:solidFill>
                    <a:schemeClr val="accent1"/>
                  </a:solidFill>
                </a:endParaRPr>
              </a:p>
              <a:p>
                <a:r>
                  <a:rPr lang="zh-CN" altLang="en-US">
                    <a:solidFill>
                      <a:schemeClr val="accent1"/>
                    </a:solidFill>
                  </a:rPr>
                  <a:t>     有趣的是，这位在当时富有鲜明个性、首屈一指的俄国诗人，却几乎仅仅是位翻译家。他的所有作品几乎都是其翻译作品的改写，比如，改译自格雷《哀歌》的哀歌（элегия）</a:t>
                </a:r>
                <a:r>
                  <a:rPr lang="zh-CN" altLang="en-US" b="1">
                    <a:solidFill>
                      <a:schemeClr val="accent1"/>
                    </a:solidFill>
                  </a:rPr>
                  <a:t>《乡村墓地》</a:t>
                </a:r>
                <a:r>
                  <a:rPr lang="zh-CN" altLang="en-US">
                    <a:solidFill>
                      <a:schemeClr val="accent1"/>
                    </a:solidFill>
                  </a:rPr>
                  <a:t>（Сельское кладбище）、改译自毕尔格《莱诺勒》的谣曲（баллада）</a:t>
                </a:r>
                <a:r>
                  <a:rPr lang="zh-CN" altLang="en-US" b="1">
                    <a:solidFill>
                      <a:schemeClr val="accent1"/>
                    </a:solidFill>
                  </a:rPr>
                  <a:t>《柳德米拉》</a:t>
                </a:r>
                <a:r>
                  <a:rPr lang="zh-CN" altLang="en-US">
                    <a:solidFill>
                      <a:schemeClr val="accent1"/>
                    </a:solidFill>
                  </a:rPr>
                  <a:t>（Людмила）。但其译作之飘逸的轻盈和悦耳的音调，其语言之优雅的纯净，均达到高度的完美，这与杰尔查文绝妙的野性粗犷构成对比。茹科夫斯基</a:t>
                </a:r>
                <a:r>
                  <a:rPr lang="en-US" altLang="zh-CN">
                    <a:solidFill>
                      <a:schemeClr val="accent1"/>
                    </a:solidFill>
                  </a:rPr>
                  <a:t>1808-1821</a:t>
                </a:r>
                <a:r>
                  <a:rPr lang="zh-CN" altLang="en-US">
                    <a:solidFill>
                      <a:schemeClr val="accent1"/>
                    </a:solidFill>
                  </a:rPr>
                  <a:t>年间的诗歌让公众着迷的是那种</a:t>
                </a:r>
                <a:r>
                  <a:rPr lang="zh-CN" altLang="en-US" b="1">
                    <a:solidFill>
                      <a:srgbClr val="0000CC"/>
                    </a:solidFill>
                  </a:rPr>
                  <a:t>独特氛围</a:t>
                </a:r>
                <a:r>
                  <a:rPr lang="zh-CN" altLang="en-US">
                    <a:solidFill>
                      <a:schemeClr val="accent1"/>
                    </a:solidFill>
                  </a:rPr>
                  <a:t>，其中交织着浪漫主义的伤感、梦幻、乐观的宗教性和甜蜜的顺从，以及恐怖谣曲故事中的幻想情节。除上述诗歌外，其著名的作品还有《</a:t>
                </a:r>
                <a:r>
                  <a:rPr lang="zh-CN" altLang="en-US" b="1">
                    <a:solidFill>
                      <a:schemeClr val="accent1"/>
                    </a:solidFill>
                  </a:rPr>
                  <a:t>黄昏</a:t>
                </a:r>
                <a:r>
                  <a:rPr lang="zh-CN" altLang="en-US">
                    <a:solidFill>
                      <a:schemeClr val="accent1"/>
                    </a:solidFill>
                  </a:rPr>
                  <a:t>》（Вечер）、《</a:t>
                </a:r>
                <a:r>
                  <a:rPr lang="zh-CN" altLang="en-US" b="1">
                    <a:solidFill>
                      <a:schemeClr val="accent1"/>
                    </a:solidFill>
                  </a:rPr>
                  <a:t>斯维特兰娜</a:t>
                </a:r>
                <a:r>
                  <a:rPr lang="zh-CN" altLang="en-US">
                    <a:solidFill>
                      <a:schemeClr val="accent1"/>
                    </a:solidFill>
                  </a:rPr>
                  <a:t>》（Светлана）等。</a:t>
                </a:r>
                <a:endParaRPr lang="zh-CN" altLang="en-US">
                  <a:solidFill>
                    <a:schemeClr val="accent1"/>
                  </a:solidFill>
                </a:endParaRPr>
              </a:p>
            </p:txBody>
          </p:sp>
          <p:sp>
            <p:nvSpPr>
              <p:cNvPr id="12" name="椭圆 11"/>
              <p:cNvSpPr/>
              <p:nvPr/>
            </p:nvSpPr>
            <p:spPr>
              <a:xfrm>
                <a:off x="608" y="2032"/>
                <a:ext cx="239" cy="239"/>
              </a:xfrm>
              <a:prstGeom prst="ellipse">
                <a:avLst/>
              </a:prstGeom>
              <a:solidFill>
                <a:srgbClr val="D60093"/>
              </a:solidFill>
              <a:ln>
                <a:solidFill>
                  <a:srgbClr val="D6009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4" name="椭圆 3"/>
            <p:cNvSpPr/>
            <p:nvPr/>
          </p:nvSpPr>
          <p:spPr>
            <a:xfrm>
              <a:off x="608" y="4162"/>
              <a:ext cx="239" cy="239"/>
            </a:xfrm>
            <a:prstGeom prst="ellipse">
              <a:avLst/>
            </a:prstGeom>
            <a:solidFill>
              <a:srgbClr val="D60093"/>
            </a:solidFill>
            <a:ln>
              <a:solidFill>
                <a:srgbClr val="D6009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p:cNvSpPr>
            <a:spLocks noGrp="1"/>
          </p:cNvSpPr>
          <p:nvPr>
            <p:ph idx="1"/>
          </p:nvPr>
        </p:nvSpPr>
        <p:spPr>
          <a:xfrm>
            <a:off x="457200" y="1276986"/>
            <a:ext cx="8229600" cy="3394472"/>
          </a:xfrm>
        </p:spPr>
        <p:txBody>
          <a:bodyPr/>
          <a:lstStyle/>
          <a:p>
            <a:pPr marL="0" indent="0">
              <a:buNone/>
            </a:pPr>
            <a:r>
              <a:rPr lang="en-US" altLang="zh-CN" sz="1600">
                <a:solidFill>
                  <a:schemeClr val="accent1"/>
                </a:solidFill>
              </a:rPr>
              <a:t>     18</a:t>
            </a:r>
            <a:r>
              <a:rPr lang="zh-CN" altLang="en-US" sz="1600">
                <a:solidFill>
                  <a:schemeClr val="accent1"/>
                </a:solidFill>
              </a:rPr>
              <a:t>世纪末</a:t>
            </a:r>
            <a:r>
              <a:rPr lang="en-US" altLang="zh-CN" sz="1600">
                <a:solidFill>
                  <a:schemeClr val="accent1"/>
                </a:solidFill>
              </a:rPr>
              <a:t>19</a:t>
            </a:r>
            <a:r>
              <a:rPr lang="zh-CN" altLang="en-US" sz="1600">
                <a:solidFill>
                  <a:schemeClr val="accent1"/>
                </a:solidFill>
              </a:rPr>
              <a:t>世纪初</a:t>
            </a:r>
            <a:r>
              <a:rPr lang="zh-CN" altLang="en-US" sz="1600" b="1">
                <a:solidFill>
                  <a:schemeClr val="accent1"/>
                </a:solidFill>
              </a:rPr>
              <a:t>卡拉姆津</a:t>
            </a:r>
            <a:r>
              <a:rPr lang="zh-CN" altLang="en-US" sz="1600">
                <a:solidFill>
                  <a:schemeClr val="accent1"/>
                </a:solidFill>
              </a:rPr>
              <a:t>及其支持者</a:t>
            </a:r>
            <a:r>
              <a:rPr lang="zh-CN" altLang="en-US" sz="1600" b="1">
                <a:solidFill>
                  <a:schemeClr val="accent1"/>
                </a:solidFill>
              </a:rPr>
              <a:t>茹科夫斯基、巴丘什科夫、普希金</a:t>
            </a:r>
            <a:r>
              <a:rPr lang="zh-CN" altLang="en-US" sz="1600">
                <a:solidFill>
                  <a:schemeClr val="accent1"/>
                </a:solidFill>
              </a:rPr>
              <a:t>等继续推行俄罗斯文学语言的改革。卡拉姆津认为俄语中存在的大量教会</a:t>
            </a:r>
            <a:r>
              <a:rPr lang="en-US" altLang="zh-CN" sz="1600">
                <a:solidFill>
                  <a:schemeClr val="accent1"/>
                </a:solidFill>
              </a:rPr>
              <a:t>—</a:t>
            </a:r>
            <a:r>
              <a:rPr lang="zh-CN" altLang="en-US" sz="1600">
                <a:solidFill>
                  <a:schemeClr val="accent1"/>
                </a:solidFill>
              </a:rPr>
              <a:t>斯拉夫语词汇陈腐不堪，应按照法国语言的范式来改革俄语。而</a:t>
            </a:r>
            <a:r>
              <a:rPr lang="zh-CN" altLang="en-US" sz="1600" b="1">
                <a:solidFill>
                  <a:schemeClr val="accent1"/>
                </a:solidFill>
              </a:rPr>
              <a:t>希什科夫、杰尔查文、克雷洛夫</a:t>
            </a:r>
            <a:r>
              <a:rPr lang="zh-CN" altLang="en-US" sz="1600">
                <a:solidFill>
                  <a:schemeClr val="accent1"/>
                </a:solidFill>
              </a:rPr>
              <a:t>等则坚决反对卡拉姆津对俄语的欧式改革，认为俄语的丰富性与魅力正在于其中教会</a:t>
            </a:r>
            <a:r>
              <a:rPr lang="en-US" altLang="zh-CN" sz="1600">
                <a:solidFill>
                  <a:schemeClr val="accent1"/>
                </a:solidFill>
              </a:rPr>
              <a:t>—</a:t>
            </a:r>
            <a:r>
              <a:rPr lang="zh-CN" altLang="en-US" sz="1600">
                <a:solidFill>
                  <a:schemeClr val="accent1"/>
                </a:solidFill>
              </a:rPr>
              <a:t>斯拉夫词汇的运用。</a:t>
            </a:r>
            <a:endParaRPr lang="zh-CN" altLang="en-US" sz="1600">
              <a:solidFill>
                <a:schemeClr val="accent1"/>
              </a:solidFill>
            </a:endParaRPr>
          </a:p>
          <a:p>
            <a:pPr marL="0" indent="0">
              <a:buNone/>
            </a:pPr>
            <a:r>
              <a:rPr lang="zh-CN" altLang="en-US" sz="1600">
                <a:solidFill>
                  <a:schemeClr val="accent1"/>
                </a:solidFill>
              </a:rPr>
              <a:t>      希什科夫等组织了文学协会</a:t>
            </a:r>
            <a:r>
              <a:rPr lang="en-US" altLang="zh-CN" sz="1600">
                <a:solidFill>
                  <a:schemeClr val="accent1"/>
                </a:solidFill>
              </a:rPr>
              <a:t>“</a:t>
            </a:r>
            <a:r>
              <a:rPr lang="zh-CN" altLang="en-US" sz="1600">
                <a:solidFill>
                  <a:schemeClr val="accent1"/>
                </a:solidFill>
              </a:rPr>
              <a:t>俄罗斯语言爱好者座谈会</a:t>
            </a:r>
            <a:r>
              <a:rPr lang="en-US" altLang="zh-CN" sz="1600">
                <a:solidFill>
                  <a:schemeClr val="accent1"/>
                </a:solidFill>
              </a:rPr>
              <a:t>”</a:t>
            </a:r>
            <a:r>
              <a:rPr lang="zh-CN" altLang="en-US" sz="1600">
                <a:solidFill>
                  <a:schemeClr val="accent1"/>
                </a:solidFill>
              </a:rPr>
              <a:t>（</a:t>
            </a:r>
            <a:r>
              <a:rPr lang="en-US" altLang="zh-CN" sz="1600">
                <a:solidFill>
                  <a:schemeClr val="accent1"/>
                </a:solidFill>
                <a:latin typeface="Times New Roman" panose="02020603050405020304" pitchFamily="18" charset="0"/>
              </a:rPr>
              <a:t>Беседа любителей русского языка</a:t>
            </a:r>
            <a:r>
              <a:rPr lang="zh-CN" altLang="en-US" sz="1600">
                <a:solidFill>
                  <a:schemeClr val="accent1"/>
                </a:solidFill>
              </a:rPr>
              <a:t>）来宣扬自己的主张。相应地，卡拉姆津及其支持者也不甘示弱，建立文学社团</a:t>
            </a:r>
            <a:r>
              <a:rPr lang="en-US" altLang="zh-CN" sz="1600" b="1">
                <a:solidFill>
                  <a:schemeClr val="accent1"/>
                </a:solidFill>
              </a:rPr>
              <a:t>“</a:t>
            </a:r>
            <a:r>
              <a:rPr lang="zh-CN" altLang="en-US" sz="1600" b="1">
                <a:solidFill>
                  <a:schemeClr val="accent1"/>
                </a:solidFill>
              </a:rPr>
              <a:t>阿尔扎马斯</a:t>
            </a:r>
            <a:r>
              <a:rPr lang="en-US" altLang="zh-CN" sz="1600" b="1">
                <a:solidFill>
                  <a:schemeClr val="accent1"/>
                </a:solidFill>
              </a:rPr>
              <a:t>”</a:t>
            </a:r>
            <a:r>
              <a:rPr lang="zh-CN" altLang="en-US" sz="1600" b="1">
                <a:solidFill>
                  <a:schemeClr val="accent1"/>
                </a:solidFill>
              </a:rPr>
              <a:t>（</a:t>
            </a:r>
            <a:r>
              <a:rPr lang="en-US" altLang="zh-CN" sz="1600" b="1">
                <a:solidFill>
                  <a:schemeClr val="accent1"/>
                </a:solidFill>
                <a:latin typeface="Times New Roman" panose="02020603050405020304" pitchFamily="18" charset="0"/>
              </a:rPr>
              <a:t>Арзамас</a:t>
            </a:r>
            <a:r>
              <a:rPr lang="zh-CN" altLang="en-US" sz="1600" b="1">
                <a:solidFill>
                  <a:schemeClr val="accent1"/>
                </a:solidFill>
              </a:rPr>
              <a:t>）</a:t>
            </a:r>
            <a:r>
              <a:rPr lang="zh-CN" altLang="en-US" sz="1600">
                <a:solidFill>
                  <a:schemeClr val="accent1"/>
                </a:solidFill>
              </a:rPr>
              <a:t>予以抗衡。在这个</a:t>
            </a:r>
            <a:r>
              <a:rPr lang="en-US" altLang="zh-CN" sz="1600">
                <a:solidFill>
                  <a:schemeClr val="accent1"/>
                </a:solidFill>
              </a:rPr>
              <a:t>19</a:t>
            </a:r>
            <a:r>
              <a:rPr lang="zh-CN" altLang="en-US" sz="1600">
                <a:solidFill>
                  <a:schemeClr val="accent1"/>
                </a:solidFill>
              </a:rPr>
              <a:t>世纪前半期</a:t>
            </a:r>
            <a:r>
              <a:rPr lang="en-US" altLang="zh-CN" sz="1600">
                <a:solidFill>
                  <a:schemeClr val="accent1"/>
                </a:solidFill>
              </a:rPr>
              <a:t>“</a:t>
            </a:r>
            <a:r>
              <a:rPr lang="zh-CN" altLang="en-US" sz="1600">
                <a:solidFill>
                  <a:schemeClr val="accent1"/>
                </a:solidFill>
              </a:rPr>
              <a:t>阿尔扎马斯社</a:t>
            </a:r>
            <a:r>
              <a:rPr lang="en-US" altLang="zh-CN" sz="1600">
                <a:solidFill>
                  <a:schemeClr val="accent1"/>
                </a:solidFill>
              </a:rPr>
              <a:t>”</a:t>
            </a:r>
            <a:r>
              <a:rPr lang="zh-CN" altLang="en-US" sz="1600">
                <a:solidFill>
                  <a:schemeClr val="accent1"/>
                </a:solidFill>
              </a:rPr>
              <a:t>在俄罗斯文学进程中发挥重要作用。</a:t>
            </a:r>
            <a:endParaRPr lang="zh-CN" altLang="en-US" sz="1600">
              <a:solidFill>
                <a:schemeClr val="accent1"/>
              </a:solidFill>
            </a:endParaRPr>
          </a:p>
          <a:p>
            <a:pPr marL="0" indent="0">
              <a:buNone/>
            </a:pPr>
            <a:endParaRPr lang="zh-CN" altLang="en-US" sz="1600">
              <a:solidFill>
                <a:schemeClr val="accent1"/>
              </a:solidFill>
            </a:endParaRPr>
          </a:p>
        </p:txBody>
      </p:sp>
      <p:sp>
        <p:nvSpPr>
          <p:cNvPr id="4" name="矩形 3"/>
          <p:cNvSpPr/>
          <p:nvPr/>
        </p:nvSpPr>
        <p:spPr>
          <a:xfrm>
            <a:off x="2796540" y="145415"/>
            <a:ext cx="3379470" cy="706755"/>
          </a:xfrm>
          <a:prstGeom prst="rect">
            <a:avLst/>
          </a:prstGeom>
          <a:noFill/>
          <a:ln>
            <a:noFill/>
          </a:ln>
        </p:spPr>
        <p:txBody>
          <a:bodyPr wrap="square" rtlCol="0" anchor="t">
            <a:spAutoFit/>
          </a:bodyPr>
          <a:lstStyle/>
          <a:p>
            <a:pPr algn="ctr"/>
            <a:r>
              <a:rPr lang="zh-CN" altLang="en-US" sz="4000" b="1">
                <a:solidFill>
                  <a:srgbClr val="D60093"/>
                </a:solidFill>
                <a:effectLst>
                  <a:reflection blurRad="6350" stA="53000" endA="300" endPos="35500" dir="5400000" sy="-90000" algn="bl" rotWithShape="0"/>
                </a:effectLst>
              </a:rPr>
              <a:t>阿尔扎马斯社</a:t>
            </a:r>
            <a:endParaRPr lang="zh-CN" altLang="en-US" sz="4000" b="1">
              <a:solidFill>
                <a:srgbClr val="D60093"/>
              </a:solidFill>
              <a:effectLst>
                <a:reflection blurRad="6350" stA="53000" endA="300" endPos="35500" dir="5400000" sy="-90000" algn="bl" rotWithShape="0"/>
              </a:effectLst>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457200" y="154940"/>
            <a:ext cx="8229600" cy="514985"/>
          </a:xfrm>
        </p:spPr>
        <p:txBody>
          <a:bodyPr/>
          <a:lstStyle/>
          <a:p>
            <a:r>
              <a:rPr lang="zh-CN" altLang="en-US" sz="3200" b="1">
                <a:solidFill>
                  <a:srgbClr val="080808"/>
                </a:solidFill>
              </a:rPr>
              <a:t>诗歌欣赏</a:t>
            </a:r>
            <a:endParaRPr lang="zh-CN" altLang="en-US" sz="3200" b="1">
              <a:solidFill>
                <a:srgbClr val="080808"/>
              </a:solidFill>
            </a:endParaRPr>
          </a:p>
        </p:txBody>
      </p:sp>
      <p:sp>
        <p:nvSpPr>
          <p:cNvPr id="3" name="内容占位符 2"/>
          <p:cNvSpPr>
            <a:spLocks noGrp="1"/>
          </p:cNvSpPr>
          <p:nvPr>
            <p:ph idx="1"/>
          </p:nvPr>
        </p:nvSpPr>
        <p:spPr>
          <a:xfrm>
            <a:off x="457200" y="777875"/>
            <a:ext cx="3802380" cy="3394710"/>
          </a:xfrm>
        </p:spPr>
        <p:txBody>
          <a:bodyPr/>
          <a:lstStyle/>
          <a:p>
            <a:pPr marL="0" indent="0" algn="ctr" fontAlgn="auto">
              <a:lnSpc>
                <a:spcPts val="1980"/>
              </a:lnSpc>
              <a:buNone/>
            </a:pPr>
            <a:r>
              <a:rPr lang="zh-CN" altLang="en-US" sz="1400" b="1">
                <a:solidFill>
                  <a:srgbClr val="0000CC"/>
                </a:solidFill>
              </a:rPr>
              <a:t>大海（哀歌）</a:t>
            </a:r>
            <a:endParaRPr lang="zh-CN" altLang="en-US" sz="1400" b="1">
              <a:solidFill>
                <a:srgbClr val="0000CC"/>
              </a:solidFill>
            </a:endParaRPr>
          </a:p>
          <a:p>
            <a:pPr marL="0" indent="0" fontAlgn="auto">
              <a:lnSpc>
                <a:spcPts val="1980"/>
              </a:lnSpc>
              <a:spcBef>
                <a:spcPts val="0"/>
              </a:spcBef>
              <a:buNone/>
            </a:pPr>
            <a:r>
              <a:rPr lang="zh-CN" altLang="en-US" sz="1400">
                <a:solidFill>
                  <a:srgbClr val="0000CC"/>
                </a:solidFill>
              </a:rPr>
              <a:t>无言的大海，蔚蓝的大海，</a:t>
            </a:r>
            <a:endParaRPr lang="zh-CN" altLang="en-US" sz="1400">
              <a:solidFill>
                <a:srgbClr val="0000CC"/>
              </a:solidFill>
            </a:endParaRPr>
          </a:p>
          <a:p>
            <a:pPr marL="0" indent="0" fontAlgn="auto">
              <a:lnSpc>
                <a:spcPts val="1980"/>
              </a:lnSpc>
              <a:spcBef>
                <a:spcPts val="0"/>
              </a:spcBef>
              <a:buNone/>
            </a:pPr>
            <a:r>
              <a:rPr lang="zh-CN" altLang="en-US" sz="1400">
                <a:solidFill>
                  <a:srgbClr val="0000CC"/>
                </a:solidFill>
              </a:rPr>
              <a:t>站在你的深渊之上，我为你心摇神移，</a:t>
            </a:r>
            <a:endParaRPr lang="zh-CN" altLang="en-US" sz="1400">
              <a:solidFill>
                <a:srgbClr val="0000CC"/>
              </a:solidFill>
            </a:endParaRPr>
          </a:p>
          <a:p>
            <a:pPr marL="0" indent="0" fontAlgn="auto">
              <a:lnSpc>
                <a:spcPts val="1980"/>
              </a:lnSpc>
              <a:spcBef>
                <a:spcPts val="0"/>
              </a:spcBef>
              <a:buNone/>
            </a:pPr>
            <a:r>
              <a:rPr lang="zh-CN" altLang="en-US" sz="1400">
                <a:solidFill>
                  <a:srgbClr val="0000CC"/>
                </a:solidFill>
              </a:rPr>
              <a:t>你呼吸着，如此生动，为了爱情，你骚乱</a:t>
            </a:r>
            <a:endParaRPr lang="zh-CN" altLang="en-US" sz="1400">
              <a:solidFill>
                <a:srgbClr val="0000CC"/>
              </a:solidFill>
            </a:endParaRPr>
          </a:p>
          <a:p>
            <a:pPr marL="0" indent="0" fontAlgn="auto">
              <a:lnSpc>
                <a:spcPts val="1980"/>
              </a:lnSpc>
              <a:spcBef>
                <a:spcPts val="0"/>
              </a:spcBef>
              <a:buNone/>
            </a:pPr>
            <a:r>
              <a:rPr lang="zh-CN" altLang="en-US" sz="1400">
                <a:solidFill>
                  <a:srgbClr val="0000CC"/>
                </a:solidFill>
              </a:rPr>
              <a:t>　而不宁，</a:t>
            </a:r>
            <a:endParaRPr lang="zh-CN" altLang="en-US" sz="1400">
              <a:solidFill>
                <a:srgbClr val="0000CC"/>
              </a:solidFill>
            </a:endParaRPr>
          </a:p>
          <a:p>
            <a:pPr marL="0" indent="0" fontAlgn="auto">
              <a:lnSpc>
                <a:spcPts val="1980"/>
              </a:lnSpc>
              <a:spcBef>
                <a:spcPts val="0"/>
              </a:spcBef>
              <a:buNone/>
            </a:pPr>
            <a:r>
              <a:rPr lang="zh-CN" altLang="en-US" sz="1400">
                <a:solidFill>
                  <a:srgbClr val="0000CC"/>
                </a:solidFill>
              </a:rPr>
              <a:t>你，充满了忧思深冥。</a:t>
            </a:r>
            <a:endParaRPr lang="zh-CN" altLang="en-US" sz="1400">
              <a:solidFill>
                <a:srgbClr val="0000CC"/>
              </a:solidFill>
            </a:endParaRPr>
          </a:p>
          <a:p>
            <a:pPr marL="0" indent="0" fontAlgn="auto">
              <a:lnSpc>
                <a:spcPts val="1980"/>
              </a:lnSpc>
              <a:spcBef>
                <a:spcPts val="0"/>
              </a:spcBef>
              <a:buNone/>
            </a:pPr>
            <a:r>
              <a:rPr lang="zh-CN" altLang="en-US" sz="1400">
                <a:solidFill>
                  <a:srgbClr val="0000CC"/>
                </a:solidFill>
              </a:rPr>
              <a:t>无言的大海，蔚蓝的大海，</a:t>
            </a:r>
            <a:endParaRPr lang="zh-CN" altLang="en-US" sz="1400">
              <a:solidFill>
                <a:srgbClr val="0000CC"/>
              </a:solidFill>
            </a:endParaRPr>
          </a:p>
          <a:p>
            <a:pPr marL="0" indent="0" fontAlgn="auto">
              <a:lnSpc>
                <a:spcPts val="1980"/>
              </a:lnSpc>
              <a:spcBef>
                <a:spcPts val="0"/>
              </a:spcBef>
              <a:buNone/>
            </a:pPr>
            <a:r>
              <a:rPr lang="zh-CN" altLang="en-US" sz="1400">
                <a:solidFill>
                  <a:srgbClr val="0000CC"/>
                </a:solidFill>
              </a:rPr>
              <a:t>请把你深藏的秘密向我公开：</a:t>
            </a:r>
            <a:endParaRPr lang="zh-CN" altLang="en-US" sz="1400">
              <a:solidFill>
                <a:srgbClr val="0000CC"/>
              </a:solidFill>
            </a:endParaRPr>
          </a:p>
          <a:p>
            <a:pPr marL="0" indent="0" fontAlgn="auto">
              <a:lnSpc>
                <a:spcPts val="1980"/>
              </a:lnSpc>
              <a:spcBef>
                <a:spcPts val="0"/>
              </a:spcBef>
              <a:buNone/>
            </a:pPr>
            <a:r>
              <a:rPr lang="zh-CN" altLang="en-US" sz="1400">
                <a:solidFill>
                  <a:srgbClr val="0000CC"/>
                </a:solidFill>
              </a:rPr>
              <a:t>是什么使你饱满的胸膛起伏不息？</a:t>
            </a:r>
            <a:endParaRPr lang="zh-CN" altLang="en-US" sz="1400">
              <a:solidFill>
                <a:srgbClr val="0000CC"/>
              </a:solidFill>
            </a:endParaRPr>
          </a:p>
          <a:p>
            <a:pPr marL="0" indent="0" fontAlgn="auto">
              <a:lnSpc>
                <a:spcPts val="1980"/>
              </a:lnSpc>
              <a:spcBef>
                <a:spcPts val="0"/>
              </a:spcBef>
              <a:buNone/>
            </a:pPr>
            <a:r>
              <a:rPr lang="zh-CN" altLang="en-US" sz="1400">
                <a:solidFill>
                  <a:srgbClr val="0000CC"/>
                </a:solidFill>
              </a:rPr>
              <a:t>是什么牵动了你广阔的胸怀？</a:t>
            </a:r>
            <a:endParaRPr lang="zh-CN" altLang="en-US" sz="1400">
              <a:solidFill>
                <a:srgbClr val="0000CC"/>
              </a:solidFill>
            </a:endParaRPr>
          </a:p>
          <a:p>
            <a:pPr marL="0" indent="0" fontAlgn="auto">
              <a:lnSpc>
                <a:spcPts val="1980"/>
              </a:lnSpc>
              <a:spcBef>
                <a:spcPts val="0"/>
              </a:spcBef>
              <a:buNone/>
            </a:pPr>
            <a:r>
              <a:rPr lang="zh-CN" altLang="en-US" sz="1400">
                <a:solidFill>
                  <a:srgbClr val="0000CC"/>
                </a:solidFill>
              </a:rPr>
              <a:t>莫非是那遥远的、明净的昊天</a:t>
            </a:r>
            <a:endParaRPr lang="zh-CN" altLang="en-US" sz="1400">
              <a:solidFill>
                <a:srgbClr val="0000CC"/>
              </a:solidFill>
            </a:endParaRPr>
          </a:p>
          <a:p>
            <a:pPr marL="0" indent="0" fontAlgn="auto">
              <a:lnSpc>
                <a:spcPts val="1980"/>
              </a:lnSpc>
              <a:spcBef>
                <a:spcPts val="0"/>
              </a:spcBef>
              <a:buNone/>
            </a:pPr>
            <a:r>
              <a:rPr lang="zh-CN" altLang="en-US" sz="1400">
                <a:solidFill>
                  <a:srgbClr val="0000CC"/>
                </a:solidFill>
              </a:rPr>
              <a:t>把你从大地的桎梏中曳向自己？……</a:t>
            </a:r>
            <a:endParaRPr lang="zh-CN" altLang="en-US" sz="1400">
              <a:solidFill>
                <a:srgbClr val="0000CC"/>
              </a:solidFill>
            </a:endParaRPr>
          </a:p>
          <a:p>
            <a:pPr marL="0" indent="0" fontAlgn="auto">
              <a:lnSpc>
                <a:spcPts val="1980"/>
              </a:lnSpc>
              <a:spcBef>
                <a:spcPts val="0"/>
              </a:spcBef>
              <a:buNone/>
            </a:pPr>
            <a:r>
              <a:rPr lang="zh-CN" altLang="en-US" sz="1400">
                <a:solidFill>
                  <a:srgbClr val="0000CC"/>
                </a:solidFill>
                <a:sym typeface="+mn-ea"/>
              </a:rPr>
              <a:t>你充满着活力，神秘而宁馨，</a:t>
            </a:r>
            <a:endParaRPr lang="zh-CN" altLang="en-US" sz="1400">
              <a:solidFill>
                <a:srgbClr val="0000CC"/>
              </a:solidFill>
              <a:sym typeface="+mn-ea"/>
            </a:endParaRPr>
          </a:p>
          <a:p>
            <a:pPr marL="0" indent="0" fontAlgn="auto">
              <a:lnSpc>
                <a:spcPts val="1980"/>
              </a:lnSpc>
              <a:spcBef>
                <a:spcPts val="0"/>
              </a:spcBef>
              <a:buNone/>
            </a:pPr>
            <a:r>
              <a:rPr lang="zh-CN" altLang="en-US" sz="1400">
                <a:solidFill>
                  <a:srgbClr val="0000CC"/>
                </a:solidFill>
                <a:sym typeface="+mn-ea"/>
              </a:rPr>
              <a:t>因它的纯净而纯净：</a:t>
            </a:r>
            <a:endParaRPr lang="zh-CN" altLang="en-US" sz="1400">
              <a:solidFill>
                <a:srgbClr val="0000CC"/>
              </a:solidFill>
              <a:sym typeface="+mn-ea"/>
            </a:endParaRPr>
          </a:p>
          <a:p>
            <a:pPr marL="0" indent="0" fontAlgn="auto">
              <a:lnSpc>
                <a:spcPts val="1980"/>
              </a:lnSpc>
              <a:spcBef>
                <a:spcPts val="0"/>
              </a:spcBef>
              <a:buNone/>
            </a:pPr>
            <a:r>
              <a:rPr lang="zh-CN" altLang="en-US" sz="1400">
                <a:solidFill>
                  <a:srgbClr val="0000CC"/>
                </a:solidFill>
                <a:sym typeface="+mn-ea"/>
              </a:rPr>
              <a:t>你焕射着蔚蓝天空的灿烂，</a:t>
            </a:r>
            <a:endParaRPr lang="zh-CN" altLang="en-US" sz="1400">
              <a:solidFill>
                <a:srgbClr val="0000CC"/>
              </a:solidFill>
              <a:sym typeface="+mn-ea"/>
            </a:endParaRPr>
          </a:p>
          <a:p>
            <a:pPr marL="0" indent="0" fontAlgn="auto">
              <a:lnSpc>
                <a:spcPts val="1980"/>
              </a:lnSpc>
              <a:spcBef>
                <a:spcPts val="0"/>
              </a:spcBef>
              <a:buNone/>
            </a:pPr>
            <a:r>
              <a:rPr lang="zh-CN" altLang="en-US" sz="1400">
                <a:solidFill>
                  <a:srgbClr val="0000CC"/>
                </a:solidFill>
                <a:sym typeface="+mn-ea"/>
              </a:rPr>
              <a:t>映燃着黄昏与晨晓的光昕，</a:t>
            </a:r>
            <a:endParaRPr lang="zh-CN" altLang="en-US" sz="1400">
              <a:solidFill>
                <a:srgbClr val="0000CC"/>
              </a:solidFill>
              <a:sym typeface="+mn-ea"/>
            </a:endParaRPr>
          </a:p>
          <a:p>
            <a:pPr marL="0" indent="0">
              <a:buNone/>
            </a:pPr>
            <a:endParaRPr lang="zh-CN" altLang="en-US" sz="1400">
              <a:solidFill>
                <a:srgbClr val="0000CC"/>
              </a:solidFill>
              <a:sym typeface="+mn-ea"/>
            </a:endParaRPr>
          </a:p>
        </p:txBody>
      </p:sp>
      <p:sp>
        <p:nvSpPr>
          <p:cNvPr id="4" name="文本框 3"/>
          <p:cNvSpPr txBox="1"/>
          <p:nvPr/>
        </p:nvSpPr>
        <p:spPr>
          <a:xfrm>
            <a:off x="4422140" y="777875"/>
            <a:ext cx="4735830" cy="4292600"/>
          </a:xfrm>
          <a:prstGeom prst="rect">
            <a:avLst/>
          </a:prstGeom>
          <a:noFill/>
        </p:spPr>
        <p:txBody>
          <a:bodyPr wrap="square" rtlCol="0">
            <a:spAutoFit/>
          </a:bodyPr>
          <a:lstStyle/>
          <a:p>
            <a:pPr fontAlgn="auto">
              <a:lnSpc>
                <a:spcPts val="1980"/>
              </a:lnSpc>
            </a:pPr>
            <a:r>
              <a:rPr lang="zh-CN" altLang="en-US" sz="1400">
                <a:solidFill>
                  <a:srgbClr val="0000CC"/>
                </a:solidFill>
              </a:rPr>
              <a:t>你爱抚它金色的云朵，</a:t>
            </a:r>
            <a:endParaRPr lang="zh-CN" altLang="en-US" sz="1400">
              <a:solidFill>
                <a:srgbClr val="0000CC"/>
              </a:solidFill>
            </a:endParaRPr>
          </a:p>
          <a:p>
            <a:pPr fontAlgn="auto">
              <a:lnSpc>
                <a:spcPts val="1980"/>
              </a:lnSpc>
            </a:pPr>
            <a:r>
              <a:rPr lang="zh-CN" altLang="en-US" sz="1400">
                <a:solidFill>
                  <a:srgbClr val="0000CC"/>
                </a:solidFill>
              </a:rPr>
              <a:t>欢乐地灼耀着它的星星。</a:t>
            </a:r>
            <a:endParaRPr lang="zh-CN" altLang="en-US" sz="1400">
              <a:solidFill>
                <a:srgbClr val="0000CC"/>
              </a:solidFill>
            </a:endParaRPr>
          </a:p>
          <a:p>
            <a:pPr fontAlgn="auto">
              <a:lnSpc>
                <a:spcPts val="1980"/>
              </a:lnSpc>
            </a:pPr>
            <a:r>
              <a:rPr lang="zh-CN" altLang="en-US" sz="1400">
                <a:solidFill>
                  <a:srgbClr val="0000CC"/>
                </a:solidFill>
              </a:rPr>
              <a:t>而当乌云聚拢，</a:t>
            </a:r>
            <a:endParaRPr lang="zh-CN" altLang="en-US" sz="1400">
              <a:solidFill>
                <a:srgbClr val="0000CC"/>
              </a:solidFill>
            </a:endParaRPr>
          </a:p>
          <a:p>
            <a:pPr fontAlgn="auto">
              <a:lnSpc>
                <a:spcPts val="1980"/>
              </a:lnSpc>
            </a:pPr>
            <a:r>
              <a:rPr lang="zh-CN" altLang="en-US" sz="1400">
                <a:solidFill>
                  <a:srgbClr val="0000CC"/>
                </a:solidFill>
              </a:rPr>
              <a:t>企图夺走你的明亮的天空——</a:t>
            </a:r>
            <a:endParaRPr lang="zh-CN" altLang="en-US" sz="1400">
              <a:solidFill>
                <a:srgbClr val="0000CC"/>
              </a:solidFill>
            </a:endParaRPr>
          </a:p>
          <a:p>
            <a:pPr fontAlgn="auto">
              <a:lnSpc>
                <a:spcPts val="1980"/>
              </a:lnSpc>
            </a:pPr>
            <a:r>
              <a:rPr lang="zh-CN" altLang="en-US" sz="1400">
                <a:solidFill>
                  <a:srgbClr val="0000CC"/>
                </a:solidFill>
              </a:rPr>
              <a:t>你颤抖，你哀号，你掀起浪涛，</a:t>
            </a:r>
            <a:endParaRPr lang="zh-CN" altLang="en-US" sz="1400">
              <a:solidFill>
                <a:srgbClr val="0000CC"/>
              </a:solidFill>
            </a:endParaRPr>
          </a:p>
          <a:p>
            <a:pPr fontAlgn="auto">
              <a:lnSpc>
                <a:spcPts val="1980"/>
              </a:lnSpc>
            </a:pPr>
            <a:r>
              <a:rPr lang="zh-CN" altLang="en-US" sz="1400">
                <a:solidFill>
                  <a:srgbClr val="0000CC"/>
                </a:solidFill>
              </a:rPr>
              <a:t>奔突着，撕扯仇敌布下的阴霾重重……</a:t>
            </a:r>
            <a:endParaRPr lang="zh-CN" altLang="en-US" sz="1400">
              <a:solidFill>
                <a:srgbClr val="0000CC"/>
              </a:solidFill>
            </a:endParaRPr>
          </a:p>
          <a:p>
            <a:pPr fontAlgn="auto">
              <a:lnSpc>
                <a:spcPts val="1980"/>
              </a:lnSpc>
            </a:pPr>
            <a:r>
              <a:rPr lang="zh-CN" altLang="en-US" sz="1400">
                <a:solidFill>
                  <a:srgbClr val="0000CC"/>
                </a:solidFill>
              </a:rPr>
              <a:t>黑暗隐退，乌云旋即消散，</a:t>
            </a:r>
            <a:endParaRPr lang="zh-CN" altLang="en-US" sz="1400">
              <a:solidFill>
                <a:srgbClr val="0000CC"/>
              </a:solidFill>
            </a:endParaRPr>
          </a:p>
          <a:p>
            <a:pPr fontAlgn="auto">
              <a:lnSpc>
                <a:spcPts val="1980"/>
              </a:lnSpc>
            </a:pPr>
            <a:r>
              <a:rPr lang="zh-CN" altLang="en-US" sz="1400">
                <a:solidFill>
                  <a:srgbClr val="0000CC"/>
                </a:solidFill>
              </a:rPr>
              <a:t>然而，你心有余悸，</a:t>
            </a:r>
            <a:endParaRPr lang="zh-CN" altLang="en-US" sz="1400">
              <a:solidFill>
                <a:srgbClr val="0000CC"/>
              </a:solidFill>
            </a:endParaRPr>
          </a:p>
          <a:p>
            <a:pPr fontAlgn="auto">
              <a:lnSpc>
                <a:spcPts val="1980"/>
              </a:lnSpc>
            </a:pPr>
            <a:r>
              <a:rPr lang="zh-CN" altLang="en-US" sz="1400">
                <a:solidFill>
                  <a:srgbClr val="0000CC"/>
                </a:solidFill>
              </a:rPr>
              <a:t>仍久久地回荡惊惶的波澜，</a:t>
            </a:r>
            <a:endParaRPr lang="zh-CN" altLang="en-US" sz="1400">
              <a:solidFill>
                <a:srgbClr val="0000CC"/>
              </a:solidFill>
            </a:endParaRPr>
          </a:p>
          <a:p>
            <a:pPr fontAlgn="auto">
              <a:lnSpc>
                <a:spcPts val="1980"/>
              </a:lnSpc>
            </a:pPr>
            <a:r>
              <a:rPr lang="zh-CN" altLang="en-US" sz="1400">
                <a:solidFill>
                  <a:srgbClr val="0000CC"/>
                </a:solidFill>
              </a:rPr>
              <a:t>虽说天空重呈清明光辉，</a:t>
            </a:r>
            <a:endParaRPr lang="zh-CN" altLang="en-US" sz="1400">
              <a:solidFill>
                <a:srgbClr val="0000CC"/>
              </a:solidFill>
            </a:endParaRPr>
          </a:p>
          <a:p>
            <a:pPr fontAlgn="auto">
              <a:lnSpc>
                <a:spcPts val="1980"/>
              </a:lnSpc>
            </a:pPr>
            <a:r>
              <a:rPr lang="zh-CN" altLang="en-US" sz="1400">
                <a:solidFill>
                  <a:srgbClr val="0000CC"/>
                </a:solidFill>
              </a:rPr>
              <a:t>可你的安宁终难复归，</a:t>
            </a:r>
            <a:endParaRPr lang="zh-CN" altLang="en-US" sz="1400">
              <a:solidFill>
                <a:srgbClr val="0000CC"/>
              </a:solidFill>
            </a:endParaRPr>
          </a:p>
          <a:p>
            <a:pPr fontAlgn="auto">
              <a:lnSpc>
                <a:spcPts val="1980"/>
              </a:lnSpc>
            </a:pPr>
            <a:r>
              <a:rPr lang="zh-CN" altLang="en-US" sz="1400">
                <a:solidFill>
                  <a:srgbClr val="0000CC"/>
                </a:solidFill>
              </a:rPr>
              <a:t>平静，仅止乎你的表面：</a:t>
            </a:r>
            <a:endParaRPr lang="zh-CN" altLang="en-US" sz="1400">
              <a:solidFill>
                <a:srgbClr val="0000CC"/>
              </a:solidFill>
            </a:endParaRPr>
          </a:p>
          <a:p>
            <a:pPr fontAlgn="auto">
              <a:lnSpc>
                <a:spcPts val="1980"/>
              </a:lnSpc>
            </a:pPr>
            <a:r>
              <a:rPr lang="zh-CN" altLang="en-US" sz="1400">
                <a:solidFill>
                  <a:srgbClr val="0000CC"/>
                </a:solidFill>
              </a:rPr>
              <a:t>平静的深渊里蕴潜着骚乱；</a:t>
            </a:r>
            <a:endParaRPr lang="zh-CN" altLang="en-US" sz="1400">
              <a:solidFill>
                <a:srgbClr val="0000CC"/>
              </a:solidFill>
            </a:endParaRPr>
          </a:p>
          <a:p>
            <a:pPr fontAlgn="auto">
              <a:lnSpc>
                <a:spcPts val="1980"/>
              </a:lnSpc>
            </a:pPr>
            <a:r>
              <a:rPr lang="zh-CN" altLang="en-US" sz="1400">
                <a:solidFill>
                  <a:srgbClr val="0000CC"/>
                </a:solidFill>
              </a:rPr>
              <a:t>你，如此恋慕天空，为它颤栗动颜。</a:t>
            </a:r>
            <a:endParaRPr lang="zh-CN" altLang="en-US" sz="1400">
              <a:solidFill>
                <a:srgbClr val="0000CC"/>
              </a:solidFill>
            </a:endParaRPr>
          </a:p>
          <a:p>
            <a:r>
              <a:rPr lang="zh-CN" altLang="en-US" sz="1400">
                <a:solidFill>
                  <a:srgbClr val="0000CC"/>
                </a:solidFill>
              </a:rPr>
              <a:t>　　　　　　　　　</a:t>
            </a:r>
            <a:r>
              <a:rPr lang="zh-CN" altLang="en-US" sz="1400">
                <a:solidFill>
                  <a:srgbClr val="080808"/>
                </a:solidFill>
              </a:rPr>
              <a:t> (一八二二年)</a:t>
            </a:r>
            <a:endParaRPr lang="zh-CN" altLang="en-US" sz="1400">
              <a:solidFill>
                <a:srgbClr val="080808"/>
              </a:solidFill>
            </a:endParaRPr>
          </a:p>
          <a:p>
            <a:r>
              <a:rPr lang="zh-CN" altLang="en-US" sz="1400">
                <a:solidFill>
                  <a:srgbClr val="080808"/>
                </a:solidFill>
              </a:rPr>
              <a:t>　　　　　　　　　黄成来、金留春译</a:t>
            </a:r>
            <a:endParaRPr lang="zh-CN" altLang="en-US" sz="1400">
              <a:solidFill>
                <a:srgbClr val="080808"/>
              </a:solidFill>
            </a:endParaRPr>
          </a:p>
          <a:p>
            <a:r>
              <a:rPr lang="zh-CN" altLang="en-US" sz="1400">
                <a:solidFill>
                  <a:srgbClr val="080808"/>
                </a:solidFill>
              </a:rPr>
              <a:t>　　　　选自《十二个睡美人》，上海译文出版社(1989)</a:t>
            </a:r>
            <a:endParaRPr lang="zh-CN" altLang="en-US" sz="1400">
              <a:solidFill>
                <a:srgbClr val="080808"/>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457200" y="205740"/>
            <a:ext cx="8229600" cy="542925"/>
          </a:xfrm>
        </p:spPr>
        <p:txBody>
          <a:bodyPr/>
          <a:lstStyle/>
          <a:p>
            <a:r>
              <a:rPr lang="zh-CN" altLang="en-US" sz="3200" b="1">
                <a:solidFill>
                  <a:srgbClr val="080808"/>
                </a:solidFill>
                <a:sym typeface="+mn-ea"/>
              </a:rPr>
              <a:t>诗歌欣赏</a:t>
            </a:r>
            <a:endParaRPr lang="zh-CN" altLang="en-US" sz="3200"/>
          </a:p>
        </p:txBody>
      </p:sp>
      <p:sp>
        <p:nvSpPr>
          <p:cNvPr id="3" name="内容占位符 2"/>
          <p:cNvSpPr>
            <a:spLocks noGrp="1"/>
          </p:cNvSpPr>
          <p:nvPr>
            <p:ph idx="1"/>
          </p:nvPr>
        </p:nvSpPr>
        <p:spPr>
          <a:xfrm>
            <a:off x="494665" y="874395"/>
            <a:ext cx="3475990" cy="3394710"/>
          </a:xfrm>
        </p:spPr>
        <p:txBody>
          <a:bodyPr/>
          <a:lstStyle/>
          <a:p>
            <a:pPr marL="0" indent="0" algn="ctr">
              <a:buNone/>
            </a:pPr>
            <a:r>
              <a:rPr lang="zh-CN" altLang="en-US" sz="1800" b="1">
                <a:solidFill>
                  <a:srgbClr val="0000CC"/>
                </a:solidFill>
              </a:rPr>
              <a:t>歌</a:t>
            </a:r>
            <a:endParaRPr lang="zh-CN" altLang="en-US" sz="1800" b="1">
              <a:solidFill>
                <a:srgbClr val="0000CC"/>
              </a:solidFill>
            </a:endParaRPr>
          </a:p>
          <a:p>
            <a:pPr marL="0" indent="0">
              <a:buNone/>
            </a:pPr>
            <a:r>
              <a:rPr lang="zh-CN" altLang="en-US" sz="1400">
                <a:solidFill>
                  <a:srgbClr val="0000CC"/>
                </a:solidFill>
              </a:rPr>
              <a:t>迷人的往昔的日子，</a:t>
            </a:r>
            <a:endParaRPr lang="zh-CN" altLang="en-US" sz="1400">
              <a:solidFill>
                <a:srgbClr val="0000CC"/>
              </a:solidFill>
            </a:endParaRPr>
          </a:p>
          <a:p>
            <a:pPr marL="0" indent="0">
              <a:buNone/>
            </a:pPr>
            <a:r>
              <a:rPr lang="zh-CN" altLang="en-US" sz="1400">
                <a:solidFill>
                  <a:srgbClr val="0000CC"/>
                </a:solidFill>
              </a:rPr>
              <a:t>你为何又在我心中苏醒？</a:t>
            </a:r>
            <a:endParaRPr lang="zh-CN" altLang="en-US" sz="1400">
              <a:solidFill>
                <a:srgbClr val="0000CC"/>
              </a:solidFill>
            </a:endParaRPr>
          </a:p>
          <a:p>
            <a:pPr marL="0" indent="0">
              <a:buNone/>
            </a:pPr>
            <a:r>
              <a:rPr lang="zh-CN" altLang="en-US" sz="1400">
                <a:solidFill>
                  <a:srgbClr val="0000CC"/>
                </a:solidFill>
              </a:rPr>
              <a:t>是谁唤醒了我的记忆</a:t>
            </a:r>
            <a:endParaRPr lang="zh-CN" altLang="en-US" sz="1400">
              <a:solidFill>
                <a:srgbClr val="0000CC"/>
              </a:solidFill>
            </a:endParaRPr>
          </a:p>
          <a:p>
            <a:pPr marL="0" indent="0">
              <a:buNone/>
            </a:pPr>
            <a:r>
              <a:rPr lang="zh-CN" altLang="en-US" sz="1400">
                <a:solidFill>
                  <a:srgbClr val="0000CC"/>
                </a:solidFill>
              </a:rPr>
              <a:t>和已经寂灭的博憬？</a:t>
            </a:r>
            <a:endParaRPr lang="zh-CN" altLang="en-US" sz="1400">
              <a:solidFill>
                <a:srgbClr val="0000CC"/>
              </a:solidFill>
            </a:endParaRPr>
          </a:p>
          <a:p>
            <a:endParaRPr lang="zh-CN" altLang="en-US" sz="1400">
              <a:solidFill>
                <a:srgbClr val="0000CC"/>
              </a:solidFill>
            </a:endParaRPr>
          </a:p>
          <a:p>
            <a:pPr marL="0" indent="0">
              <a:buNone/>
            </a:pPr>
            <a:r>
              <a:rPr lang="zh-CN" altLang="en-US" sz="1400">
                <a:solidFill>
                  <a:srgbClr val="0000CC"/>
                </a:solidFill>
              </a:rPr>
              <a:t>过去的情意在向我的心倾诉；</a:t>
            </a:r>
            <a:endParaRPr lang="zh-CN" altLang="en-US" sz="1400">
              <a:solidFill>
                <a:srgbClr val="0000CC"/>
              </a:solidFill>
            </a:endParaRPr>
          </a:p>
          <a:p>
            <a:pPr marL="0" indent="0">
              <a:buNone/>
            </a:pPr>
            <a:r>
              <a:rPr lang="zh-CN" altLang="en-US" sz="1400">
                <a:solidFill>
                  <a:srgbClr val="0000CC"/>
                </a:solidFill>
              </a:rPr>
              <a:t>我又看见了那熟悉的目光；</a:t>
            </a:r>
            <a:endParaRPr lang="zh-CN" altLang="en-US" sz="1400">
              <a:solidFill>
                <a:srgbClr val="0000CC"/>
              </a:solidFill>
            </a:endParaRPr>
          </a:p>
          <a:p>
            <a:pPr marL="0" indent="0">
              <a:buNone/>
            </a:pPr>
            <a:r>
              <a:rPr lang="zh-CN" altLang="en-US" sz="1400">
                <a:solidFill>
                  <a:srgbClr val="0000CC"/>
                </a:solidFill>
              </a:rPr>
              <a:t>很久以前早就看不见的东西</a:t>
            </a:r>
            <a:endParaRPr lang="zh-CN" altLang="en-US" sz="1400">
              <a:solidFill>
                <a:srgbClr val="0000CC"/>
              </a:solidFill>
            </a:endParaRPr>
          </a:p>
          <a:p>
            <a:pPr marL="0" indent="0">
              <a:buNone/>
            </a:pPr>
            <a:r>
              <a:rPr lang="zh-CN" altLang="en-US" sz="1400">
                <a:solidFill>
                  <a:srgbClr val="0000CC"/>
                </a:solidFill>
              </a:rPr>
              <a:t>顷刻之间又在我眼前闪亮。</a:t>
            </a:r>
            <a:endParaRPr lang="zh-CN" altLang="en-US" sz="1400">
              <a:solidFill>
                <a:srgbClr val="0000CC"/>
              </a:solidFill>
            </a:endParaRPr>
          </a:p>
          <a:p>
            <a:endParaRPr lang="zh-CN" altLang="en-US" sz="1400">
              <a:solidFill>
                <a:srgbClr val="0000CC"/>
              </a:solidFill>
            </a:endParaRPr>
          </a:p>
          <a:p>
            <a:pPr marL="0" indent="0">
              <a:buNone/>
            </a:pPr>
            <a:r>
              <a:rPr lang="zh-CN" altLang="en-US" sz="1400">
                <a:solidFill>
                  <a:srgbClr val="0000CC"/>
                </a:solidFill>
              </a:rPr>
              <a:t>啊，亲爱的客人，神圣的往昔，</a:t>
            </a:r>
            <a:endParaRPr lang="zh-CN" altLang="en-US" sz="1400">
              <a:solidFill>
                <a:srgbClr val="0000CC"/>
              </a:solidFill>
            </a:endParaRPr>
          </a:p>
          <a:p>
            <a:pPr marL="0" indent="0">
              <a:buNone/>
            </a:pPr>
            <a:r>
              <a:rPr lang="zh-CN" altLang="en-US" sz="1400">
                <a:solidFill>
                  <a:srgbClr val="0000CC"/>
                </a:solidFill>
              </a:rPr>
              <a:t>你为何压得我喘不过气来？</a:t>
            </a:r>
            <a:endParaRPr lang="zh-CN" altLang="en-US" sz="1400">
              <a:solidFill>
                <a:srgbClr val="0000CC"/>
              </a:solidFill>
            </a:endParaRPr>
          </a:p>
          <a:p>
            <a:pPr marL="0" indent="0">
              <a:buNone/>
            </a:pPr>
            <a:r>
              <a:rPr lang="zh-CN" altLang="en-US" sz="1400">
                <a:solidFill>
                  <a:srgbClr val="0000CC"/>
                </a:solidFill>
              </a:rPr>
              <a:t>我能否使希望永久保存？</a:t>
            </a:r>
            <a:endParaRPr lang="zh-CN" altLang="en-US" sz="1400">
              <a:solidFill>
                <a:srgbClr val="0000CC"/>
              </a:solidFill>
            </a:endParaRPr>
          </a:p>
          <a:p>
            <a:pPr marL="0" indent="0">
              <a:buNone/>
            </a:pPr>
            <a:r>
              <a:rPr lang="zh-CN" altLang="en-US" sz="1400">
                <a:solidFill>
                  <a:srgbClr val="0000CC"/>
                </a:solidFill>
              </a:rPr>
              <a:t>我能否使过去的事情重新回来，</a:t>
            </a:r>
            <a:endParaRPr lang="zh-CN" altLang="en-US" sz="1400">
              <a:solidFill>
                <a:srgbClr val="0000CC"/>
              </a:solidFill>
            </a:endParaRPr>
          </a:p>
          <a:p>
            <a:endParaRPr lang="zh-CN" altLang="en-US" sz="1400">
              <a:solidFill>
                <a:srgbClr val="0000CC"/>
              </a:solidFill>
            </a:endParaRPr>
          </a:p>
          <a:p>
            <a:endParaRPr lang="zh-CN" altLang="en-US"/>
          </a:p>
        </p:txBody>
      </p:sp>
      <p:sp>
        <p:nvSpPr>
          <p:cNvPr id="4" name="文本框 3"/>
          <p:cNvSpPr txBox="1"/>
          <p:nvPr/>
        </p:nvSpPr>
        <p:spPr>
          <a:xfrm>
            <a:off x="4166235" y="1096645"/>
            <a:ext cx="4785995" cy="3969385"/>
          </a:xfrm>
          <a:prstGeom prst="rect">
            <a:avLst/>
          </a:prstGeom>
          <a:noFill/>
        </p:spPr>
        <p:txBody>
          <a:bodyPr wrap="square" rtlCol="0">
            <a:spAutoFit/>
          </a:bodyPr>
          <a:lstStyle/>
          <a:p>
            <a:r>
              <a:rPr lang="zh-CN" altLang="en-US" sz="1400">
                <a:solidFill>
                  <a:srgbClr val="0000CC"/>
                </a:solidFill>
              </a:rPr>
              <a:t>我能否使已经枯萎的理想</a:t>
            </a:r>
            <a:endParaRPr lang="zh-CN" altLang="en-US" sz="1400">
              <a:solidFill>
                <a:srgbClr val="0000CC"/>
              </a:solidFill>
            </a:endParaRPr>
          </a:p>
          <a:p>
            <a:r>
              <a:rPr lang="zh-CN" altLang="en-US" sz="1400">
                <a:solidFill>
                  <a:srgbClr val="0000CC"/>
                </a:solidFill>
              </a:rPr>
              <a:t>在新的光泽中重现它的美？</a:t>
            </a:r>
            <a:endParaRPr lang="zh-CN" altLang="en-US" sz="1400">
              <a:solidFill>
                <a:srgbClr val="0000CC"/>
              </a:solidFill>
            </a:endParaRPr>
          </a:p>
          <a:p>
            <a:r>
              <a:rPr lang="zh-CN" altLang="en-US" sz="1400">
                <a:solidFill>
                  <a:srgbClr val="0000CC"/>
                </a:solidFill>
              </a:rPr>
              <a:t>我能否使赤裸裸的熟识的生活</a:t>
            </a:r>
            <a:endParaRPr lang="zh-CN" altLang="en-US" sz="1400">
              <a:solidFill>
                <a:srgbClr val="0000CC"/>
              </a:solidFill>
            </a:endParaRPr>
          </a:p>
          <a:p>
            <a:r>
              <a:rPr lang="zh-CN" altLang="en-US" sz="1400">
                <a:solidFill>
                  <a:srgbClr val="0000CC"/>
                </a:solidFill>
              </a:rPr>
              <a:t>重新涂上绚丽的色彩，</a:t>
            </a:r>
            <a:endParaRPr lang="zh-CN" altLang="en-US" sz="1400">
              <a:solidFill>
                <a:srgbClr val="0000CC"/>
              </a:solidFill>
            </a:endParaRPr>
          </a:p>
          <a:p>
            <a:endParaRPr lang="zh-CN" altLang="en-US" sz="1400">
              <a:solidFill>
                <a:srgbClr val="0000CC"/>
              </a:solidFill>
            </a:endParaRPr>
          </a:p>
          <a:p>
            <a:r>
              <a:rPr lang="zh-CN" altLang="en-US" sz="1400">
                <a:solidFill>
                  <a:srgbClr val="0000CC"/>
                </a:solidFill>
              </a:rPr>
              <a:t>为什么我的心向往着</a:t>
            </a:r>
            <a:endParaRPr lang="zh-CN" altLang="en-US" sz="1400">
              <a:solidFill>
                <a:srgbClr val="0000CC"/>
              </a:solidFill>
            </a:endParaRPr>
          </a:p>
          <a:p>
            <a:r>
              <a:rPr lang="zh-CN" altLang="en-US" sz="1400">
                <a:solidFill>
                  <a:srgbClr val="0000CC"/>
                </a:solidFill>
              </a:rPr>
              <a:t>已经消逝的日日夜夜？</a:t>
            </a:r>
            <a:endParaRPr lang="zh-CN" altLang="en-US" sz="1400">
              <a:solidFill>
                <a:srgbClr val="0000CC"/>
              </a:solidFill>
            </a:endParaRPr>
          </a:p>
          <a:p>
            <a:r>
              <a:rPr lang="zh-CN" altLang="en-US" sz="1400">
                <a:solidFill>
                  <a:srgbClr val="0000CC"/>
                </a:solidFill>
              </a:rPr>
              <a:t>荒凉的地方是不会有人居住的，</a:t>
            </a:r>
            <a:endParaRPr lang="zh-CN" altLang="en-US" sz="1400">
              <a:solidFill>
                <a:srgbClr val="0000CC"/>
              </a:solidFill>
            </a:endParaRPr>
          </a:p>
          <a:p>
            <a:r>
              <a:rPr lang="zh-CN" altLang="en-US" sz="1400">
                <a:solidFill>
                  <a:srgbClr val="0000CC"/>
                </a:solidFill>
              </a:rPr>
              <a:t>那里没有过去的岁月；</a:t>
            </a:r>
            <a:endParaRPr lang="zh-CN" altLang="en-US" sz="1400">
              <a:solidFill>
                <a:srgbClr val="0000CC"/>
              </a:solidFill>
            </a:endParaRPr>
          </a:p>
          <a:p>
            <a:endParaRPr lang="zh-CN" altLang="en-US" sz="1400">
              <a:solidFill>
                <a:srgbClr val="0000CC"/>
              </a:solidFill>
            </a:endParaRPr>
          </a:p>
          <a:p>
            <a:r>
              <a:rPr lang="zh-CN" altLang="en-US" sz="1400">
                <a:solidFill>
                  <a:srgbClr val="0000CC"/>
                </a:solidFill>
              </a:rPr>
              <a:t>那里只有一个沉默的居民，</a:t>
            </a:r>
            <a:endParaRPr lang="zh-CN" altLang="en-US" sz="1400">
              <a:solidFill>
                <a:srgbClr val="0000CC"/>
              </a:solidFill>
            </a:endParaRPr>
          </a:p>
          <a:p>
            <a:r>
              <a:rPr lang="zh-CN" altLang="en-US" sz="1400">
                <a:solidFill>
                  <a:srgbClr val="0000CC"/>
                </a:solidFill>
              </a:rPr>
              <a:t>他曾经享受过往昔的幸福，</a:t>
            </a:r>
            <a:endParaRPr lang="zh-CN" altLang="en-US" sz="1400">
              <a:solidFill>
                <a:srgbClr val="0000CC"/>
              </a:solidFill>
            </a:endParaRPr>
          </a:p>
          <a:p>
            <a:r>
              <a:rPr lang="zh-CN" altLang="en-US" sz="1400">
                <a:solidFill>
                  <a:srgbClr val="0000CC"/>
                </a:solidFill>
              </a:rPr>
              <a:t>在那里，一切美好的日子</a:t>
            </a:r>
            <a:endParaRPr lang="zh-CN" altLang="en-US" sz="1400">
              <a:solidFill>
                <a:srgbClr val="0000CC"/>
              </a:solidFill>
            </a:endParaRPr>
          </a:p>
          <a:p>
            <a:r>
              <a:rPr lang="zh-CN" altLang="en-US" sz="1400">
                <a:solidFill>
                  <a:srgbClr val="0000CC"/>
                </a:solidFill>
              </a:rPr>
              <a:t>和他一起进入了同一个坟墓。</a:t>
            </a:r>
            <a:endParaRPr lang="zh-CN" altLang="en-US" sz="1400">
              <a:solidFill>
                <a:srgbClr val="0000CC"/>
              </a:solidFill>
            </a:endParaRPr>
          </a:p>
          <a:p>
            <a:r>
              <a:rPr lang="zh-CN" altLang="en-US" sz="1400"/>
              <a:t>　　　　　　　　　</a:t>
            </a:r>
            <a:r>
              <a:rPr lang="zh-CN" altLang="en-US" sz="1400">
                <a:solidFill>
                  <a:schemeClr val="accent1"/>
                </a:solidFill>
              </a:rPr>
              <a:t>(1818)</a:t>
            </a:r>
            <a:endParaRPr lang="zh-CN" altLang="en-US" sz="1400">
              <a:solidFill>
                <a:schemeClr val="accent1"/>
              </a:solidFill>
            </a:endParaRPr>
          </a:p>
          <a:p>
            <a:r>
              <a:rPr lang="zh-CN" altLang="en-US" sz="1400">
                <a:solidFill>
                  <a:schemeClr val="accent1"/>
                </a:solidFill>
              </a:rPr>
              <a:t>　　　　　　　　　　　张草纫译</a:t>
            </a:r>
            <a:endParaRPr lang="zh-CN" altLang="en-US" sz="1400">
              <a:solidFill>
                <a:schemeClr val="accent1"/>
              </a:solidFill>
            </a:endParaRPr>
          </a:p>
          <a:p>
            <a:r>
              <a:rPr lang="zh-CN" altLang="en-US" sz="1400">
                <a:solidFill>
                  <a:schemeClr val="accent1"/>
                </a:solidFill>
              </a:rPr>
              <a:t>　　　　选自《俄罗斯抒情诗选》，上海译文出版社(1992)</a:t>
            </a:r>
            <a:endParaRPr lang="zh-CN" altLang="en-US" sz="1400">
              <a:solidFill>
                <a:schemeClr val="accent1"/>
              </a:solidFill>
            </a:endParaRPr>
          </a:p>
          <a:p>
            <a:endParaRPr lang="zh-CN" altLang="en-US" sz="1400">
              <a:solidFill>
                <a:schemeClr val="accent1"/>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2962910" y="68580"/>
            <a:ext cx="2989580" cy="706755"/>
          </a:xfrm>
          <a:prstGeom prst="rect">
            <a:avLst/>
          </a:prstGeom>
          <a:noFill/>
          <a:ln>
            <a:noFill/>
          </a:ln>
        </p:spPr>
        <p:txBody>
          <a:bodyPr wrap="square" rtlCol="0" anchor="t">
            <a:spAutoFit/>
          </a:bodyPr>
          <a:lstStyle/>
          <a:p>
            <a:pPr algn="ctr"/>
            <a:r>
              <a:rPr lang="zh-CN" altLang="en-US" sz="4000" b="1">
                <a:solidFill>
                  <a:srgbClr val="D60093"/>
                </a:solidFill>
                <a:effectLst>
                  <a:reflection blurRad="6350" stA="53000" endA="300" endPos="35500" dir="5400000" sy="-90000" algn="bl" rotWithShape="0"/>
                </a:effectLst>
              </a:rPr>
              <a:t>巴丘什科夫</a:t>
            </a:r>
            <a:endParaRPr lang="zh-CN" altLang="en-US" sz="4000" b="1">
              <a:solidFill>
                <a:srgbClr val="D60093"/>
              </a:solidFill>
              <a:effectLst>
                <a:reflection blurRad="6350" stA="53000" endA="300" endPos="35500" dir="5400000" sy="-90000" algn="bl" rotWithShape="0"/>
              </a:effectLst>
            </a:endParaRPr>
          </a:p>
        </p:txBody>
      </p:sp>
      <p:grpSp>
        <p:nvGrpSpPr>
          <p:cNvPr id="9" name="组合 8"/>
          <p:cNvGrpSpPr/>
          <p:nvPr/>
        </p:nvGrpSpPr>
        <p:grpSpPr>
          <a:xfrm>
            <a:off x="240665" y="1020445"/>
            <a:ext cx="8662670" cy="3630930"/>
            <a:chOff x="343" y="1434"/>
            <a:chExt cx="13642" cy="5718"/>
          </a:xfrm>
        </p:grpSpPr>
        <p:grpSp>
          <p:nvGrpSpPr>
            <p:cNvPr id="6" name="组合 5"/>
            <p:cNvGrpSpPr/>
            <p:nvPr/>
          </p:nvGrpSpPr>
          <p:grpSpPr>
            <a:xfrm>
              <a:off x="343" y="1434"/>
              <a:ext cx="13642" cy="5718"/>
              <a:chOff x="414" y="1882"/>
              <a:chExt cx="13354" cy="5718"/>
            </a:xfrm>
          </p:grpSpPr>
          <p:grpSp>
            <p:nvGrpSpPr>
              <p:cNvPr id="5" name="组合 4"/>
              <p:cNvGrpSpPr/>
              <p:nvPr/>
            </p:nvGrpSpPr>
            <p:grpSpPr>
              <a:xfrm>
                <a:off x="414" y="1882"/>
                <a:ext cx="13354" cy="5718"/>
                <a:chOff x="414" y="1882"/>
                <a:chExt cx="13354" cy="5718"/>
              </a:xfrm>
            </p:grpSpPr>
            <p:sp>
              <p:nvSpPr>
                <p:cNvPr id="3" name="文本框 2"/>
                <p:cNvSpPr txBox="1"/>
                <p:nvPr/>
              </p:nvSpPr>
              <p:spPr>
                <a:xfrm>
                  <a:off x="414" y="1882"/>
                  <a:ext cx="13354" cy="5718"/>
                </a:xfrm>
                <a:prstGeom prst="rect">
                  <a:avLst/>
                </a:prstGeom>
                <a:noFill/>
              </p:spPr>
              <p:txBody>
                <a:bodyPr wrap="square" rtlCol="0">
                  <a:spAutoFit/>
                </a:bodyPr>
                <a:lstStyle/>
                <a:p>
                  <a:r>
                    <a:rPr lang="en-US" altLang="zh-CN">
                      <a:solidFill>
                        <a:schemeClr val="accent1"/>
                      </a:solidFill>
                    </a:rPr>
                    <a:t>    </a:t>
                  </a:r>
                  <a:r>
                    <a:rPr lang="en-US" altLang="zh-CN" sz="1600">
                      <a:solidFill>
                        <a:schemeClr val="accent1"/>
                      </a:solidFill>
                    </a:rPr>
                    <a:t> </a:t>
                  </a:r>
                  <a:r>
                    <a:rPr lang="zh-CN" altLang="en-US" sz="1600">
                      <a:solidFill>
                        <a:schemeClr val="accent1"/>
                      </a:solidFill>
                    </a:rPr>
                    <a:t>在</a:t>
                  </a:r>
                  <a:r>
                    <a:rPr lang="en-US" altLang="zh-CN" sz="1600">
                      <a:solidFill>
                        <a:schemeClr val="accent1"/>
                      </a:solidFill>
                    </a:rPr>
                    <a:t>1810-1820</a:t>
                  </a:r>
                  <a:r>
                    <a:rPr lang="zh-CN" altLang="en-US" sz="1600">
                      <a:solidFill>
                        <a:schemeClr val="accent1"/>
                      </a:solidFill>
                    </a:rPr>
                    <a:t>年间几乎堪与茹科夫斯基之威望比肩的诗人，即康斯坦丁</a:t>
                  </a:r>
                  <a:r>
                    <a:rPr lang="zh-CN" altLang="en-US" sz="1600">
                      <a:solidFill>
                        <a:schemeClr val="accent1"/>
                      </a:solidFill>
                      <a:cs typeface="宋体" panose="02010600030101010101" pitchFamily="2" charset="-122"/>
                    </a:rPr>
                    <a:t>·尼古拉耶维奇·巴丘什科夫（</a:t>
                  </a:r>
                  <a:r>
                    <a:rPr lang="zh-CN" altLang="en-US" sz="1600">
                      <a:solidFill>
                        <a:schemeClr val="accent1"/>
                      </a:solidFill>
                      <a:latin typeface="Times New Roman" panose="02020603050405020304" pitchFamily="18" charset="0"/>
                    </a:rPr>
                    <a:t>Константин Николаевич Батюшков</a:t>
                  </a:r>
                  <a:r>
                    <a:rPr lang="zh-CN" altLang="en-US" sz="1600">
                      <a:solidFill>
                        <a:schemeClr val="accent1"/>
                      </a:solidFill>
                      <a:latin typeface="Times New Roman" panose="02020603050405020304" pitchFamily="18" charset="0"/>
                      <a:cs typeface="宋体" panose="02010600030101010101" pitchFamily="2" charset="-122"/>
                    </a:rPr>
                    <a:t>，</a:t>
                  </a:r>
                  <a:r>
                    <a:rPr lang="en-US" altLang="zh-CN" sz="1600">
                      <a:solidFill>
                        <a:schemeClr val="accent1"/>
                      </a:solidFill>
                      <a:latin typeface="Times New Roman" panose="02020603050405020304" pitchFamily="18" charset="0"/>
                      <a:cs typeface="宋体" panose="02010600030101010101" pitchFamily="2" charset="-122"/>
                    </a:rPr>
                    <a:t>1787-1855</a:t>
                  </a:r>
                  <a:r>
                    <a:rPr lang="zh-CN" altLang="en-US" sz="1600">
                      <a:solidFill>
                        <a:schemeClr val="accent1"/>
                      </a:solidFill>
                      <a:cs typeface="宋体" panose="02010600030101010101" pitchFamily="2" charset="-122"/>
                    </a:rPr>
                    <a:t>）他们一起进行着改良俄国诗歌语言的工作。巴丘什科夫曾参加过</a:t>
                  </a:r>
                  <a:r>
                    <a:rPr lang="en-US" altLang="zh-CN" sz="1600">
                      <a:solidFill>
                        <a:schemeClr val="accent1"/>
                      </a:solidFill>
                      <a:cs typeface="宋体" panose="02010600030101010101" pitchFamily="2" charset="-122"/>
                    </a:rPr>
                    <a:t>1812-1814</a:t>
                  </a:r>
                  <a:r>
                    <a:rPr lang="zh-CN" altLang="en-US" sz="1600">
                      <a:solidFill>
                        <a:schemeClr val="accent1"/>
                      </a:solidFill>
                      <a:cs typeface="宋体" panose="02010600030101010101" pitchFamily="2" charset="-122"/>
                    </a:rPr>
                    <a:t>年的战争。战争结束后，他成为阿尔扎马斯社杰出、活跃的成员。他的作品集发表于</a:t>
                  </a:r>
                  <a:r>
                    <a:rPr lang="en-US" altLang="zh-CN" sz="1600">
                      <a:solidFill>
                        <a:schemeClr val="accent1"/>
                      </a:solidFill>
                      <a:cs typeface="宋体" panose="02010600030101010101" pitchFamily="2" charset="-122"/>
                    </a:rPr>
                    <a:t>1817</a:t>
                  </a:r>
                  <a:r>
                    <a:rPr lang="zh-CN" altLang="en-US" sz="1600">
                      <a:solidFill>
                        <a:schemeClr val="accent1"/>
                      </a:solidFill>
                      <a:cs typeface="宋体" panose="02010600030101010101" pitchFamily="2" charset="-122"/>
                    </a:rPr>
                    <a:t>年。此后不久，他患上精神忧郁症，之后一直为此病症所困扰，直至</a:t>
                  </a:r>
                  <a:r>
                    <a:rPr lang="en-US" altLang="zh-CN" sz="1600">
                      <a:solidFill>
                        <a:schemeClr val="accent1"/>
                      </a:solidFill>
                      <a:cs typeface="宋体" panose="02010600030101010101" pitchFamily="2" charset="-122"/>
                    </a:rPr>
                    <a:t>1855</a:t>
                  </a:r>
                  <a:r>
                    <a:rPr lang="zh-CN" altLang="en-US" sz="1600">
                      <a:solidFill>
                        <a:schemeClr val="accent1"/>
                      </a:solidFill>
                      <a:cs typeface="宋体" panose="02010600030101010101" pitchFamily="2" charset="-122"/>
                    </a:rPr>
                    <a:t>年去世。</a:t>
                  </a:r>
                  <a:endParaRPr lang="zh-CN" altLang="en-US" sz="1600">
                    <a:solidFill>
                      <a:schemeClr val="accent1"/>
                    </a:solidFill>
                    <a:cs typeface="宋体" panose="02010600030101010101" pitchFamily="2" charset="-122"/>
                  </a:endParaRPr>
                </a:p>
                <a:p>
                  <a:endParaRPr lang="zh-CN" altLang="en-US" sz="1600">
                    <a:solidFill>
                      <a:schemeClr val="accent1"/>
                    </a:solidFill>
                    <a:cs typeface="宋体" panose="02010600030101010101" pitchFamily="2" charset="-122"/>
                  </a:endParaRPr>
                </a:p>
                <a:p>
                  <a:r>
                    <a:rPr lang="zh-CN" altLang="en-US" sz="1600">
                      <a:solidFill>
                        <a:schemeClr val="accent1"/>
                      </a:solidFill>
                      <a:cs typeface="宋体" panose="02010600030101010101" pitchFamily="2" charset="-122"/>
                    </a:rPr>
                    <a:t>     </a:t>
                  </a:r>
                  <a:r>
                    <a:rPr lang="zh-CN" altLang="en-US" sz="1600">
                      <a:solidFill>
                        <a:schemeClr val="accent1"/>
                      </a:solidFill>
                      <a:cs typeface="宋体" panose="02010600030101010101" pitchFamily="2" charset="-122"/>
                      <a:sym typeface="+mn-ea"/>
                    </a:rPr>
                    <a:t>尽管和茹科夫斯基一样，巴丘什科夫也是一位诗歌和语言中的现代派，但不同的是，如果说前者深受德国和英国风格影响，深具浪漫主义色彩，后者却是一位彻头彻尾的</a:t>
                  </a:r>
                  <a:r>
                    <a:rPr lang="en-US" altLang="zh-CN" sz="1600">
                      <a:solidFill>
                        <a:schemeClr val="accent1"/>
                      </a:solidFill>
                      <a:cs typeface="宋体" panose="02010600030101010101" pitchFamily="2" charset="-122"/>
                      <a:sym typeface="+mn-ea"/>
                    </a:rPr>
                    <a:t>“18</a:t>
                  </a:r>
                  <a:r>
                    <a:rPr lang="zh-CN" altLang="en-US" sz="1600">
                      <a:solidFill>
                        <a:schemeClr val="accent1"/>
                      </a:solidFill>
                      <a:cs typeface="宋体" panose="02010600030101010101" pitchFamily="2" charset="-122"/>
                      <a:sym typeface="+mn-ea"/>
                    </a:rPr>
                    <a:t>世纪诗人</a:t>
                  </a:r>
                  <a:r>
                    <a:rPr lang="en-US" altLang="zh-CN" sz="1600">
                      <a:solidFill>
                        <a:schemeClr val="accent1"/>
                      </a:solidFill>
                      <a:cs typeface="宋体" panose="02010600030101010101" pitchFamily="2" charset="-122"/>
                      <a:sym typeface="+mn-ea"/>
                    </a:rPr>
                    <a:t>”</a:t>
                  </a:r>
                  <a:r>
                    <a:rPr lang="zh-CN" altLang="en-US" sz="1600">
                      <a:solidFill>
                        <a:schemeClr val="accent1"/>
                      </a:solidFill>
                      <a:cs typeface="宋体" panose="02010600030101010101" pitchFamily="2" charset="-122"/>
                      <a:sym typeface="+mn-ea"/>
                    </a:rPr>
                    <a:t>和</a:t>
                  </a:r>
                  <a:r>
                    <a:rPr lang="en-US" altLang="zh-CN" sz="1600">
                      <a:solidFill>
                        <a:schemeClr val="accent1"/>
                      </a:solidFill>
                      <a:cs typeface="宋体" panose="02010600030101010101" pitchFamily="2" charset="-122"/>
                      <a:sym typeface="+mn-ea"/>
                    </a:rPr>
                    <a:t>“</a:t>
                  </a:r>
                  <a:r>
                    <a:rPr lang="zh-CN" altLang="en-US" sz="1600">
                      <a:solidFill>
                        <a:schemeClr val="accent1"/>
                      </a:solidFill>
                      <a:cs typeface="宋体" panose="02010600030101010101" pitchFamily="2" charset="-122"/>
                      <a:sym typeface="+mn-ea"/>
                    </a:rPr>
                    <a:t>拉丁诗人</a:t>
                  </a:r>
                  <a:r>
                    <a:rPr lang="en-US" altLang="zh-CN" sz="1600">
                      <a:solidFill>
                        <a:schemeClr val="accent1"/>
                      </a:solidFill>
                      <a:cs typeface="宋体" panose="02010600030101010101" pitchFamily="2" charset="-122"/>
                      <a:sym typeface="+mn-ea"/>
                    </a:rPr>
                    <a:t>”</a:t>
                  </a:r>
                  <a:r>
                    <a:rPr lang="zh-CN" altLang="en-US" sz="1600">
                      <a:solidFill>
                        <a:schemeClr val="accent1"/>
                      </a:solidFill>
                      <a:cs typeface="宋体" panose="02010600030101010101" pitchFamily="2" charset="-122"/>
                      <a:sym typeface="+mn-ea"/>
                    </a:rPr>
                    <a:t>。</a:t>
                  </a:r>
                  <a:r>
                    <a:rPr lang="zh-CN" altLang="en-US" sz="1600">
                      <a:solidFill>
                        <a:schemeClr val="accent1"/>
                      </a:solidFill>
                      <a:cs typeface="宋体" panose="02010600030101010101" pitchFamily="2" charset="-122"/>
                    </a:rPr>
                    <a:t>巴丘什科夫的抱负是使俄语获得和意大利语一样的柔美和悦耳，他几乎达到了这一目的。他的俄语与杰尔查文那种粗野的男性气质相去甚远，它轻柔而又温情，甚至近乎娘娘腔。其作品数量不多，代表性的有几首哀歌和抒情诗《濒死的塔索》（</a:t>
                  </a:r>
                  <a:r>
                    <a:rPr lang="zh-CN" altLang="en-US" sz="1600">
                      <a:solidFill>
                        <a:schemeClr val="accent1"/>
                      </a:solidFill>
                      <a:latin typeface="Times New Roman" panose="02020603050405020304" pitchFamily="18" charset="0"/>
                      <a:cs typeface="Times New Roman" panose="02020603050405020304" pitchFamily="18" charset="0"/>
                    </a:rPr>
                    <a:t>Умирающий Тассо</a:t>
                  </a:r>
                  <a:r>
                    <a:rPr lang="zh-CN" altLang="en-US" sz="1600">
                      <a:solidFill>
                        <a:schemeClr val="accent1"/>
                      </a:solidFill>
                      <a:cs typeface="宋体" panose="02010600030101010101" pitchFamily="2" charset="-122"/>
                    </a:rPr>
                    <a:t>）、《友人之阴魂》（</a:t>
                  </a:r>
                  <a:r>
                    <a:rPr lang="zh-CN" altLang="en-US" sz="1600">
                      <a:solidFill>
                        <a:schemeClr val="accent1"/>
                      </a:solidFill>
                      <a:latin typeface="Times New Roman" panose="02020603050405020304" pitchFamily="18" charset="0"/>
                      <a:cs typeface="Times New Roman" panose="02020603050405020304" pitchFamily="18" charset="0"/>
                    </a:rPr>
                    <a:t>Тень друга</a:t>
                  </a:r>
                  <a:r>
                    <a:rPr lang="zh-CN" altLang="en-US" sz="1600">
                      <a:solidFill>
                        <a:schemeClr val="accent1"/>
                      </a:solidFill>
                      <a:cs typeface="宋体" panose="02010600030101010101" pitchFamily="2" charset="-122"/>
                    </a:rPr>
                    <a:t>）等。</a:t>
                  </a:r>
                  <a:endParaRPr lang="zh-CN" altLang="en-US" sz="1600">
                    <a:solidFill>
                      <a:schemeClr val="accent1"/>
                    </a:solidFill>
                    <a:cs typeface="宋体" panose="02010600030101010101" pitchFamily="2" charset="-122"/>
                  </a:endParaRPr>
                </a:p>
                <a:p>
                  <a:r>
                    <a:rPr lang="zh-CN" altLang="en-US">
                      <a:solidFill>
                        <a:schemeClr val="accent1"/>
                      </a:solidFill>
                    </a:rPr>
                    <a:t>     </a:t>
                  </a:r>
                  <a:endParaRPr lang="zh-CN" altLang="en-US">
                    <a:solidFill>
                      <a:schemeClr val="accent1"/>
                    </a:solidFill>
                  </a:endParaRPr>
                </a:p>
                <a:p>
                  <a:r>
                    <a:rPr lang="zh-CN" altLang="en-US">
                      <a:solidFill>
                        <a:schemeClr val="accent1"/>
                      </a:solidFill>
                    </a:rPr>
                    <a:t>     </a:t>
                  </a:r>
                  <a:endParaRPr lang="zh-CN" altLang="en-US">
                    <a:solidFill>
                      <a:schemeClr val="accent1"/>
                    </a:solidFill>
                  </a:endParaRPr>
                </a:p>
              </p:txBody>
            </p:sp>
            <p:sp>
              <p:nvSpPr>
                <p:cNvPr id="12" name="椭圆 11"/>
                <p:cNvSpPr/>
                <p:nvPr/>
              </p:nvSpPr>
              <p:spPr>
                <a:xfrm>
                  <a:off x="608" y="2032"/>
                  <a:ext cx="239" cy="239"/>
                </a:xfrm>
                <a:prstGeom prst="ellipse">
                  <a:avLst/>
                </a:prstGeom>
                <a:solidFill>
                  <a:srgbClr val="D60093"/>
                </a:solidFill>
                <a:ln>
                  <a:solidFill>
                    <a:srgbClr val="D6009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4" name="椭圆 3"/>
              <p:cNvSpPr/>
              <p:nvPr/>
            </p:nvSpPr>
            <p:spPr>
              <a:xfrm>
                <a:off x="608" y="4330"/>
                <a:ext cx="239" cy="239"/>
              </a:xfrm>
              <a:prstGeom prst="ellipse">
                <a:avLst/>
              </a:prstGeom>
              <a:solidFill>
                <a:srgbClr val="D60093"/>
              </a:solidFill>
              <a:ln>
                <a:solidFill>
                  <a:srgbClr val="D6009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8" name="文本框 7"/>
            <p:cNvSpPr txBox="1"/>
            <p:nvPr/>
          </p:nvSpPr>
          <p:spPr>
            <a:xfrm>
              <a:off x="3248" y="2300"/>
              <a:ext cx="488" cy="576"/>
            </a:xfrm>
            <a:prstGeom prst="rect">
              <a:avLst/>
            </a:prstGeom>
            <a:noFill/>
          </p:spPr>
          <p:txBody>
            <a:bodyPr wrap="none" rtlCol="0" anchor="t">
              <a:spAutoFit/>
            </a:bodyPr>
            <a:lstStyle/>
            <a:p>
              <a:r>
                <a:rPr lang="zh-CN" altLang="en-US">
                  <a:cs typeface="Times New Roman" panose="02020603050405020304" pitchFamily="18" charset="0"/>
                </a:rPr>
                <a:t>́</a:t>
              </a:r>
              <a:endParaRPr lang="zh-CN" altLang="en-US">
                <a:cs typeface="Times New Roman" panose="02020603050405020304" pitchFamily="18" charset="0"/>
              </a:endParaRPr>
            </a:p>
          </p:txBody>
        </p:sp>
      </p:gr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标题 27649"/>
          <p:cNvSpPr>
            <a:spLocks noGrp="1"/>
          </p:cNvSpPr>
          <p:nvPr>
            <p:ph type="title"/>
          </p:nvPr>
        </p:nvSpPr>
        <p:spPr>
          <a:xfrm>
            <a:off x="219710" y="177800"/>
            <a:ext cx="8705215" cy="857250"/>
          </a:xfrm>
        </p:spPr>
        <p:txBody>
          <a:bodyPr anchor="ctr"/>
          <a:lstStyle/>
          <a:p>
            <a:r>
              <a:rPr lang="zh-CN" altLang="en-US" sz="4000" b="1" dirty="0">
                <a:solidFill>
                  <a:srgbClr val="FF0000"/>
                </a:solidFill>
              </a:rPr>
              <a:t>普希金</a:t>
            </a:r>
            <a:br>
              <a:rPr lang="zh-CN" altLang="en-US" sz="4000" b="1" dirty="0">
                <a:solidFill>
                  <a:srgbClr val="FF0000"/>
                </a:solidFill>
              </a:rPr>
            </a:br>
            <a:r>
              <a:rPr lang="zh-CN" altLang="en-US" sz="2800" dirty="0">
                <a:solidFill>
                  <a:srgbClr val="000000"/>
                </a:solidFill>
              </a:rPr>
              <a:t>（</a:t>
            </a:r>
            <a:r>
              <a:rPr lang="zh-CN" altLang="en-US" sz="2800" dirty="0">
                <a:solidFill>
                  <a:srgbClr val="000000"/>
                </a:solidFill>
                <a:latin typeface="Times New Roman" panose="02020603050405020304" pitchFamily="18" charset="0"/>
              </a:rPr>
              <a:t> </a:t>
            </a:r>
            <a:r>
              <a:rPr lang="zh-CN" altLang="en-US" sz="2800" err="1">
                <a:solidFill>
                  <a:srgbClr val="000000"/>
                </a:solidFill>
                <a:latin typeface="Times New Roman" panose="02020603050405020304" pitchFamily="18" charset="0"/>
              </a:rPr>
              <a:t>Александр Сергеевич Пушкин</a:t>
            </a:r>
            <a:r>
              <a:rPr lang="en-US" altLang="zh-CN" sz="2800">
                <a:solidFill>
                  <a:srgbClr val="000000"/>
                </a:solidFill>
                <a:latin typeface="Times New Roman" panose="02020603050405020304" pitchFamily="18" charset="0"/>
              </a:rPr>
              <a:t> 1799—1837</a:t>
            </a:r>
            <a:r>
              <a:rPr lang="en-US" altLang="zh-CN" sz="2800">
                <a:solidFill>
                  <a:srgbClr val="000000"/>
                </a:solidFill>
              </a:rPr>
              <a:t>)</a:t>
            </a:r>
            <a:endParaRPr lang="en-US" altLang="zh-CN" sz="2800">
              <a:solidFill>
                <a:srgbClr val="000000"/>
              </a:solidFill>
            </a:endParaRPr>
          </a:p>
        </p:txBody>
      </p:sp>
      <p:pic>
        <p:nvPicPr>
          <p:cNvPr id="27652" name="文本占位符 27651"/>
          <p:cNvPicPr>
            <a:picLocks noGrp="1" noChangeAspect="1"/>
          </p:cNvPicPr>
          <p:nvPr>
            <p:ph type="body" idx="1"/>
          </p:nvPr>
        </p:nvPicPr>
        <p:blipFill>
          <a:blip r:embed="rId1" cstate="print"/>
          <a:stretch>
            <a:fillRect/>
          </a:stretch>
        </p:blipFill>
        <p:spPr>
          <a:xfrm>
            <a:off x="3110865" y="1240790"/>
            <a:ext cx="2921635" cy="3698875"/>
          </a:xfrm>
        </p:spPr>
      </p:pic>
      <p:sp>
        <p:nvSpPr>
          <p:cNvPr id="2" name="矩形 1"/>
          <p:cNvSpPr/>
          <p:nvPr/>
        </p:nvSpPr>
        <p:spPr>
          <a:xfrm>
            <a:off x="808355" y="3114040"/>
            <a:ext cx="7528560" cy="1188720"/>
          </a:xfrm>
          <a:prstGeom prst="rect">
            <a:avLst/>
          </a:prstGeom>
          <a:noFill/>
          <a:ln>
            <a:noFill/>
          </a:ln>
        </p:spPr>
        <p:txBody>
          <a:bodyPr wrap="none" rtlCol="0" anchor="t">
            <a:spAutoFit/>
          </a:bodyPr>
          <a:lstStyle/>
          <a:p>
            <a:pPr algn="ctr"/>
            <a:r>
              <a:rPr lang="zh-CN" altLang="en-US" sz="7200" b="1">
                <a:ln w="25400" cmpd="sng">
                  <a:solidFill>
                    <a:srgbClr val="FAFCB7">
                      <a:alpha val="98000"/>
                    </a:srgbClr>
                  </a:solidFill>
                  <a:prstDash val="solid"/>
                </a:ln>
                <a:blipFill>
                  <a:blip r:embed="rId2">
                    <a:alphaModFix amt="63000"/>
                  </a:blip>
                  <a:tile ty="-38100" sx="7000" flip="xy" algn="tl"/>
                </a:blipFill>
                <a:effectLst>
                  <a:innerShdw dist="38100" dir="18900000">
                    <a:srgbClr val="F89D26">
                      <a:alpha val="100000"/>
                    </a:srgbClr>
                  </a:innerShdw>
                  <a:reflection blurRad="6350" stA="50000" endA="300" endPos="50000" dist="12700" dir="5400000" sy="-100000" algn="bl" rotWithShape="0"/>
                </a:effectLst>
              </a:rPr>
              <a:t>俄罗斯诗歌的太阳</a:t>
            </a:r>
            <a:endParaRPr lang="zh-CN" altLang="en-US" sz="7200" b="1">
              <a:ln w="25400" cmpd="sng">
                <a:solidFill>
                  <a:srgbClr val="FAFCB7">
                    <a:alpha val="98000"/>
                  </a:srgbClr>
                </a:solidFill>
                <a:prstDash val="solid"/>
              </a:ln>
              <a:blipFill>
                <a:blip r:embed="rId2">
                  <a:alphaModFix amt="63000"/>
                </a:blip>
                <a:tile ty="-38100" sx="7000" flip="xy" algn="tl"/>
              </a:blipFill>
              <a:effectLst>
                <a:innerShdw dist="38100" dir="18900000">
                  <a:srgbClr val="F89D26">
                    <a:alpha val="100000"/>
                  </a:srgbClr>
                </a:innerShdw>
                <a:reflection blurRad="6350" stA="50000" endA="300" endPos="50000" dist="12700" dir="5400000" sy="-100000" algn="bl" rotWithShape="0"/>
              </a:effectLst>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5" name="文本占位符 28674"/>
          <p:cNvSpPr>
            <a:spLocks noGrp="1"/>
          </p:cNvSpPr>
          <p:nvPr>
            <p:ph type="body" idx="1"/>
          </p:nvPr>
        </p:nvSpPr>
        <p:spPr>
          <a:xfrm>
            <a:off x="430530" y="962025"/>
            <a:ext cx="8229600" cy="3642360"/>
          </a:xfrm>
        </p:spPr>
        <p:txBody>
          <a:bodyPr/>
          <a:lstStyle/>
          <a:p>
            <a:pPr marL="0" indent="0">
              <a:buNone/>
            </a:pPr>
            <a:r>
              <a:rPr lang="en-US" altLang="zh-CN" sz="1800" dirty="0">
                <a:solidFill>
                  <a:srgbClr val="FF0000"/>
                </a:solidFill>
                <a:latin typeface="+mn-ea"/>
              </a:rPr>
              <a:t>     </a:t>
            </a:r>
            <a:r>
              <a:rPr lang="en-US" altLang="zh-CN" sz="1800" b="1" dirty="0">
                <a:solidFill>
                  <a:srgbClr val="FF0000"/>
                </a:solidFill>
                <a:latin typeface="+mn-ea"/>
              </a:rPr>
              <a:t>1</a:t>
            </a:r>
            <a:r>
              <a:rPr lang="zh-CN" altLang="en-US" sz="1800" b="1" dirty="0">
                <a:solidFill>
                  <a:srgbClr val="FF0000"/>
                </a:solidFill>
                <a:latin typeface="+mn-ea"/>
              </a:rPr>
              <a:t>、童年</a:t>
            </a:r>
            <a:endParaRPr lang="zh-CN" altLang="en-US" sz="1800" b="1">
              <a:solidFill>
                <a:srgbClr val="FF0000"/>
              </a:solidFill>
              <a:latin typeface="+mn-ea"/>
            </a:endParaRPr>
          </a:p>
          <a:p>
            <a:pPr marL="0" indent="0">
              <a:buNone/>
            </a:pPr>
            <a:r>
              <a:rPr lang="zh-CN" altLang="en-US" sz="1800" dirty="0">
                <a:solidFill>
                  <a:srgbClr val="000000"/>
                </a:solidFill>
                <a:latin typeface="+mn-ea"/>
                <a:sym typeface="+mn-ea"/>
              </a:rPr>
              <a:t>     普希金于</a:t>
            </a:r>
            <a:r>
              <a:rPr lang="en-US" altLang="zh-CN" sz="1800" dirty="0">
                <a:solidFill>
                  <a:srgbClr val="000000"/>
                </a:solidFill>
                <a:latin typeface="+mn-ea"/>
              </a:rPr>
              <a:t>1799</a:t>
            </a:r>
            <a:r>
              <a:rPr lang="zh-CN" altLang="en-US" sz="1800" dirty="0">
                <a:solidFill>
                  <a:srgbClr val="000000"/>
                </a:solidFill>
                <a:latin typeface="+mn-ea"/>
              </a:rPr>
              <a:t>年</a:t>
            </a:r>
            <a:r>
              <a:rPr lang="en-US" altLang="zh-CN" sz="1800" dirty="0">
                <a:solidFill>
                  <a:srgbClr val="000000"/>
                </a:solidFill>
                <a:latin typeface="+mn-ea"/>
              </a:rPr>
              <a:t>5</a:t>
            </a:r>
            <a:r>
              <a:rPr lang="zh-CN" altLang="en-US" sz="1800" dirty="0">
                <a:solidFill>
                  <a:srgbClr val="000000"/>
                </a:solidFill>
                <a:latin typeface="+mn-ea"/>
              </a:rPr>
              <a:t>月</a:t>
            </a:r>
            <a:r>
              <a:rPr lang="en-US" altLang="zh-CN" sz="1800" dirty="0">
                <a:solidFill>
                  <a:srgbClr val="000000"/>
                </a:solidFill>
                <a:latin typeface="+mn-ea"/>
              </a:rPr>
              <a:t>26</a:t>
            </a:r>
            <a:r>
              <a:rPr lang="zh-CN" altLang="en-US" sz="1800" dirty="0">
                <a:solidFill>
                  <a:srgbClr val="000000"/>
                </a:solidFill>
                <a:latin typeface="+mn-ea"/>
              </a:rPr>
              <a:t>日（俄历）出生于莫斯科。其父亲家庭为俄国最早的贵族之一。其母亲出嫁前姓汉尼拔，是</a:t>
            </a:r>
            <a:r>
              <a:rPr lang="en-US" altLang="zh-CN" sz="1800" dirty="0">
                <a:solidFill>
                  <a:srgbClr val="000000"/>
                </a:solidFill>
                <a:latin typeface="+mn-ea"/>
              </a:rPr>
              <a:t>“</a:t>
            </a:r>
            <a:r>
              <a:rPr lang="zh-CN" altLang="en-US" sz="1800" dirty="0">
                <a:solidFill>
                  <a:srgbClr val="000000"/>
                </a:solidFill>
                <a:latin typeface="+mn-ea"/>
              </a:rPr>
              <a:t>彼得大帝的黑孩子</a:t>
            </a:r>
            <a:r>
              <a:rPr lang="en-US" altLang="zh-CN" sz="1800" dirty="0">
                <a:solidFill>
                  <a:srgbClr val="000000"/>
                </a:solidFill>
                <a:latin typeface="+mn-ea"/>
              </a:rPr>
              <a:t>”</a:t>
            </a:r>
            <a:r>
              <a:rPr lang="zh-CN" altLang="en-US" sz="1800" dirty="0">
                <a:solidFill>
                  <a:srgbClr val="000000"/>
                </a:solidFill>
                <a:latin typeface="+mn-ea"/>
              </a:rPr>
              <a:t>阿勃拉姆</a:t>
            </a:r>
            <a:r>
              <a:rPr lang="zh-CN" altLang="en-US" sz="1800" dirty="0">
                <a:solidFill>
                  <a:srgbClr val="000000"/>
                </a:solidFill>
                <a:latin typeface="+mn-ea"/>
                <a:cs typeface="宋体" panose="02010600030101010101" pitchFamily="2" charset="-122"/>
              </a:rPr>
              <a:t>·汉尼拔的孙女，更确切地说，</a:t>
            </a:r>
            <a:r>
              <a:rPr lang="zh-CN" altLang="en-US" sz="1800" dirty="0">
                <a:solidFill>
                  <a:srgbClr val="000000"/>
                </a:solidFill>
                <a:latin typeface="+mn-ea"/>
                <a:sym typeface="+mn-ea"/>
              </a:rPr>
              <a:t>阿勃拉姆</a:t>
            </a:r>
            <a:r>
              <a:rPr lang="zh-CN" altLang="en-US" sz="1800" dirty="0">
                <a:solidFill>
                  <a:srgbClr val="000000"/>
                </a:solidFill>
                <a:latin typeface="+mn-ea"/>
                <a:cs typeface="宋体" panose="02010600030101010101" pitchFamily="2" charset="-122"/>
                <a:sym typeface="+mn-ea"/>
              </a:rPr>
              <a:t>·汉尼拔原是一位阿比西尼亚人，他后来成为俄国上将。诗人后来一直以其</a:t>
            </a:r>
            <a:r>
              <a:rPr lang="en-US" altLang="zh-CN" sz="1800" dirty="0">
                <a:solidFill>
                  <a:srgbClr val="000000"/>
                </a:solidFill>
                <a:latin typeface="+mn-ea"/>
                <a:cs typeface="宋体" panose="02010600030101010101" pitchFamily="2" charset="-122"/>
                <a:sym typeface="+mn-ea"/>
              </a:rPr>
              <a:t>“</a:t>
            </a:r>
            <a:r>
              <a:rPr lang="zh-CN" altLang="en-US" sz="1800" dirty="0">
                <a:solidFill>
                  <a:srgbClr val="000000"/>
                </a:solidFill>
                <a:latin typeface="+mn-ea"/>
                <a:cs typeface="宋体" panose="02010600030101010101" pitchFamily="2" charset="-122"/>
                <a:sym typeface="+mn-ea"/>
              </a:rPr>
              <a:t>六百年的贵族身份</a:t>
            </a:r>
            <a:r>
              <a:rPr lang="en-US" altLang="zh-CN" sz="1800" dirty="0">
                <a:solidFill>
                  <a:srgbClr val="000000"/>
                </a:solidFill>
                <a:latin typeface="+mn-ea"/>
                <a:cs typeface="宋体" panose="02010600030101010101" pitchFamily="2" charset="-122"/>
                <a:sym typeface="+mn-ea"/>
              </a:rPr>
              <a:t>”</a:t>
            </a:r>
            <a:r>
              <a:rPr lang="zh-CN" altLang="en-US" sz="1800" dirty="0">
                <a:solidFill>
                  <a:srgbClr val="000000"/>
                </a:solidFill>
                <a:latin typeface="+mn-ea"/>
                <a:cs typeface="宋体" panose="02010600030101010101" pitchFamily="2" charset="-122"/>
                <a:sym typeface="+mn-ea"/>
              </a:rPr>
              <a:t>以及其非洲血统而自豪。</a:t>
            </a:r>
            <a:r>
              <a:rPr lang="zh-CN" altLang="en-US" sz="1800" dirty="0">
                <a:solidFill>
                  <a:srgbClr val="000000"/>
                </a:solidFill>
                <a:latin typeface="+mn-ea"/>
              </a:rPr>
              <a:t>他的童年时代在家中度过，受到</a:t>
            </a:r>
            <a:r>
              <a:rPr lang="en-US" altLang="zh-CN" sz="1800" dirty="0">
                <a:solidFill>
                  <a:srgbClr val="000000"/>
                </a:solidFill>
                <a:latin typeface="+mn-ea"/>
              </a:rPr>
              <a:t>18</a:t>
            </a:r>
            <a:r>
              <a:rPr lang="zh-CN" altLang="en-US" sz="1800" dirty="0">
                <a:solidFill>
                  <a:srgbClr val="000000"/>
                </a:solidFill>
                <a:latin typeface="+mn-ea"/>
              </a:rPr>
              <a:t>世纪法国式肤浅文化氛围的浸染，父母和孩子之间缺乏依恋。</a:t>
            </a:r>
            <a:endParaRPr lang="zh-CN" altLang="en-US" sz="1800" dirty="0">
              <a:solidFill>
                <a:srgbClr val="000000"/>
              </a:solidFill>
              <a:latin typeface="+mn-ea"/>
            </a:endParaRPr>
          </a:p>
          <a:p>
            <a:pPr marL="0" indent="0">
              <a:buNone/>
            </a:pPr>
            <a:r>
              <a:rPr lang="en-US" altLang="zh-CN" sz="1800" b="1" dirty="0">
                <a:solidFill>
                  <a:srgbClr val="FF0000"/>
                </a:solidFill>
                <a:latin typeface="+mn-ea"/>
                <a:sym typeface="+mn-ea"/>
              </a:rPr>
              <a:t>     2</a:t>
            </a:r>
            <a:r>
              <a:rPr lang="zh-CN" altLang="en-US" sz="1800" b="1" dirty="0">
                <a:solidFill>
                  <a:srgbClr val="FF0000"/>
                </a:solidFill>
                <a:latin typeface="+mn-ea"/>
                <a:sym typeface="+mn-ea"/>
              </a:rPr>
              <a:t>、少年</a:t>
            </a:r>
            <a:endParaRPr lang="zh-CN" altLang="en-US" sz="1800" b="1" dirty="0">
              <a:solidFill>
                <a:srgbClr val="FF0000"/>
              </a:solidFill>
              <a:latin typeface="+mn-ea"/>
              <a:sym typeface="+mn-ea"/>
            </a:endParaRPr>
          </a:p>
          <a:p>
            <a:pPr marL="0" indent="0">
              <a:buNone/>
            </a:pPr>
            <a:r>
              <a:rPr lang="zh-CN" altLang="en-US" sz="1800" dirty="0">
                <a:solidFill>
                  <a:srgbClr val="000000"/>
                </a:solidFill>
                <a:latin typeface="+mn-ea"/>
              </a:rPr>
              <a:t>     1811年，普希金进入彼得堡贵族学校皇村中学</a:t>
            </a:r>
            <a:r>
              <a:rPr lang="zh-CN" altLang="en-US" sz="1800" dirty="0">
                <a:solidFill>
                  <a:srgbClr val="000000"/>
                </a:solidFill>
                <a:latin typeface="+mn-ea"/>
                <a:sym typeface="+mn-ea"/>
              </a:rPr>
              <a:t>（</a:t>
            </a:r>
            <a:r>
              <a:rPr lang="zh-CN" altLang="en-US" sz="1800" dirty="0">
                <a:solidFill>
                  <a:srgbClr val="000000"/>
                </a:solidFill>
                <a:latin typeface="Times New Roman" panose="02020603050405020304" pitchFamily="18" charset="0"/>
                <a:sym typeface="+mn-ea"/>
              </a:rPr>
              <a:t>Царскосельск</a:t>
            </a:r>
            <a:r>
              <a:rPr lang="en-US" altLang="zh-CN" sz="1800" dirty="0">
                <a:solidFill>
                  <a:srgbClr val="000000"/>
                </a:solidFill>
                <a:latin typeface="Times New Roman" panose="02020603050405020304" pitchFamily="18" charset="0"/>
                <a:sym typeface="+mn-ea"/>
              </a:rPr>
              <a:t>ий</a:t>
            </a:r>
            <a:r>
              <a:rPr lang="zh-CN" altLang="en-US" sz="1800" dirty="0">
                <a:solidFill>
                  <a:srgbClr val="000000"/>
                </a:solidFill>
                <a:latin typeface="Times New Roman" panose="02020603050405020304" pitchFamily="18" charset="0"/>
                <a:sym typeface="+mn-ea"/>
              </a:rPr>
              <a:t> лицей</a:t>
            </a:r>
            <a:r>
              <a:rPr lang="zh-CN" altLang="en-US" sz="1800" dirty="0">
                <a:solidFill>
                  <a:srgbClr val="000000"/>
                </a:solidFill>
                <a:latin typeface="+mn-ea"/>
                <a:sym typeface="+mn-ea"/>
              </a:rPr>
              <a:t>）</a:t>
            </a:r>
            <a:r>
              <a:rPr lang="zh-CN" altLang="en-US" sz="1800" dirty="0">
                <a:solidFill>
                  <a:srgbClr val="000000"/>
                </a:solidFill>
                <a:latin typeface="+mn-ea"/>
              </a:rPr>
              <a:t>。对他而言，皇村学校比他的家庭更像是家，在这里</a:t>
            </a:r>
            <a:r>
              <a:rPr lang="zh-CN" altLang="en-US" sz="1800" dirty="0">
                <a:solidFill>
                  <a:srgbClr val="000000"/>
                </a:solidFill>
                <a:latin typeface="+mn-ea"/>
                <a:sym typeface="+mn-ea"/>
              </a:rPr>
              <a:t>他与恰达耶夫结下深厚友谊。</a:t>
            </a:r>
            <a:r>
              <a:rPr lang="zh-CN" altLang="en-US" sz="1800" dirty="0">
                <a:solidFill>
                  <a:srgbClr val="000000"/>
                </a:solidFill>
                <a:latin typeface="+mn-ea"/>
              </a:rPr>
              <a:t>1814年他最初几首诗作在《欧洲导报》刊出，皇村学校毕业之前，他已经是阿尔扎马斯社团成员，并被茹科夫斯基和巴拉丁斯基视为势均力敌的竞争者。</a:t>
            </a:r>
            <a:endParaRPr lang="zh-CN" altLang="en-US" sz="1800" dirty="0">
              <a:solidFill>
                <a:srgbClr val="000000"/>
              </a:solidFill>
              <a:latin typeface="+mn-ea"/>
            </a:endParaRPr>
          </a:p>
          <a:p>
            <a:pPr marL="0" indent="0">
              <a:buNone/>
            </a:pPr>
            <a:endParaRPr lang="zh-CN" altLang="en-US" sz="1800" dirty="0">
              <a:solidFill>
                <a:srgbClr val="000000"/>
              </a:solidFill>
              <a:latin typeface="+mn-ea"/>
            </a:endParaRPr>
          </a:p>
        </p:txBody>
      </p:sp>
      <p:sp>
        <p:nvSpPr>
          <p:cNvPr id="2" name="矩形 1"/>
          <p:cNvSpPr/>
          <p:nvPr/>
        </p:nvSpPr>
        <p:spPr>
          <a:xfrm>
            <a:off x="2331085" y="68580"/>
            <a:ext cx="4428490" cy="706755"/>
          </a:xfrm>
          <a:prstGeom prst="rect">
            <a:avLst/>
          </a:prstGeom>
          <a:noFill/>
          <a:ln>
            <a:noFill/>
          </a:ln>
        </p:spPr>
        <p:txBody>
          <a:bodyPr wrap="square" rtlCol="0" anchor="t">
            <a:spAutoFit/>
          </a:bodyPr>
          <a:lstStyle/>
          <a:p>
            <a:pPr algn="ctr"/>
            <a:r>
              <a:rPr lang="zh-CN" altLang="en-US" sz="4000" b="1">
                <a:solidFill>
                  <a:srgbClr val="FF0000"/>
                </a:solidFill>
                <a:effectLst>
                  <a:reflection blurRad="6350" stA="53000" endA="300" endPos="35500" dir="5400000" sy="-90000" algn="bl" rotWithShape="0"/>
                </a:effectLst>
              </a:rPr>
              <a:t>一、生活与创作</a:t>
            </a:r>
            <a:endParaRPr lang="zh-CN" altLang="en-US" sz="4000" b="1">
              <a:solidFill>
                <a:srgbClr val="FF0000"/>
              </a:solidFill>
              <a:effectLst>
                <a:reflection blurRad="6350" stA="53000" endA="300" endPos="35500" dir="5400000" sy="-90000" algn="bl" rotWithShape="0"/>
              </a:effectLst>
            </a:endParaRPr>
          </a:p>
        </p:txBody>
      </p:sp>
      <p:sp>
        <p:nvSpPr>
          <p:cNvPr id="12" name="椭圆 11"/>
          <p:cNvSpPr/>
          <p:nvPr/>
        </p:nvSpPr>
        <p:spPr>
          <a:xfrm>
            <a:off x="569077" y="1078865"/>
            <a:ext cx="155038" cy="151765"/>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 name="椭圆 3"/>
          <p:cNvSpPr/>
          <p:nvPr/>
        </p:nvSpPr>
        <p:spPr>
          <a:xfrm>
            <a:off x="634482" y="3119755"/>
            <a:ext cx="155038" cy="151765"/>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5" name="文本占位符 28674"/>
          <p:cNvSpPr>
            <a:spLocks noGrp="1"/>
          </p:cNvSpPr>
          <p:nvPr>
            <p:ph type="body" idx="1"/>
          </p:nvPr>
        </p:nvSpPr>
        <p:spPr>
          <a:xfrm>
            <a:off x="237490" y="1078865"/>
            <a:ext cx="8669655" cy="3642360"/>
          </a:xfrm>
        </p:spPr>
        <p:txBody>
          <a:bodyPr/>
          <a:lstStyle/>
          <a:p>
            <a:pPr marL="0" indent="0">
              <a:buNone/>
            </a:pPr>
            <a:r>
              <a:rPr lang="en-US" altLang="zh-CN" sz="1800" dirty="0">
                <a:solidFill>
                  <a:srgbClr val="FF0000"/>
                </a:solidFill>
                <a:latin typeface="+mn-ea"/>
              </a:rPr>
              <a:t>     3</a:t>
            </a:r>
            <a:r>
              <a:rPr lang="zh-CN" altLang="en-US" sz="1800" b="1" dirty="0">
                <a:solidFill>
                  <a:srgbClr val="FF0000"/>
                </a:solidFill>
                <a:latin typeface="+mn-ea"/>
              </a:rPr>
              <a:t>、青年 </a:t>
            </a:r>
            <a:r>
              <a:rPr lang="en-US" altLang="zh-CN" sz="1800" b="1" dirty="0">
                <a:solidFill>
                  <a:srgbClr val="FF0000"/>
                </a:solidFill>
                <a:latin typeface="+mn-ea"/>
              </a:rPr>
              <a:t>(</a:t>
            </a:r>
            <a:r>
              <a:rPr lang="zh-CN" altLang="zh-CN" sz="1800" b="1" dirty="0">
                <a:solidFill>
                  <a:srgbClr val="FF0000"/>
                </a:solidFill>
                <a:latin typeface="+mn-ea"/>
              </a:rPr>
              <a:t>初涉彼得堡上流社会</a:t>
            </a:r>
            <a:r>
              <a:rPr lang="zh-CN" altLang="zh-CN" sz="1800" dirty="0">
                <a:solidFill>
                  <a:schemeClr val="accent1"/>
                </a:solidFill>
                <a:latin typeface="+mn-ea"/>
              </a:rPr>
              <a:t>以及</a:t>
            </a:r>
            <a:r>
              <a:rPr lang="zh-CN" altLang="zh-CN" sz="1800" b="1" dirty="0">
                <a:solidFill>
                  <a:srgbClr val="FF0000"/>
                </a:solidFill>
                <a:latin typeface="+mn-ea"/>
              </a:rPr>
              <a:t>南方时期</a:t>
            </a:r>
            <a:r>
              <a:rPr lang="en-US" altLang="zh-CN" sz="1800" b="1" dirty="0">
                <a:solidFill>
                  <a:srgbClr val="FF0000"/>
                </a:solidFill>
                <a:latin typeface="+mn-ea"/>
              </a:rPr>
              <a:t>)</a:t>
            </a:r>
            <a:endParaRPr lang="en-US" altLang="zh-CN" sz="1800" b="1" dirty="0">
              <a:solidFill>
                <a:srgbClr val="FF0000"/>
              </a:solidFill>
              <a:latin typeface="+mn-ea"/>
            </a:endParaRPr>
          </a:p>
          <a:p>
            <a:pPr marL="0" indent="0">
              <a:buNone/>
            </a:pPr>
            <a:r>
              <a:rPr lang="zh-CN" altLang="en-US" sz="1600" dirty="0">
                <a:solidFill>
                  <a:srgbClr val="000000"/>
                </a:solidFill>
                <a:latin typeface="+mn-ea"/>
                <a:sym typeface="+mn-ea"/>
              </a:rPr>
              <a:t>      1817年完成学业后，普希金成为外交部的一名文官，但这一任命有名无实，他也从未上过班。他住在圣彼得堡，与其最激进、最杰出、最放浪的同时代人交往，无节制地享用肉欲之爱的欢乐。与此同时，他第一部</a:t>
            </a:r>
            <a:r>
              <a:rPr lang="en-US" altLang="zh-CN" sz="1600" dirty="0">
                <a:solidFill>
                  <a:srgbClr val="000000"/>
                </a:solidFill>
                <a:latin typeface="+mn-ea"/>
                <a:sym typeface="+mn-ea"/>
              </a:rPr>
              <a:t>“</a:t>
            </a:r>
            <a:r>
              <a:rPr lang="zh-CN" altLang="en-US" sz="1600" dirty="0">
                <a:solidFill>
                  <a:srgbClr val="000000"/>
                </a:solidFill>
                <a:latin typeface="+mn-ea"/>
                <a:sym typeface="+mn-ea"/>
              </a:rPr>
              <a:t>浪漫主义史诗</a:t>
            </a:r>
            <a:r>
              <a:rPr lang="en-US" altLang="zh-CN" sz="1600" dirty="0">
                <a:solidFill>
                  <a:srgbClr val="000000"/>
                </a:solidFill>
                <a:latin typeface="+mn-ea"/>
                <a:sym typeface="+mn-ea"/>
              </a:rPr>
              <a:t>”</a:t>
            </a:r>
            <a:r>
              <a:rPr lang="zh-CN" altLang="en-US" sz="1600" dirty="0">
                <a:solidFill>
                  <a:srgbClr val="000000"/>
                </a:solidFill>
                <a:latin typeface="+mn-ea"/>
                <a:sym typeface="+mn-ea"/>
              </a:rPr>
              <a:t>《鲁斯兰与柳德米拉》（</a:t>
            </a:r>
            <a:r>
              <a:rPr lang="zh-CN" altLang="en-US" sz="1600" dirty="0">
                <a:solidFill>
                  <a:srgbClr val="000000"/>
                </a:solidFill>
                <a:latin typeface="Times New Roman" panose="02020603050405020304" pitchFamily="18" charset="0"/>
                <a:sym typeface="+mn-ea"/>
              </a:rPr>
              <a:t>Руслан и Людмила</a:t>
            </a:r>
            <a:r>
              <a:rPr lang="zh-CN" altLang="en-US" sz="1600" dirty="0">
                <a:solidFill>
                  <a:srgbClr val="000000"/>
                </a:solidFill>
                <a:latin typeface="+mn-ea"/>
                <a:sym typeface="+mn-ea"/>
              </a:rPr>
              <a:t>，1820）面世，作品震撼了年青一代，却受到古典派的粗暴攻击。这时他开始接近后来的十二月党人，并写下不少优秀的革命性诗篇，如《</a:t>
            </a:r>
            <a:r>
              <a:rPr lang="zh-CN" altLang="en-US" sz="1600" b="1" dirty="0">
                <a:solidFill>
                  <a:srgbClr val="0070C0"/>
                </a:solidFill>
                <a:latin typeface="+mn-ea"/>
                <a:sym typeface="+mn-ea"/>
              </a:rPr>
              <a:t>自由颂</a:t>
            </a:r>
            <a:r>
              <a:rPr lang="zh-CN" altLang="en-US" sz="1600" dirty="0">
                <a:solidFill>
                  <a:srgbClr val="000000"/>
                </a:solidFill>
                <a:latin typeface="+mn-ea"/>
                <a:sym typeface="+mn-ea"/>
              </a:rPr>
              <a:t>》（</a:t>
            </a:r>
            <a:r>
              <a:rPr lang="zh-CN" altLang="en-US" sz="1600" dirty="0">
                <a:solidFill>
                  <a:srgbClr val="000000"/>
                </a:solidFill>
                <a:latin typeface="Times New Roman" panose="02020603050405020304" pitchFamily="18" charset="0"/>
                <a:sym typeface="+mn-ea"/>
              </a:rPr>
              <a:t>Вольность</a:t>
            </a:r>
            <a:r>
              <a:rPr lang="en-US" altLang="zh-CN" sz="1600" dirty="0">
                <a:solidFill>
                  <a:srgbClr val="000000"/>
                </a:solidFill>
                <a:latin typeface="+mn-ea"/>
                <a:sym typeface="+mn-ea"/>
              </a:rPr>
              <a:t>,</a:t>
            </a:r>
            <a:r>
              <a:rPr lang="zh-CN" altLang="en-US" sz="1600" dirty="0">
                <a:solidFill>
                  <a:srgbClr val="000000"/>
                </a:solidFill>
                <a:latin typeface="+mn-ea"/>
                <a:sym typeface="+mn-ea"/>
              </a:rPr>
              <a:t>1817）《</a:t>
            </a:r>
            <a:r>
              <a:rPr lang="zh-CN" altLang="en-US" sz="1600" b="1" dirty="0">
                <a:solidFill>
                  <a:srgbClr val="0070C0"/>
                </a:solidFill>
                <a:latin typeface="+mn-ea"/>
                <a:sym typeface="+mn-ea"/>
              </a:rPr>
              <a:t>致恰达耶夫</a:t>
            </a:r>
            <a:r>
              <a:rPr lang="zh-CN" altLang="en-US" sz="1600" dirty="0">
                <a:solidFill>
                  <a:srgbClr val="000000"/>
                </a:solidFill>
                <a:latin typeface="+mn-ea"/>
                <a:sym typeface="+mn-ea"/>
              </a:rPr>
              <a:t>》（</a:t>
            </a:r>
            <a:r>
              <a:rPr lang="zh-CN" altLang="en-US" sz="1600" dirty="0">
                <a:solidFill>
                  <a:srgbClr val="000000"/>
                </a:solidFill>
                <a:latin typeface="Times New Roman" panose="02020603050405020304" pitchFamily="18" charset="0"/>
                <a:sym typeface="+mn-ea"/>
              </a:rPr>
              <a:t>К Чаадаеву，</a:t>
            </a:r>
            <a:r>
              <a:rPr lang="zh-CN" altLang="en-US" sz="1600" dirty="0">
                <a:solidFill>
                  <a:srgbClr val="000000"/>
                </a:solidFill>
                <a:latin typeface="+mn-ea"/>
                <a:sym typeface="+mn-ea"/>
              </a:rPr>
              <a:t>1818），引起亚历山大一世的不满，因此被流放到西伯利亚，后因友人的奔走，才改派到南方。</a:t>
            </a:r>
            <a:endParaRPr lang="zh-CN" altLang="en-US" sz="1600" dirty="0">
              <a:solidFill>
                <a:srgbClr val="000000"/>
              </a:solidFill>
              <a:latin typeface="+mn-ea"/>
              <a:sym typeface="+mn-ea"/>
            </a:endParaRPr>
          </a:p>
          <a:p>
            <a:pPr marL="0" indent="0">
              <a:buNone/>
            </a:pPr>
            <a:r>
              <a:rPr lang="zh-CN" altLang="en-US" sz="1600" dirty="0">
                <a:solidFill>
                  <a:srgbClr val="000000"/>
                </a:solidFill>
                <a:latin typeface="+mn-ea"/>
                <a:sym typeface="+mn-ea"/>
              </a:rPr>
              <a:t>      在南方（高加索、克里米亚、敖德萨等地）过了四年（1820</a:t>
            </a:r>
            <a:r>
              <a:rPr lang="en-US" altLang="zh-CN" sz="1600" dirty="0">
                <a:solidFill>
                  <a:srgbClr val="000000"/>
                </a:solidFill>
                <a:latin typeface="+mn-ea"/>
                <a:sym typeface="+mn-ea"/>
              </a:rPr>
              <a:t>-</a:t>
            </a:r>
            <a:r>
              <a:rPr lang="zh-CN" altLang="en-US" sz="1600" dirty="0">
                <a:solidFill>
                  <a:srgbClr val="000000"/>
                </a:solidFill>
                <a:latin typeface="+mn-ea"/>
                <a:sym typeface="+mn-ea"/>
              </a:rPr>
              <a:t>1824）。这期间他写下了4个浪漫主义叙事诗：《</a:t>
            </a:r>
            <a:r>
              <a:rPr lang="zh-CN" altLang="en-US" sz="1600" b="1" dirty="0">
                <a:solidFill>
                  <a:srgbClr val="0070C0"/>
                </a:solidFill>
                <a:latin typeface="+mn-ea"/>
                <a:sym typeface="+mn-ea"/>
              </a:rPr>
              <a:t>高加索的俘虏</a:t>
            </a:r>
            <a:r>
              <a:rPr lang="zh-CN" altLang="en-US" sz="1600" dirty="0">
                <a:solidFill>
                  <a:srgbClr val="000000"/>
                </a:solidFill>
                <a:latin typeface="+mn-ea"/>
                <a:sym typeface="+mn-ea"/>
              </a:rPr>
              <a:t>》（</a:t>
            </a:r>
            <a:r>
              <a:rPr lang="zh-CN" altLang="en-US" sz="1600" dirty="0">
                <a:solidFill>
                  <a:srgbClr val="000000"/>
                </a:solidFill>
                <a:latin typeface="Times New Roman" panose="02020603050405020304" pitchFamily="18" charset="0"/>
                <a:sym typeface="+mn-ea"/>
              </a:rPr>
              <a:t>Кавказский пленник</a:t>
            </a:r>
            <a:r>
              <a:rPr lang="en-US" altLang="zh-CN" sz="1600" dirty="0">
                <a:solidFill>
                  <a:srgbClr val="000000"/>
                </a:solidFill>
                <a:latin typeface="+mn-ea"/>
                <a:sym typeface="+mn-ea"/>
              </a:rPr>
              <a:t>, </a:t>
            </a:r>
            <a:r>
              <a:rPr lang="zh-CN" altLang="en-US" sz="1600" dirty="0">
                <a:solidFill>
                  <a:srgbClr val="000000"/>
                </a:solidFill>
                <a:latin typeface="+mn-ea"/>
                <a:sym typeface="+mn-ea"/>
              </a:rPr>
              <a:t>1821）、《</a:t>
            </a:r>
            <a:r>
              <a:rPr lang="zh-CN" altLang="en-US" sz="1600" b="1" dirty="0">
                <a:solidFill>
                  <a:srgbClr val="0070C0"/>
                </a:solidFill>
                <a:latin typeface="+mn-ea"/>
                <a:sym typeface="+mn-ea"/>
              </a:rPr>
              <a:t>强盗兄弟</a:t>
            </a:r>
            <a:r>
              <a:rPr lang="zh-CN" altLang="en-US" sz="1600" dirty="0">
                <a:solidFill>
                  <a:srgbClr val="000000"/>
                </a:solidFill>
                <a:latin typeface="+mn-ea"/>
                <a:sym typeface="+mn-ea"/>
              </a:rPr>
              <a:t>》（</a:t>
            </a:r>
            <a:r>
              <a:rPr lang="zh-CN" altLang="en-US" sz="1600" dirty="0">
                <a:solidFill>
                  <a:srgbClr val="000000"/>
                </a:solidFill>
                <a:latin typeface="Times New Roman" panose="02020603050405020304" pitchFamily="18" charset="0"/>
                <a:sym typeface="+mn-ea"/>
              </a:rPr>
              <a:t>Братья разбойники</a:t>
            </a:r>
            <a:r>
              <a:rPr lang="zh-CN" altLang="en-US" sz="1600" dirty="0">
                <a:solidFill>
                  <a:srgbClr val="000000"/>
                </a:solidFill>
                <a:latin typeface="+mn-ea"/>
                <a:sym typeface="+mn-ea"/>
              </a:rPr>
              <a:t>，1822）、《</a:t>
            </a:r>
            <a:r>
              <a:rPr lang="zh-CN" altLang="en-US" sz="1600" b="1" dirty="0">
                <a:solidFill>
                  <a:srgbClr val="0070C0"/>
                </a:solidFill>
                <a:latin typeface="+mn-ea"/>
                <a:sym typeface="+mn-ea"/>
              </a:rPr>
              <a:t>巴赫奇萨拉伊的泪泉</a:t>
            </a:r>
            <a:r>
              <a:rPr lang="zh-CN" altLang="en-US" sz="1600" dirty="0">
                <a:solidFill>
                  <a:srgbClr val="000000"/>
                </a:solidFill>
                <a:latin typeface="+mn-ea"/>
                <a:sym typeface="+mn-ea"/>
              </a:rPr>
              <a:t>》（</a:t>
            </a:r>
            <a:r>
              <a:rPr lang="zh-CN" altLang="en-US" sz="1600" dirty="0">
                <a:solidFill>
                  <a:srgbClr val="000000"/>
                </a:solidFill>
                <a:latin typeface="Times New Roman" panose="02020603050405020304" pitchFamily="18" charset="0"/>
                <a:sym typeface="+mn-ea"/>
              </a:rPr>
              <a:t>Бахчисарайский фонтан</a:t>
            </a:r>
            <a:r>
              <a:rPr lang="en-US" altLang="zh-CN" sz="1600" dirty="0">
                <a:solidFill>
                  <a:srgbClr val="000000"/>
                </a:solidFill>
                <a:latin typeface="+mn-ea"/>
                <a:sym typeface="+mn-ea"/>
              </a:rPr>
              <a:t>, </a:t>
            </a:r>
            <a:r>
              <a:rPr lang="zh-CN" altLang="en-US" sz="1600" dirty="0">
                <a:solidFill>
                  <a:srgbClr val="000000"/>
                </a:solidFill>
                <a:latin typeface="+mn-ea"/>
                <a:sym typeface="+mn-ea"/>
              </a:rPr>
              <a:t>1823）、与此同时开始构思《叶甫根尼·奥涅金》。次年，开始创作最后一个浪漫主义诗篇《</a:t>
            </a:r>
            <a:r>
              <a:rPr lang="zh-CN" altLang="en-US" sz="1600" b="1" dirty="0">
                <a:solidFill>
                  <a:srgbClr val="0070C0"/>
                </a:solidFill>
                <a:latin typeface="+mn-ea"/>
                <a:sym typeface="+mn-ea"/>
              </a:rPr>
              <a:t>茨冈人</a:t>
            </a:r>
            <a:r>
              <a:rPr lang="zh-CN" altLang="en-US" sz="1600" dirty="0">
                <a:solidFill>
                  <a:srgbClr val="000000"/>
                </a:solidFill>
                <a:latin typeface="+mn-ea"/>
                <a:sym typeface="+mn-ea"/>
              </a:rPr>
              <a:t>》（</a:t>
            </a:r>
            <a:r>
              <a:rPr lang="zh-CN" altLang="en-US" sz="1600" dirty="0">
                <a:solidFill>
                  <a:srgbClr val="000000"/>
                </a:solidFill>
                <a:latin typeface="Times New Roman" panose="02020603050405020304" pitchFamily="18" charset="0"/>
                <a:sym typeface="+mn-ea"/>
              </a:rPr>
              <a:t>Цыганы</a:t>
            </a:r>
            <a:r>
              <a:rPr lang="zh-CN" altLang="en-US" sz="1600" dirty="0">
                <a:solidFill>
                  <a:srgbClr val="000000"/>
                </a:solidFill>
                <a:latin typeface="+mn-ea"/>
                <a:sym typeface="+mn-ea"/>
              </a:rPr>
              <a:t>）。在此期间，普希金对数位女性产生爱慕之情，由此产生数量可观的优美爱情诗篇。</a:t>
            </a:r>
            <a:endParaRPr lang="zh-CN" altLang="en-US" sz="1600" dirty="0">
              <a:solidFill>
                <a:srgbClr val="000000"/>
              </a:solidFill>
              <a:latin typeface="+mn-ea"/>
              <a:sym typeface="+mn-ea"/>
            </a:endParaRPr>
          </a:p>
          <a:p>
            <a:pPr marL="0" indent="0">
              <a:buNone/>
            </a:pPr>
            <a:r>
              <a:rPr lang="en-US" altLang="zh-CN" sz="1800" b="1" dirty="0">
                <a:solidFill>
                  <a:srgbClr val="FF0000"/>
                </a:solidFill>
                <a:latin typeface="+mn-ea"/>
                <a:sym typeface="+mn-ea"/>
              </a:rPr>
              <a:t>     </a:t>
            </a:r>
            <a:endParaRPr lang="zh-CN" altLang="en-US" sz="1800" dirty="0">
              <a:solidFill>
                <a:srgbClr val="000000"/>
              </a:solidFill>
              <a:latin typeface="+mn-ea"/>
            </a:endParaRPr>
          </a:p>
        </p:txBody>
      </p:sp>
      <p:sp>
        <p:nvSpPr>
          <p:cNvPr id="2" name="矩形 1"/>
          <p:cNvSpPr/>
          <p:nvPr/>
        </p:nvSpPr>
        <p:spPr>
          <a:xfrm>
            <a:off x="2331085" y="68580"/>
            <a:ext cx="4428490" cy="706755"/>
          </a:xfrm>
          <a:prstGeom prst="rect">
            <a:avLst/>
          </a:prstGeom>
          <a:noFill/>
          <a:ln>
            <a:noFill/>
          </a:ln>
        </p:spPr>
        <p:txBody>
          <a:bodyPr wrap="square" rtlCol="0" anchor="t">
            <a:spAutoFit/>
          </a:bodyPr>
          <a:lstStyle/>
          <a:p>
            <a:pPr algn="ctr"/>
            <a:r>
              <a:rPr lang="zh-CN" altLang="en-US" sz="4000" b="1">
                <a:solidFill>
                  <a:srgbClr val="FF0000"/>
                </a:solidFill>
                <a:effectLst>
                  <a:reflection blurRad="6350" stA="53000" endA="300" endPos="35500" dir="5400000" sy="-90000" algn="bl" rotWithShape="0"/>
                </a:effectLst>
              </a:rPr>
              <a:t>一、生活与创作</a:t>
            </a:r>
            <a:endParaRPr lang="zh-CN" altLang="en-US" sz="4000" b="1">
              <a:solidFill>
                <a:srgbClr val="FF0000"/>
              </a:solidFill>
              <a:effectLst>
                <a:reflection blurRad="6350" stA="53000" endA="300" endPos="35500" dir="5400000" sy="-90000" algn="bl" rotWithShape="0"/>
              </a:effectLst>
            </a:endParaRPr>
          </a:p>
        </p:txBody>
      </p:sp>
      <p:sp>
        <p:nvSpPr>
          <p:cNvPr id="12" name="椭圆 11"/>
          <p:cNvSpPr/>
          <p:nvPr/>
        </p:nvSpPr>
        <p:spPr>
          <a:xfrm>
            <a:off x="393182" y="1181100"/>
            <a:ext cx="155038" cy="151765"/>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5" name="文本占位符 28674"/>
          <p:cNvSpPr>
            <a:spLocks noGrp="1"/>
          </p:cNvSpPr>
          <p:nvPr>
            <p:ph type="body" idx="1"/>
          </p:nvPr>
        </p:nvSpPr>
        <p:spPr>
          <a:xfrm>
            <a:off x="163830" y="1140460"/>
            <a:ext cx="8816340" cy="3642360"/>
          </a:xfrm>
        </p:spPr>
        <p:txBody>
          <a:bodyPr/>
          <a:lstStyle/>
          <a:p>
            <a:pPr marL="0" indent="0">
              <a:buNone/>
            </a:pPr>
            <a:r>
              <a:rPr lang="en-US" altLang="zh-CN" sz="1800" dirty="0">
                <a:solidFill>
                  <a:srgbClr val="FF0000"/>
                </a:solidFill>
                <a:latin typeface="+mn-ea"/>
              </a:rPr>
              <a:t>     4</a:t>
            </a:r>
            <a:r>
              <a:rPr lang="zh-CN" altLang="en-US" sz="1800" b="1" dirty="0">
                <a:solidFill>
                  <a:srgbClr val="FF0000"/>
                </a:solidFill>
                <a:latin typeface="+mn-ea"/>
              </a:rPr>
              <a:t>、米哈伊洛夫斯科耶庄园时期 </a:t>
            </a:r>
            <a:r>
              <a:rPr lang="zh-CN" altLang="en-US" sz="1600" dirty="0">
                <a:solidFill>
                  <a:srgbClr val="000000"/>
                </a:solidFill>
                <a:latin typeface="Times New Roman" panose="02020603050405020304" pitchFamily="18" charset="0"/>
              </a:rPr>
              <a:t>Михайловский период：</a:t>
            </a:r>
            <a:r>
              <a:rPr lang="en-US" altLang="zh-CN" sz="1600" dirty="0">
                <a:solidFill>
                  <a:srgbClr val="000000"/>
                </a:solidFill>
                <a:latin typeface="Times New Roman" panose="02020603050405020304" pitchFamily="18" charset="0"/>
              </a:rPr>
              <a:t>1824-1826</a:t>
            </a:r>
            <a:endParaRPr lang="en-US" altLang="zh-CN" sz="1600" dirty="0">
              <a:solidFill>
                <a:srgbClr val="000000"/>
              </a:solidFill>
              <a:latin typeface="Times New Roman" panose="02020603050405020304" pitchFamily="18" charset="0"/>
            </a:endParaRPr>
          </a:p>
          <a:p>
            <a:pPr marL="0" indent="0">
              <a:buNone/>
            </a:pPr>
            <a:r>
              <a:rPr lang="en-US" altLang="zh-CN" sz="1600" dirty="0">
                <a:solidFill>
                  <a:srgbClr val="000000"/>
                </a:solidFill>
                <a:latin typeface="+mn-ea"/>
                <a:sym typeface="+mn-ea"/>
              </a:rPr>
              <a:t>     1824</a:t>
            </a:r>
            <a:r>
              <a:rPr lang="zh-CN" altLang="en-US" sz="1600" dirty="0">
                <a:solidFill>
                  <a:srgbClr val="000000"/>
                </a:solidFill>
                <a:latin typeface="+mn-ea"/>
                <a:sym typeface="+mn-ea"/>
              </a:rPr>
              <a:t>年</a:t>
            </a:r>
            <a:r>
              <a:rPr lang="en-US" altLang="zh-CN" sz="1600" dirty="0">
                <a:solidFill>
                  <a:srgbClr val="000000"/>
                </a:solidFill>
                <a:latin typeface="+mn-ea"/>
                <a:sym typeface="+mn-ea"/>
              </a:rPr>
              <a:t>8</a:t>
            </a:r>
            <a:r>
              <a:rPr lang="zh-CN" altLang="en-US" sz="1600" dirty="0">
                <a:solidFill>
                  <a:srgbClr val="000000"/>
                </a:solidFill>
                <a:latin typeface="+mn-ea"/>
                <a:sym typeface="+mn-ea"/>
              </a:rPr>
              <a:t>月疑似受一桩风流韵事的牵连，普希金突然被开除公职，并被命定居其母亲位于普斯科夫省的庄园米哈伊洛夫斯科耶。在这里，普希金与其父亲间爆发一系列激烈的争吵，使得父亲最终决定让这个不走正道的危险儿子单独待在此处。仅有普希金上了年纪的奶娘以及三山村的几位迷人的女性与其为伴。其中凯恩太太（</a:t>
            </a:r>
            <a:r>
              <a:rPr lang="zh-CN" altLang="en-US" sz="1600" dirty="0">
                <a:solidFill>
                  <a:srgbClr val="000000"/>
                </a:solidFill>
                <a:latin typeface="Times New Roman" panose="02020603050405020304" pitchFamily="18" charset="0"/>
                <a:sym typeface="+mn-ea"/>
              </a:rPr>
              <a:t>Госпожа Керн</a:t>
            </a:r>
            <a:r>
              <a:rPr lang="zh-CN" altLang="en-US" sz="1600" dirty="0">
                <a:solidFill>
                  <a:srgbClr val="000000"/>
                </a:solidFill>
                <a:latin typeface="+mn-ea"/>
                <a:sym typeface="+mn-ea"/>
              </a:rPr>
              <a:t>）成为他一首最著名、最有灵感的抒情诗所歌咏的对象。</a:t>
            </a:r>
            <a:endParaRPr lang="zh-CN" altLang="en-US" sz="1600" dirty="0">
              <a:solidFill>
                <a:srgbClr val="000000"/>
              </a:solidFill>
              <a:latin typeface="+mn-ea"/>
              <a:sym typeface="+mn-ea"/>
            </a:endParaRPr>
          </a:p>
          <a:p>
            <a:pPr marL="0" indent="0">
              <a:buNone/>
            </a:pPr>
            <a:r>
              <a:rPr lang="zh-CN" altLang="en-US" sz="1600" dirty="0">
                <a:solidFill>
                  <a:srgbClr val="000000"/>
                </a:solidFill>
                <a:latin typeface="+mn-ea"/>
                <a:sym typeface="+mn-ea"/>
              </a:rPr>
              <a:t>   </a:t>
            </a:r>
            <a:r>
              <a:rPr lang="en-US" altLang="zh-CN" sz="1800" b="1" dirty="0">
                <a:solidFill>
                  <a:srgbClr val="FF0000"/>
                </a:solidFill>
                <a:latin typeface="+mn-ea"/>
                <a:sym typeface="+mn-ea"/>
              </a:rPr>
              <a:t>  </a:t>
            </a:r>
            <a:r>
              <a:rPr lang="zh-CN" altLang="en-US" sz="1600" dirty="0">
                <a:solidFill>
                  <a:srgbClr val="000000"/>
                </a:solidFill>
                <a:latin typeface="+mn-ea"/>
                <a:sym typeface="+mn-ea"/>
              </a:rPr>
              <a:t>这期间普希金完成了叙事诗《茨冈人》的写作，创作新的叙事诗《努林伯爵》（</a:t>
            </a:r>
            <a:r>
              <a:rPr lang="zh-CN" altLang="en-US" sz="1600" dirty="0">
                <a:solidFill>
                  <a:srgbClr val="000000"/>
                </a:solidFill>
                <a:latin typeface="Times New Roman" panose="02020603050405020304" pitchFamily="18" charset="0"/>
                <a:sym typeface="+mn-ea"/>
              </a:rPr>
              <a:t>Граф Нулин</a:t>
            </a:r>
            <a:r>
              <a:rPr lang="zh-CN" altLang="en-US" sz="1600" dirty="0">
                <a:solidFill>
                  <a:srgbClr val="000000"/>
                </a:solidFill>
                <a:latin typeface="+mn-ea"/>
                <a:sym typeface="+mn-ea"/>
              </a:rPr>
              <a:t>），写下《致大海》、《致凯恩》、《先知》（</a:t>
            </a:r>
            <a:r>
              <a:rPr lang="zh-CN" altLang="en-US" sz="1600" dirty="0">
                <a:solidFill>
                  <a:srgbClr val="000000"/>
                </a:solidFill>
                <a:latin typeface="Times New Roman" panose="02020603050405020304" pitchFamily="18" charset="0"/>
                <a:sym typeface="+mn-ea"/>
              </a:rPr>
              <a:t>Пророк</a:t>
            </a:r>
            <a:r>
              <a:rPr lang="zh-CN" altLang="en-US" sz="1600" dirty="0">
                <a:solidFill>
                  <a:srgbClr val="000000"/>
                </a:solidFill>
                <a:latin typeface="+mn-ea"/>
                <a:sym typeface="+mn-ea"/>
              </a:rPr>
              <a:t>）等抒情诗篇。这一时期的最高成就是历史悲剧《</a:t>
            </a:r>
            <a:r>
              <a:rPr lang="zh-CN" altLang="en-US" sz="1600" dirty="0">
                <a:solidFill>
                  <a:schemeClr val="accent1"/>
                </a:solidFill>
                <a:latin typeface="宋体" panose="02010600030101010101" pitchFamily="2" charset="-122"/>
                <a:ea typeface="宋体" panose="02010600030101010101" pitchFamily="2" charset="-122"/>
                <a:sym typeface="+mn-ea"/>
              </a:rPr>
              <a:t>鲍里斯</a:t>
            </a:r>
            <a:r>
              <a:rPr lang="en-US" altLang="zh-CN" sz="1600">
                <a:solidFill>
                  <a:schemeClr val="accent1"/>
                </a:solidFill>
                <a:latin typeface="宋体" panose="02010600030101010101" pitchFamily="2" charset="-122"/>
                <a:ea typeface="宋体" panose="02010600030101010101" pitchFamily="2" charset="-122"/>
                <a:sym typeface="+mn-ea"/>
              </a:rPr>
              <a:t>·</a:t>
            </a:r>
            <a:r>
              <a:rPr lang="zh-CN" altLang="en-US" sz="1600" dirty="0">
                <a:solidFill>
                  <a:schemeClr val="accent1"/>
                </a:solidFill>
                <a:latin typeface="宋体" panose="02010600030101010101" pitchFamily="2" charset="-122"/>
                <a:ea typeface="宋体" panose="02010600030101010101" pitchFamily="2" charset="-122"/>
                <a:sym typeface="+mn-ea"/>
              </a:rPr>
              <a:t>戈都诺夫</a:t>
            </a:r>
            <a:r>
              <a:rPr lang="zh-CN" altLang="en-US" sz="1600" dirty="0">
                <a:solidFill>
                  <a:srgbClr val="000000"/>
                </a:solidFill>
                <a:latin typeface="+mn-ea"/>
                <a:sym typeface="+mn-ea"/>
              </a:rPr>
              <a:t>》（</a:t>
            </a:r>
            <a:r>
              <a:rPr lang="zh-CN" altLang="en-US" sz="1600" dirty="0">
                <a:solidFill>
                  <a:srgbClr val="000000"/>
                </a:solidFill>
                <a:latin typeface="Times New Roman" panose="02020603050405020304" pitchFamily="18" charset="0"/>
                <a:sym typeface="+mn-ea"/>
              </a:rPr>
              <a:t>Борис Годунов</a:t>
            </a:r>
            <a:r>
              <a:rPr lang="zh-CN" altLang="en-US" sz="1600" dirty="0">
                <a:solidFill>
                  <a:srgbClr val="000000"/>
                </a:solidFill>
                <a:latin typeface="+mn-ea"/>
                <a:sym typeface="+mn-ea"/>
              </a:rPr>
              <a:t>）。其中，在《叶甫根尼·奥涅金》的重要片段和《努林伯爵》中，现实主义成分增强。</a:t>
            </a:r>
            <a:endParaRPr lang="zh-CN" altLang="en-US" sz="1600" dirty="0">
              <a:solidFill>
                <a:srgbClr val="000000"/>
              </a:solidFill>
              <a:latin typeface="+mn-ea"/>
              <a:sym typeface="+mn-ea"/>
            </a:endParaRPr>
          </a:p>
        </p:txBody>
      </p:sp>
      <p:sp>
        <p:nvSpPr>
          <p:cNvPr id="2" name="矩形 1"/>
          <p:cNvSpPr/>
          <p:nvPr/>
        </p:nvSpPr>
        <p:spPr>
          <a:xfrm>
            <a:off x="2331085" y="68580"/>
            <a:ext cx="4428490" cy="706755"/>
          </a:xfrm>
          <a:prstGeom prst="rect">
            <a:avLst/>
          </a:prstGeom>
          <a:noFill/>
          <a:ln>
            <a:noFill/>
          </a:ln>
        </p:spPr>
        <p:txBody>
          <a:bodyPr wrap="square" rtlCol="0" anchor="t">
            <a:spAutoFit/>
          </a:bodyPr>
          <a:lstStyle/>
          <a:p>
            <a:pPr algn="ctr"/>
            <a:r>
              <a:rPr lang="zh-CN" altLang="en-US" sz="4000" b="1">
                <a:solidFill>
                  <a:srgbClr val="FF0000"/>
                </a:solidFill>
                <a:effectLst>
                  <a:reflection blurRad="6350" stA="53000" endA="300" endPos="35500" dir="5400000" sy="-90000" algn="bl" rotWithShape="0"/>
                </a:effectLst>
              </a:rPr>
              <a:t>一、生活与创作</a:t>
            </a:r>
            <a:endParaRPr lang="zh-CN" altLang="en-US" sz="4000" b="1">
              <a:solidFill>
                <a:srgbClr val="FF0000"/>
              </a:solidFill>
              <a:effectLst>
                <a:reflection blurRad="6350" stA="53000" endA="300" endPos="35500" dir="5400000" sy="-90000" algn="bl" rotWithShape="0"/>
              </a:effectLst>
            </a:endParaRPr>
          </a:p>
        </p:txBody>
      </p:sp>
      <p:sp>
        <p:nvSpPr>
          <p:cNvPr id="12" name="椭圆 11"/>
          <p:cNvSpPr/>
          <p:nvPr/>
        </p:nvSpPr>
        <p:spPr>
          <a:xfrm>
            <a:off x="374132" y="1226185"/>
            <a:ext cx="155038" cy="151765"/>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5" name="文本占位符 28674"/>
          <p:cNvSpPr>
            <a:spLocks noGrp="1"/>
          </p:cNvSpPr>
          <p:nvPr>
            <p:ph type="body" idx="1"/>
          </p:nvPr>
        </p:nvSpPr>
        <p:spPr>
          <a:xfrm>
            <a:off x="164465" y="962025"/>
            <a:ext cx="8816340" cy="3642360"/>
          </a:xfrm>
        </p:spPr>
        <p:txBody>
          <a:bodyPr/>
          <a:lstStyle/>
          <a:p>
            <a:pPr marL="0" indent="0">
              <a:buNone/>
            </a:pPr>
            <a:r>
              <a:rPr lang="en-US" altLang="zh-CN" sz="1800" dirty="0">
                <a:solidFill>
                  <a:srgbClr val="FF0000"/>
                </a:solidFill>
                <a:latin typeface="+mn-ea"/>
              </a:rPr>
              <a:t>     5</a:t>
            </a:r>
            <a:r>
              <a:rPr lang="zh-CN" altLang="en-US" sz="1800" b="1" dirty="0">
                <a:solidFill>
                  <a:srgbClr val="FF0000"/>
                </a:solidFill>
                <a:latin typeface="+mn-ea"/>
              </a:rPr>
              <a:t>、流放后的四年 ：</a:t>
            </a:r>
            <a:r>
              <a:rPr lang="en-US" altLang="zh-CN" sz="1600" dirty="0">
                <a:solidFill>
                  <a:srgbClr val="000000"/>
                </a:solidFill>
                <a:latin typeface="Times New Roman" panose="02020603050405020304" pitchFamily="18" charset="0"/>
              </a:rPr>
              <a:t>1826-1830</a:t>
            </a:r>
            <a:endParaRPr lang="en-US" altLang="zh-CN" sz="1600" dirty="0">
              <a:solidFill>
                <a:srgbClr val="000000"/>
              </a:solidFill>
              <a:latin typeface="Times New Roman" panose="02020603050405020304" pitchFamily="18" charset="0"/>
            </a:endParaRPr>
          </a:p>
          <a:p>
            <a:pPr marL="0" indent="0">
              <a:buNone/>
            </a:pPr>
            <a:r>
              <a:rPr lang="en-US" altLang="zh-CN" sz="1600" dirty="0">
                <a:solidFill>
                  <a:srgbClr val="000000"/>
                </a:solidFill>
                <a:latin typeface="Times New Roman" panose="02020603050405020304" pitchFamily="18" charset="0"/>
                <a:sym typeface="+mn-ea"/>
              </a:rPr>
              <a:t>           20</a:t>
            </a:r>
            <a:r>
              <a:rPr lang="en-US" altLang="zh-CN" sz="1600" dirty="0">
                <a:solidFill>
                  <a:srgbClr val="000000"/>
                </a:solidFill>
                <a:latin typeface="+mn-ea"/>
                <a:sym typeface="+mn-ea"/>
              </a:rPr>
              <a:t>年代末，他仍然同情和接近十二月党人。</a:t>
            </a:r>
            <a:r>
              <a:rPr lang="en-US" altLang="zh-CN" sz="1600" dirty="0">
                <a:solidFill>
                  <a:srgbClr val="000000"/>
                </a:solidFill>
                <a:latin typeface="Times New Roman" panose="02020603050405020304" pitchFamily="18" charset="0"/>
                <a:sym typeface="+mn-ea"/>
              </a:rPr>
              <a:t>1827</a:t>
            </a:r>
            <a:r>
              <a:rPr lang="en-US" altLang="zh-CN" sz="1600" dirty="0">
                <a:solidFill>
                  <a:srgbClr val="000000"/>
                </a:solidFill>
                <a:latin typeface="+mn-ea"/>
                <a:sym typeface="+mn-ea"/>
              </a:rPr>
              <a:t>年他写出《阿利昂》</a:t>
            </a:r>
            <a:r>
              <a:rPr lang="zh-CN" altLang="en-US" sz="1600" dirty="0">
                <a:solidFill>
                  <a:srgbClr val="000000"/>
                </a:solidFill>
                <a:latin typeface="+mn-ea"/>
                <a:sym typeface="+mn-ea"/>
              </a:rPr>
              <a:t>（</a:t>
            </a:r>
            <a:r>
              <a:rPr lang="zh-CN" altLang="en-US" sz="1800" dirty="0">
                <a:solidFill>
                  <a:srgbClr val="000000"/>
                </a:solidFill>
                <a:latin typeface="Times New Roman" panose="02020603050405020304" pitchFamily="18" charset="0"/>
                <a:sym typeface="+mn-ea"/>
              </a:rPr>
              <a:t>Арион</a:t>
            </a:r>
            <a:r>
              <a:rPr lang="zh-CN" altLang="en-US" sz="1600" dirty="0">
                <a:solidFill>
                  <a:srgbClr val="000000"/>
                </a:solidFill>
                <a:latin typeface="+mn-ea"/>
                <a:sym typeface="+mn-ea"/>
              </a:rPr>
              <a:t>）</a:t>
            </a:r>
            <a:r>
              <a:rPr lang="en-US" altLang="zh-CN" sz="1600" dirty="0">
                <a:solidFill>
                  <a:srgbClr val="000000"/>
                </a:solidFill>
                <a:latin typeface="+mn-ea"/>
                <a:sym typeface="+mn-ea"/>
              </a:rPr>
              <a:t>和《致西伯利亚矿井深处》</a:t>
            </a:r>
            <a:r>
              <a:rPr lang="zh-CN" altLang="zh-CN" sz="1600" dirty="0">
                <a:solidFill>
                  <a:srgbClr val="000000"/>
                </a:solidFill>
                <a:latin typeface="+mn-ea"/>
                <a:sym typeface="+mn-ea"/>
              </a:rPr>
              <a:t>（</a:t>
            </a:r>
            <a:r>
              <a:rPr lang="zh-CN" altLang="en-US" sz="1800" dirty="0">
                <a:solidFill>
                  <a:srgbClr val="000000"/>
                </a:solidFill>
                <a:latin typeface="Times New Roman" panose="02020603050405020304" pitchFamily="18" charset="0"/>
                <a:sym typeface="+mn-ea"/>
              </a:rPr>
              <a:t>Во глубине сибирских руд</a:t>
            </a:r>
            <a:r>
              <a:rPr lang="zh-CN" altLang="en-US" sz="1600" dirty="0">
                <a:solidFill>
                  <a:srgbClr val="000000"/>
                </a:solidFill>
                <a:latin typeface="+mn-ea"/>
                <a:sym typeface="+mn-ea"/>
              </a:rPr>
              <a:t>）</a:t>
            </a:r>
            <a:r>
              <a:rPr lang="en-US" altLang="zh-CN" sz="1600" dirty="0">
                <a:solidFill>
                  <a:srgbClr val="000000"/>
                </a:solidFill>
                <a:latin typeface="+mn-ea"/>
                <a:sym typeface="+mn-ea"/>
              </a:rPr>
              <a:t>两首诗来歌颂十二月党人。此外,他还写下</a:t>
            </a:r>
            <a:r>
              <a:rPr lang="zh-CN" altLang="en-US" sz="1600" dirty="0">
                <a:solidFill>
                  <a:srgbClr val="000000"/>
                </a:solidFill>
                <a:latin typeface="+mn-ea"/>
                <a:sym typeface="+mn-ea"/>
              </a:rPr>
              <a:t>民族史诗</a:t>
            </a:r>
            <a:r>
              <a:rPr lang="en-US" altLang="zh-CN" sz="1600" dirty="0">
                <a:solidFill>
                  <a:srgbClr val="000000"/>
                </a:solidFill>
                <a:latin typeface="+mn-ea"/>
                <a:sym typeface="+mn-ea"/>
              </a:rPr>
              <a:t>《波尔塔瓦》</a:t>
            </a:r>
            <a:r>
              <a:rPr lang="zh-CN" altLang="en-US" sz="1600" dirty="0">
                <a:solidFill>
                  <a:srgbClr val="000000"/>
                </a:solidFill>
                <a:latin typeface="+mn-ea"/>
                <a:sym typeface="+mn-ea"/>
              </a:rPr>
              <a:t>（</a:t>
            </a:r>
            <a:r>
              <a:rPr lang="zh-CN" altLang="en-US" sz="1800" dirty="0">
                <a:solidFill>
                  <a:srgbClr val="000000"/>
                </a:solidFill>
                <a:latin typeface="Times New Roman" panose="02020603050405020304" pitchFamily="18" charset="0"/>
                <a:sym typeface="+mn-ea"/>
              </a:rPr>
              <a:t>Полтава</a:t>
            </a:r>
            <a:r>
              <a:rPr lang="zh-CN" altLang="en-US" sz="1600" dirty="0">
                <a:solidFill>
                  <a:srgbClr val="000000"/>
                </a:solidFill>
                <a:latin typeface="+mn-ea"/>
                <a:sym typeface="+mn-ea"/>
              </a:rPr>
              <a:t>），是普希金对于非个性化的民族性诗歌所作出的第一个贡献</a:t>
            </a:r>
            <a:r>
              <a:rPr lang="en-US" altLang="zh-CN" sz="1600" dirty="0">
                <a:solidFill>
                  <a:srgbClr val="000000"/>
                </a:solidFill>
                <a:latin typeface="+mn-ea"/>
                <a:sym typeface="+mn-ea"/>
              </a:rPr>
              <a:t>。</a:t>
            </a:r>
            <a:r>
              <a:rPr lang="en-US" altLang="zh-CN" sz="1600" dirty="0">
                <a:solidFill>
                  <a:srgbClr val="000000"/>
                </a:solidFill>
                <a:latin typeface="Times New Roman" panose="02020603050405020304" pitchFamily="18" charset="0"/>
                <a:sym typeface="+mn-ea"/>
              </a:rPr>
              <a:t>1829年4月他向</a:t>
            </a:r>
            <a:r>
              <a:rPr lang="zh-CN" altLang="zh-CN" sz="1600" dirty="0">
                <a:solidFill>
                  <a:srgbClr val="000000"/>
                </a:solidFill>
                <a:latin typeface="Times New Roman" panose="02020603050405020304" pitchFamily="18" charset="0"/>
                <a:sym typeface="+mn-ea"/>
              </a:rPr>
              <a:t>有名的</a:t>
            </a:r>
            <a:r>
              <a:rPr lang="en-US" altLang="zh-CN" sz="1600" dirty="0">
                <a:solidFill>
                  <a:srgbClr val="000000"/>
                </a:solidFill>
                <a:latin typeface="+mn-ea"/>
                <a:sym typeface="+mn-ea"/>
              </a:rPr>
              <a:t>莫斯科美</a:t>
            </a:r>
            <a:r>
              <a:rPr lang="zh-CN" altLang="en-US" sz="1600" dirty="0">
                <a:solidFill>
                  <a:srgbClr val="000000"/>
                </a:solidFill>
                <a:latin typeface="+mn-ea"/>
                <a:sym typeface="+mn-ea"/>
              </a:rPr>
              <a:t>女</a:t>
            </a:r>
            <a:r>
              <a:rPr lang="en-US" altLang="zh-CN" sz="1600" dirty="0">
                <a:solidFill>
                  <a:srgbClr val="000000"/>
                </a:solidFill>
                <a:latin typeface="+mn-ea"/>
                <a:sym typeface="+mn-ea"/>
              </a:rPr>
              <a:t>——</a:t>
            </a:r>
            <a:r>
              <a:rPr lang="en-US" altLang="zh-CN" sz="1600" dirty="0">
                <a:solidFill>
                  <a:srgbClr val="000000"/>
                </a:solidFill>
                <a:latin typeface="Times New Roman" panose="02020603050405020304" pitchFamily="18" charset="0"/>
                <a:sym typeface="+mn-ea"/>
              </a:rPr>
              <a:t>17</a:t>
            </a:r>
            <a:r>
              <a:rPr lang="en-US" altLang="zh-CN" sz="1600" dirty="0">
                <a:solidFill>
                  <a:srgbClr val="000000"/>
                </a:solidFill>
                <a:latin typeface="+mn-ea"/>
                <a:sym typeface="+mn-ea"/>
              </a:rPr>
              <a:t>岁的冈察洛娃求婚，但遭到拒绝</a:t>
            </a:r>
            <a:r>
              <a:rPr lang="zh-CN" altLang="en-US" sz="1600" dirty="0">
                <a:solidFill>
                  <a:srgbClr val="000000"/>
                </a:solidFill>
                <a:latin typeface="+mn-ea"/>
                <a:sym typeface="+mn-ea"/>
              </a:rPr>
              <a:t>。</a:t>
            </a:r>
            <a:r>
              <a:rPr lang="en-US" altLang="zh-CN" sz="1600" dirty="0">
                <a:solidFill>
                  <a:srgbClr val="000000"/>
                </a:solidFill>
                <a:latin typeface="+mn-ea"/>
                <a:sym typeface="+mn-ea"/>
              </a:rPr>
              <a:t>因失恋的痛苦</a:t>
            </a:r>
            <a:r>
              <a:rPr lang="zh-CN" altLang="en-US" sz="1600" dirty="0">
                <a:solidFill>
                  <a:srgbClr val="000000"/>
                </a:solidFill>
                <a:latin typeface="+mn-ea"/>
                <a:sym typeface="+mn-ea"/>
              </a:rPr>
              <a:t>，</a:t>
            </a:r>
            <a:r>
              <a:rPr lang="en-US" altLang="zh-CN" sz="1600" dirty="0">
                <a:solidFill>
                  <a:srgbClr val="000000"/>
                </a:solidFill>
                <a:latin typeface="+mn-ea"/>
                <a:sym typeface="+mn-ea"/>
              </a:rPr>
              <a:t>他离开莫斯科随军去高加索旅游。</a:t>
            </a:r>
            <a:r>
              <a:rPr lang="en-US" altLang="zh-CN" sz="1600" dirty="0">
                <a:solidFill>
                  <a:srgbClr val="000000"/>
                </a:solidFill>
                <a:latin typeface="Times New Roman" panose="02020603050405020304" pitchFamily="18" charset="0"/>
                <a:sym typeface="+mn-ea"/>
              </a:rPr>
              <a:t>1830年4月</a:t>
            </a:r>
            <a:r>
              <a:rPr lang="en-US" altLang="zh-CN" sz="1600" dirty="0">
                <a:solidFill>
                  <a:srgbClr val="000000"/>
                </a:solidFill>
                <a:latin typeface="+mn-ea"/>
                <a:sym typeface="+mn-ea"/>
              </a:rPr>
              <a:t>他再次求婚,终于得到应允。</a:t>
            </a:r>
            <a:endParaRPr lang="en-US" altLang="zh-CN" sz="1600" dirty="0">
              <a:solidFill>
                <a:srgbClr val="000000"/>
              </a:solidFill>
              <a:latin typeface="+mn-ea"/>
              <a:sym typeface="+mn-ea"/>
            </a:endParaRPr>
          </a:p>
          <a:p>
            <a:pPr marL="0" indent="0">
              <a:buNone/>
            </a:pPr>
            <a:endParaRPr lang="en-US" altLang="zh-CN" sz="1600" dirty="0">
              <a:solidFill>
                <a:srgbClr val="000000"/>
              </a:solidFill>
              <a:latin typeface="+mn-ea"/>
              <a:sym typeface="+mn-ea"/>
            </a:endParaRPr>
          </a:p>
          <a:p>
            <a:pPr marL="0" indent="0">
              <a:buNone/>
            </a:pPr>
            <a:r>
              <a:rPr lang="en-US" altLang="zh-CN" sz="1600" dirty="0">
                <a:solidFill>
                  <a:srgbClr val="000000"/>
                </a:solidFill>
                <a:latin typeface="+mn-ea"/>
                <a:sym typeface="+mn-ea"/>
              </a:rPr>
              <a:t>      </a:t>
            </a:r>
            <a:r>
              <a:rPr lang="en-US" altLang="zh-CN" sz="1800" b="1" dirty="0">
                <a:solidFill>
                  <a:srgbClr val="FF0000"/>
                </a:solidFill>
                <a:latin typeface="+mn-ea"/>
                <a:sym typeface="+mn-ea"/>
              </a:rPr>
              <a:t>6、波尔金诺之秋</a:t>
            </a:r>
            <a:r>
              <a:rPr lang="zh-CN" altLang="zh-CN" sz="1600" b="1" dirty="0">
                <a:solidFill>
                  <a:srgbClr val="000000"/>
                </a:solidFill>
                <a:latin typeface="+mn-ea"/>
                <a:sym typeface="+mn-ea"/>
              </a:rPr>
              <a:t> </a:t>
            </a:r>
            <a:r>
              <a:rPr lang="zh-CN" altLang="zh-CN" sz="1600" dirty="0">
                <a:solidFill>
                  <a:srgbClr val="000000"/>
                </a:solidFill>
                <a:latin typeface="+mn-ea"/>
                <a:sym typeface="+mn-ea"/>
              </a:rPr>
              <a:t> </a:t>
            </a:r>
            <a:endParaRPr lang="zh-CN" altLang="en-US" sz="1800" dirty="0">
              <a:solidFill>
                <a:srgbClr val="000000"/>
              </a:solidFill>
              <a:latin typeface="Times New Roman" panose="02020603050405020304" pitchFamily="18" charset="0"/>
              <a:sym typeface="+mn-ea"/>
            </a:endParaRPr>
          </a:p>
          <a:p>
            <a:pPr marL="0" indent="0">
              <a:buNone/>
            </a:pPr>
            <a:r>
              <a:rPr lang="en-US" altLang="zh-CN" sz="1600" dirty="0">
                <a:solidFill>
                  <a:srgbClr val="000000"/>
                </a:solidFill>
                <a:latin typeface="Times New Roman" panose="02020603050405020304" pitchFamily="18" charset="0"/>
                <a:sym typeface="+mn-ea"/>
              </a:rPr>
              <a:t>           普希金的创作高潮期是1830年秋天在他父亲的领地波尔金诺村停留的3个月。他在这里完成了诗体小说《叶甫盖尼·奥涅金》</a:t>
            </a:r>
            <a:r>
              <a:rPr lang="zh-CN" altLang="en-US" sz="1600" dirty="0">
                <a:solidFill>
                  <a:srgbClr val="000000"/>
                </a:solidFill>
                <a:latin typeface="Times New Roman" panose="02020603050405020304" pitchFamily="18" charset="0"/>
                <a:sym typeface="+mn-ea"/>
              </a:rPr>
              <a:t>（Евгений Онегин）</a:t>
            </a:r>
            <a:r>
              <a:rPr lang="en-US" altLang="zh-CN" sz="1600" dirty="0">
                <a:solidFill>
                  <a:srgbClr val="000000"/>
                </a:solidFill>
                <a:latin typeface="Times New Roman" panose="02020603050405020304" pitchFamily="18" charset="0"/>
                <a:sym typeface="+mn-ea"/>
              </a:rPr>
              <a:t>、《别尔金小说集》</a:t>
            </a:r>
            <a:r>
              <a:rPr lang="zh-CN" altLang="en-US" sz="1600" dirty="0">
                <a:solidFill>
                  <a:srgbClr val="000000"/>
                </a:solidFill>
                <a:latin typeface="Times New Roman" panose="02020603050405020304" pitchFamily="18" charset="0"/>
                <a:sym typeface="+mn-ea"/>
              </a:rPr>
              <a:t>（Повести Белкина）</a:t>
            </a:r>
            <a:r>
              <a:rPr lang="en-US" altLang="zh-CN" sz="1600" dirty="0">
                <a:solidFill>
                  <a:srgbClr val="000000"/>
                </a:solidFill>
                <a:latin typeface="Times New Roman" panose="02020603050405020304" pitchFamily="18" charset="0"/>
                <a:sym typeface="+mn-ea"/>
              </a:rPr>
              <a:t>，4部小悲剧和抒情诗多首。后来文学史家称“波尔金诺的秋天”</a:t>
            </a:r>
            <a:r>
              <a:rPr lang="zh-CN" altLang="en-US" sz="1600" dirty="0">
                <a:solidFill>
                  <a:srgbClr val="000000"/>
                </a:solidFill>
                <a:latin typeface="Times New Roman" panose="02020603050405020304" pitchFamily="18" charset="0"/>
                <a:sym typeface="+mn-ea"/>
              </a:rPr>
              <a:t>（</a:t>
            </a:r>
            <a:r>
              <a:rPr lang="zh-CN" altLang="en-US" sz="1800" dirty="0">
                <a:solidFill>
                  <a:srgbClr val="000000"/>
                </a:solidFill>
                <a:latin typeface="Times New Roman" panose="02020603050405020304" pitchFamily="18" charset="0"/>
                <a:sym typeface="+mn-ea"/>
              </a:rPr>
              <a:t>Болдинская осень）</a:t>
            </a:r>
            <a:r>
              <a:rPr lang="en-US" altLang="zh-CN" sz="1600" dirty="0">
                <a:solidFill>
                  <a:srgbClr val="000000"/>
                </a:solidFill>
                <a:latin typeface="Times New Roman" panose="02020603050405020304" pitchFamily="18" charset="0"/>
                <a:sym typeface="+mn-ea"/>
              </a:rPr>
              <a:t>。</a:t>
            </a:r>
            <a:endParaRPr lang="en-US" altLang="zh-CN" sz="1600" dirty="0">
              <a:solidFill>
                <a:srgbClr val="000000"/>
              </a:solidFill>
              <a:latin typeface="Times New Roman" panose="02020603050405020304" pitchFamily="18" charset="0"/>
              <a:sym typeface="+mn-ea"/>
            </a:endParaRPr>
          </a:p>
        </p:txBody>
      </p:sp>
      <p:sp>
        <p:nvSpPr>
          <p:cNvPr id="2" name="矩形 1"/>
          <p:cNvSpPr/>
          <p:nvPr/>
        </p:nvSpPr>
        <p:spPr>
          <a:xfrm>
            <a:off x="2331085" y="68580"/>
            <a:ext cx="4428490" cy="706755"/>
          </a:xfrm>
          <a:prstGeom prst="rect">
            <a:avLst/>
          </a:prstGeom>
          <a:noFill/>
          <a:ln>
            <a:noFill/>
          </a:ln>
        </p:spPr>
        <p:txBody>
          <a:bodyPr wrap="square" rtlCol="0" anchor="t">
            <a:spAutoFit/>
          </a:bodyPr>
          <a:lstStyle/>
          <a:p>
            <a:pPr algn="ctr"/>
            <a:r>
              <a:rPr lang="zh-CN" altLang="en-US" sz="4000" b="1">
                <a:solidFill>
                  <a:srgbClr val="FF0000"/>
                </a:solidFill>
                <a:effectLst>
                  <a:reflection blurRad="6350" stA="53000" endA="300" endPos="35500" dir="5400000" sy="-90000" algn="bl" rotWithShape="0"/>
                </a:effectLst>
              </a:rPr>
              <a:t>一、生活与创作</a:t>
            </a:r>
            <a:endParaRPr lang="zh-CN" altLang="en-US" sz="4000" b="1">
              <a:solidFill>
                <a:srgbClr val="FF0000"/>
              </a:solidFill>
              <a:effectLst>
                <a:reflection blurRad="6350" stA="53000" endA="300" endPos="35500" dir="5400000" sy="-90000" algn="bl" rotWithShape="0"/>
              </a:effectLst>
            </a:endParaRPr>
          </a:p>
        </p:txBody>
      </p:sp>
      <p:sp>
        <p:nvSpPr>
          <p:cNvPr id="12" name="椭圆 11"/>
          <p:cNvSpPr/>
          <p:nvPr/>
        </p:nvSpPr>
        <p:spPr>
          <a:xfrm>
            <a:off x="367782" y="1078865"/>
            <a:ext cx="155038" cy="151765"/>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 name="椭圆 2"/>
          <p:cNvSpPr/>
          <p:nvPr/>
        </p:nvSpPr>
        <p:spPr>
          <a:xfrm>
            <a:off x="367782" y="3054985"/>
            <a:ext cx="155038" cy="151765"/>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5" name="文本占位符 28674"/>
          <p:cNvSpPr>
            <a:spLocks noGrp="1"/>
          </p:cNvSpPr>
          <p:nvPr>
            <p:ph type="body" idx="1"/>
          </p:nvPr>
        </p:nvSpPr>
        <p:spPr>
          <a:xfrm>
            <a:off x="163830" y="891540"/>
            <a:ext cx="8816340" cy="3642360"/>
          </a:xfrm>
        </p:spPr>
        <p:txBody>
          <a:bodyPr/>
          <a:lstStyle/>
          <a:p>
            <a:pPr marL="0" indent="0">
              <a:buNone/>
            </a:pPr>
            <a:r>
              <a:rPr lang="en-US" altLang="zh-CN" sz="1800" dirty="0">
                <a:solidFill>
                  <a:srgbClr val="FF0000"/>
                </a:solidFill>
                <a:latin typeface="+mn-ea"/>
              </a:rPr>
              <a:t>     7</a:t>
            </a:r>
            <a:r>
              <a:rPr lang="zh-CN" altLang="en-US" sz="1800" b="1" dirty="0">
                <a:solidFill>
                  <a:srgbClr val="FF0000"/>
                </a:solidFill>
                <a:latin typeface="+mn-ea"/>
              </a:rPr>
              <a:t>、彼得堡时期：</a:t>
            </a:r>
            <a:r>
              <a:rPr lang="en-US" altLang="zh-CN" sz="1600" dirty="0">
                <a:solidFill>
                  <a:srgbClr val="000000"/>
                </a:solidFill>
                <a:latin typeface="Times New Roman" panose="02020603050405020304" pitchFamily="18" charset="0"/>
              </a:rPr>
              <a:t>1831-1836</a:t>
            </a:r>
            <a:endParaRPr lang="en-US" altLang="zh-CN" sz="1600" dirty="0">
              <a:solidFill>
                <a:srgbClr val="000000"/>
              </a:solidFill>
              <a:latin typeface="Times New Roman" panose="02020603050405020304" pitchFamily="18" charset="0"/>
            </a:endParaRPr>
          </a:p>
          <a:p>
            <a:pPr marL="0" indent="0">
              <a:buNone/>
            </a:pPr>
            <a:r>
              <a:rPr lang="en-US" altLang="zh-CN" sz="1600" dirty="0">
                <a:solidFill>
                  <a:srgbClr val="000000"/>
                </a:solidFill>
                <a:latin typeface="宋体" panose="02010600030101010101" pitchFamily="2" charset="-122"/>
                <a:sym typeface="+mn-ea"/>
              </a:rPr>
              <a:t>      1831</a:t>
            </a:r>
            <a:r>
              <a:rPr lang="zh-CN" altLang="en-US" sz="1600" dirty="0">
                <a:solidFill>
                  <a:srgbClr val="000000"/>
                </a:solidFill>
                <a:latin typeface="宋体" panose="02010600030101010101" pitchFamily="2" charset="-122"/>
                <a:sym typeface="+mn-ea"/>
              </a:rPr>
              <a:t>年</a:t>
            </a:r>
            <a:r>
              <a:rPr lang="en-US" altLang="zh-CN" sz="1600" dirty="0">
                <a:solidFill>
                  <a:srgbClr val="000000"/>
                </a:solidFill>
                <a:latin typeface="宋体" panose="02010600030101010101" pitchFamily="2" charset="-122"/>
                <a:sym typeface="+mn-ea"/>
              </a:rPr>
              <a:t>2</a:t>
            </a:r>
            <a:r>
              <a:rPr lang="zh-CN" altLang="en-US" sz="1600" dirty="0">
                <a:solidFill>
                  <a:srgbClr val="000000"/>
                </a:solidFill>
                <a:latin typeface="宋体" panose="02010600030101010101" pitchFamily="2" charset="-122"/>
                <a:sym typeface="+mn-ea"/>
              </a:rPr>
              <a:t>月，普希金于莫斯科完婚，婚后迁居到彼得堡，并重入外交部供职。这一时期他写出了不少童话诗（</a:t>
            </a:r>
            <a:r>
              <a:rPr lang="zh-CN" altLang="en-US" sz="1600" dirty="0">
                <a:solidFill>
                  <a:srgbClr val="000000"/>
                </a:solidFill>
                <a:latin typeface="Times New Roman" panose="02020603050405020304" pitchFamily="18" charset="0"/>
                <a:sym typeface="+mn-ea"/>
              </a:rPr>
              <a:t>сказки</a:t>
            </a:r>
            <a:r>
              <a:rPr lang="zh-CN" altLang="en-US" sz="1600" dirty="0">
                <a:solidFill>
                  <a:srgbClr val="000000"/>
                </a:solidFill>
                <a:latin typeface="宋体" panose="02010600030101010101" pitchFamily="2" charset="-122"/>
                <a:sym typeface="+mn-ea"/>
              </a:rPr>
              <a:t>）、长篇小说</a:t>
            </a:r>
            <a:r>
              <a:rPr lang="en-US" altLang="zh-CN" sz="1600" dirty="0">
                <a:solidFill>
                  <a:srgbClr val="000000"/>
                </a:solidFill>
                <a:latin typeface="宋体" panose="02010600030101010101" pitchFamily="2" charset="-122"/>
                <a:sym typeface="+mn-ea"/>
              </a:rPr>
              <a:t>《</a:t>
            </a:r>
            <a:r>
              <a:rPr lang="zh-CN" altLang="en-US" sz="1600" dirty="0">
                <a:solidFill>
                  <a:srgbClr val="000000"/>
                </a:solidFill>
                <a:latin typeface="宋体" panose="02010600030101010101" pitchFamily="2" charset="-122"/>
                <a:sym typeface="+mn-ea"/>
              </a:rPr>
              <a:t>杜勃罗夫斯基</a:t>
            </a:r>
            <a:r>
              <a:rPr lang="en-US" altLang="zh-CN" sz="1600" dirty="0">
                <a:solidFill>
                  <a:srgbClr val="000000"/>
                </a:solidFill>
                <a:latin typeface="宋体" panose="02010600030101010101" pitchFamily="2" charset="-122"/>
                <a:sym typeface="+mn-ea"/>
              </a:rPr>
              <a:t>》</a:t>
            </a:r>
            <a:r>
              <a:rPr lang="zh-CN" altLang="en-US" sz="1600" dirty="0">
                <a:solidFill>
                  <a:srgbClr val="000000"/>
                </a:solidFill>
                <a:latin typeface="宋体" panose="02010600030101010101" pitchFamily="2" charset="-122"/>
                <a:sym typeface="+mn-ea"/>
              </a:rPr>
              <a:t>（</a:t>
            </a:r>
            <a:r>
              <a:rPr lang="zh-CN" altLang="en-US" sz="1600" dirty="0">
                <a:solidFill>
                  <a:srgbClr val="000000"/>
                </a:solidFill>
                <a:latin typeface="Times New Roman" panose="02020603050405020304" pitchFamily="18" charset="0"/>
                <a:sym typeface="+mn-ea"/>
              </a:rPr>
              <a:t>Дубровский</a:t>
            </a:r>
            <a:r>
              <a:rPr lang="zh-CN" altLang="en-US" sz="1600" dirty="0">
                <a:solidFill>
                  <a:srgbClr val="000000"/>
                </a:solidFill>
                <a:latin typeface="宋体" panose="02010600030101010101" pitchFamily="2" charset="-122"/>
                <a:sym typeface="+mn-ea"/>
              </a:rPr>
              <a:t>）和</a:t>
            </a:r>
            <a:r>
              <a:rPr lang="en-US" altLang="zh-CN" sz="1600" dirty="0">
                <a:solidFill>
                  <a:srgbClr val="000000"/>
                </a:solidFill>
                <a:latin typeface="宋体" panose="02010600030101010101" pitchFamily="2" charset="-122"/>
                <a:sym typeface="+mn-ea"/>
              </a:rPr>
              <a:t>《</a:t>
            </a:r>
            <a:r>
              <a:rPr lang="zh-CN" altLang="en-US" sz="1600" dirty="0">
                <a:solidFill>
                  <a:srgbClr val="000000"/>
                </a:solidFill>
                <a:latin typeface="宋体" panose="02010600030101010101" pitchFamily="2" charset="-122"/>
                <a:sym typeface="+mn-ea"/>
              </a:rPr>
              <a:t>上尉的女儿</a:t>
            </a:r>
            <a:r>
              <a:rPr lang="en-US" altLang="zh-CN" sz="1600" dirty="0">
                <a:solidFill>
                  <a:srgbClr val="000000"/>
                </a:solidFill>
                <a:latin typeface="宋体" panose="02010600030101010101" pitchFamily="2" charset="-122"/>
                <a:sym typeface="+mn-ea"/>
              </a:rPr>
              <a:t>》</a:t>
            </a:r>
            <a:r>
              <a:rPr lang="zh-CN" altLang="en-US" sz="1600" dirty="0">
                <a:solidFill>
                  <a:srgbClr val="000000"/>
                </a:solidFill>
                <a:latin typeface="宋体" panose="02010600030101010101" pitchFamily="2" charset="-122"/>
                <a:sym typeface="+mn-ea"/>
              </a:rPr>
              <a:t>（</a:t>
            </a:r>
            <a:r>
              <a:rPr lang="zh-CN" altLang="en-US" sz="1600" dirty="0">
                <a:solidFill>
                  <a:srgbClr val="000000"/>
                </a:solidFill>
                <a:latin typeface="Times New Roman" panose="02020603050405020304" pitchFamily="18" charset="0"/>
                <a:sym typeface="+mn-ea"/>
              </a:rPr>
              <a:t>Капитанская дочка</a:t>
            </a:r>
            <a:r>
              <a:rPr lang="zh-CN" altLang="en-US" sz="1600" dirty="0">
                <a:solidFill>
                  <a:srgbClr val="000000"/>
                </a:solidFill>
                <a:latin typeface="宋体" panose="02010600030101010101" pitchFamily="2" charset="-122"/>
                <a:sym typeface="+mn-ea"/>
              </a:rPr>
              <a:t>）、中篇小说《黑桃皇后》（</a:t>
            </a:r>
            <a:r>
              <a:rPr lang="en-US" altLang="zh-CN" sz="1600" dirty="0">
                <a:solidFill>
                  <a:srgbClr val="000000"/>
                </a:solidFill>
                <a:latin typeface="Times New Roman" panose="02020603050405020304" pitchFamily="18" charset="0"/>
                <a:sym typeface="+mn-ea"/>
              </a:rPr>
              <a:t>П</a:t>
            </a:r>
            <a:r>
              <a:rPr lang="zh-CN" altLang="en-US" sz="1600" dirty="0">
                <a:solidFill>
                  <a:srgbClr val="000000"/>
                </a:solidFill>
                <a:latin typeface="Times New Roman" panose="02020603050405020304" pitchFamily="18" charset="0"/>
                <a:sym typeface="+mn-ea"/>
              </a:rPr>
              <a:t>иковая дама</a:t>
            </a:r>
            <a:r>
              <a:rPr lang="zh-CN" altLang="en-US" sz="1600" dirty="0">
                <a:solidFill>
                  <a:srgbClr val="000000"/>
                </a:solidFill>
                <a:latin typeface="宋体" panose="02010600030101010101" pitchFamily="2" charset="-122"/>
                <a:sym typeface="+mn-ea"/>
              </a:rPr>
              <a:t>）、叙事长诗《青铜骑士》（</a:t>
            </a:r>
            <a:r>
              <a:rPr lang="zh-CN" altLang="en-US" sz="1600" dirty="0">
                <a:solidFill>
                  <a:srgbClr val="000000"/>
                </a:solidFill>
                <a:latin typeface="Times New Roman" panose="02020603050405020304" pitchFamily="18" charset="0"/>
                <a:sym typeface="+mn-ea"/>
              </a:rPr>
              <a:t>Медный всадник</a:t>
            </a:r>
            <a:r>
              <a:rPr lang="zh-CN" altLang="en-US" sz="1600" dirty="0">
                <a:solidFill>
                  <a:srgbClr val="000000"/>
                </a:solidFill>
                <a:latin typeface="宋体" panose="02010600030101010101" pitchFamily="2" charset="-122"/>
                <a:sym typeface="+mn-ea"/>
              </a:rPr>
              <a:t>）等。</a:t>
            </a:r>
            <a:r>
              <a:rPr lang="zh-CN" altLang="en-US" sz="1600" dirty="0">
                <a:sym typeface="+mn-ea"/>
              </a:rPr>
              <a:t> </a:t>
            </a:r>
            <a:r>
              <a:rPr lang="en-US" altLang="zh-CN" sz="1600" dirty="0">
                <a:solidFill>
                  <a:srgbClr val="000000"/>
                </a:solidFill>
                <a:latin typeface="宋体" panose="02010600030101010101" pitchFamily="2" charset="-122"/>
                <a:sym typeface="+mn-ea"/>
              </a:rPr>
              <a:t>33</a:t>
            </a:r>
            <a:r>
              <a:rPr lang="zh-CN" altLang="en-US" sz="1600" dirty="0">
                <a:solidFill>
                  <a:srgbClr val="000000"/>
                </a:solidFill>
                <a:latin typeface="宋体" panose="02010600030101010101" pitchFamily="2" charset="-122"/>
                <a:sym typeface="+mn-ea"/>
              </a:rPr>
              <a:t>年为了收集普加乔夫起义的材料，他告假</a:t>
            </a:r>
            <a:r>
              <a:rPr lang="en-US" altLang="zh-CN" sz="1600" dirty="0">
                <a:solidFill>
                  <a:srgbClr val="000000"/>
                </a:solidFill>
                <a:latin typeface="宋体" panose="02010600030101010101" pitchFamily="2" charset="-122"/>
                <a:sym typeface="+mn-ea"/>
              </a:rPr>
              <a:t>4</a:t>
            </a:r>
            <a:r>
              <a:rPr lang="zh-CN" altLang="en-US" sz="1600" dirty="0">
                <a:solidFill>
                  <a:srgbClr val="000000"/>
                </a:solidFill>
                <a:latin typeface="宋体" panose="02010600030101010101" pitchFamily="2" charset="-122"/>
                <a:sym typeface="+mn-ea"/>
              </a:rPr>
              <a:t>个月去喀山省和奥连堡省旅行，写出历史专著《普加乔夫史》（</a:t>
            </a:r>
            <a:r>
              <a:rPr lang="zh-CN" altLang="en-US" sz="1600" dirty="0">
                <a:solidFill>
                  <a:srgbClr val="000000"/>
                </a:solidFill>
                <a:latin typeface="Times New Roman" panose="02020603050405020304" pitchFamily="18" charset="0"/>
                <a:sym typeface="+mn-ea"/>
              </a:rPr>
              <a:t>История Пугачева</a:t>
            </a:r>
            <a:r>
              <a:rPr lang="zh-CN" altLang="en-US" sz="1600" dirty="0">
                <a:solidFill>
                  <a:srgbClr val="000000"/>
                </a:solidFill>
                <a:latin typeface="宋体" panose="02010600030101010101" pitchFamily="2" charset="-122"/>
                <a:sym typeface="+mn-ea"/>
              </a:rPr>
              <a:t>）。</a:t>
            </a:r>
            <a:r>
              <a:rPr lang="en-US" altLang="zh-CN" sz="1600" dirty="0">
                <a:solidFill>
                  <a:srgbClr val="000000"/>
                </a:solidFill>
                <a:latin typeface="宋体" panose="02010600030101010101" pitchFamily="2" charset="-122"/>
                <a:sym typeface="+mn-ea"/>
              </a:rPr>
              <a:t>36</a:t>
            </a:r>
            <a:r>
              <a:rPr lang="zh-CN" altLang="en-US" sz="1600" dirty="0">
                <a:solidFill>
                  <a:srgbClr val="000000"/>
                </a:solidFill>
                <a:latin typeface="宋体" panose="02010600030101010101" pitchFamily="2" charset="-122"/>
                <a:sym typeface="+mn-ea"/>
              </a:rPr>
              <a:t>年他创办了</a:t>
            </a:r>
            <a:r>
              <a:rPr lang="en-US" altLang="zh-CN" sz="1600" dirty="0">
                <a:solidFill>
                  <a:srgbClr val="000000"/>
                </a:solidFill>
                <a:latin typeface="宋体" panose="02010600030101010101" pitchFamily="2" charset="-122"/>
                <a:sym typeface="+mn-ea"/>
              </a:rPr>
              <a:t>《</a:t>
            </a:r>
            <a:r>
              <a:rPr lang="zh-CN" altLang="en-US" sz="1600" dirty="0">
                <a:solidFill>
                  <a:srgbClr val="000000"/>
                </a:solidFill>
                <a:latin typeface="宋体" panose="02010600030101010101" pitchFamily="2" charset="-122"/>
                <a:sym typeface="+mn-ea"/>
              </a:rPr>
              <a:t>现代人</a:t>
            </a:r>
            <a:r>
              <a:rPr lang="en-US" altLang="zh-CN" sz="1600" dirty="0">
                <a:solidFill>
                  <a:srgbClr val="000000"/>
                </a:solidFill>
                <a:latin typeface="宋体" panose="02010600030101010101" pitchFamily="2" charset="-122"/>
                <a:sym typeface="+mn-ea"/>
              </a:rPr>
              <a:t>》</a:t>
            </a:r>
            <a:r>
              <a:rPr lang="zh-CN" altLang="en-US" sz="1600" dirty="0">
                <a:solidFill>
                  <a:srgbClr val="000000"/>
                </a:solidFill>
                <a:latin typeface="宋体" panose="02010600030101010101" pitchFamily="2" charset="-122"/>
                <a:sym typeface="+mn-ea"/>
              </a:rPr>
              <a:t>（</a:t>
            </a:r>
            <a:r>
              <a:rPr lang="zh-CN" altLang="en-US" sz="1600" dirty="0">
                <a:solidFill>
                  <a:srgbClr val="000000"/>
                </a:solidFill>
                <a:latin typeface="Times New Roman" panose="02020603050405020304" pitchFamily="18" charset="0"/>
                <a:sym typeface="+mn-ea"/>
              </a:rPr>
              <a:t>Современник</a:t>
            </a:r>
            <a:r>
              <a:rPr lang="zh-CN" altLang="en-US" sz="1600" dirty="0">
                <a:solidFill>
                  <a:srgbClr val="000000"/>
                </a:solidFill>
                <a:latin typeface="宋体" panose="02010600030101010101" pitchFamily="2" charset="-122"/>
                <a:sym typeface="+mn-ea"/>
              </a:rPr>
              <a:t>）杂志。</a:t>
            </a:r>
            <a:r>
              <a:rPr lang="en-US" altLang="zh-CN" sz="1600" dirty="0">
                <a:solidFill>
                  <a:srgbClr val="000000"/>
                </a:solidFill>
                <a:latin typeface="宋体" panose="02010600030101010101" pitchFamily="2" charset="-122"/>
                <a:sym typeface="+mn-ea"/>
              </a:rPr>
              <a:t>1837</a:t>
            </a:r>
            <a:r>
              <a:rPr lang="zh-CN" altLang="en-US" sz="1600" dirty="0">
                <a:solidFill>
                  <a:srgbClr val="000000"/>
                </a:solidFill>
                <a:latin typeface="宋体" panose="02010600030101010101" pitchFamily="2" charset="-122"/>
                <a:sym typeface="+mn-ea"/>
              </a:rPr>
              <a:t>年</a:t>
            </a:r>
            <a:r>
              <a:rPr lang="en-US" altLang="zh-CN" sz="1600" dirty="0">
                <a:solidFill>
                  <a:srgbClr val="000000"/>
                </a:solidFill>
                <a:latin typeface="宋体" panose="02010600030101010101" pitchFamily="2" charset="-122"/>
                <a:sym typeface="+mn-ea"/>
              </a:rPr>
              <a:t>2</a:t>
            </a:r>
            <a:r>
              <a:rPr lang="zh-CN" altLang="en-US" sz="1600" dirty="0">
                <a:solidFill>
                  <a:srgbClr val="000000"/>
                </a:solidFill>
                <a:latin typeface="宋体" panose="02010600030101010101" pitchFamily="2" charset="-122"/>
                <a:sym typeface="+mn-ea"/>
              </a:rPr>
              <a:t>月</a:t>
            </a:r>
            <a:r>
              <a:rPr lang="en-US" altLang="zh-CN" sz="1600" dirty="0">
                <a:solidFill>
                  <a:srgbClr val="000000"/>
                </a:solidFill>
                <a:latin typeface="宋体" panose="02010600030101010101" pitchFamily="2" charset="-122"/>
                <a:sym typeface="+mn-ea"/>
              </a:rPr>
              <a:t>8</a:t>
            </a:r>
            <a:r>
              <a:rPr lang="zh-CN" altLang="en-US" sz="1600" dirty="0">
                <a:solidFill>
                  <a:srgbClr val="000000"/>
                </a:solidFill>
                <a:latin typeface="宋体" panose="02010600030101010101" pitchFamily="2" charset="-122"/>
                <a:sym typeface="+mn-ea"/>
              </a:rPr>
              <a:t>日普希金因与法国军官丹特士提出决斗，在决斗中受伤，三天后死去。</a:t>
            </a:r>
            <a:endParaRPr lang="en-US" altLang="zh-CN" sz="1600" dirty="0">
              <a:solidFill>
                <a:srgbClr val="000000"/>
              </a:solidFill>
              <a:latin typeface="+mn-ea"/>
              <a:sym typeface="+mn-ea"/>
            </a:endParaRPr>
          </a:p>
          <a:p>
            <a:pPr marL="0" indent="0">
              <a:buNone/>
            </a:pPr>
            <a:r>
              <a:rPr lang="en-US" altLang="zh-CN" sz="1600" dirty="0">
                <a:solidFill>
                  <a:srgbClr val="000000"/>
                </a:solidFill>
                <a:latin typeface="+mn-ea"/>
                <a:sym typeface="+mn-ea"/>
              </a:rPr>
              <a:t>      </a:t>
            </a:r>
            <a:r>
              <a:rPr lang="zh-CN" altLang="zh-CN" sz="1600" b="1" dirty="0">
                <a:solidFill>
                  <a:srgbClr val="002060"/>
                </a:solidFill>
                <a:latin typeface="Times New Roman" panose="02020603050405020304" pitchFamily="18" charset="0"/>
                <a:sym typeface="+mn-ea"/>
              </a:rPr>
              <a:t>英雄迟暮与普希金崇拜</a:t>
            </a:r>
            <a:r>
              <a:rPr lang="zh-CN" altLang="zh-CN" sz="1600" dirty="0">
                <a:solidFill>
                  <a:srgbClr val="000000"/>
                </a:solidFill>
                <a:latin typeface="Times New Roman" panose="02020603050405020304" pitchFamily="18" charset="0"/>
                <a:sym typeface="+mn-ea"/>
              </a:rPr>
              <a:t>：对于普希金自《波尔塔瓦》（</a:t>
            </a:r>
            <a:r>
              <a:rPr lang="en-US" altLang="zh-CN" sz="1600" dirty="0">
                <a:solidFill>
                  <a:srgbClr val="000000"/>
                </a:solidFill>
                <a:latin typeface="Times New Roman" panose="02020603050405020304" pitchFamily="18" charset="0"/>
                <a:sym typeface="+mn-ea"/>
              </a:rPr>
              <a:t>1829</a:t>
            </a:r>
            <a:r>
              <a:rPr lang="zh-CN" altLang="zh-CN" sz="1600" dirty="0">
                <a:solidFill>
                  <a:srgbClr val="000000"/>
                </a:solidFill>
                <a:latin typeface="Times New Roman" panose="02020603050405020304" pitchFamily="18" charset="0"/>
                <a:sym typeface="+mn-ea"/>
              </a:rPr>
              <a:t>）之后的作品，读者的反映越来越冷淡。在他去世前夕，他在年青一代的心目中虽然德高望重，但仅为一位过气的经典作家、活着的老古董。但他的死给出一个信号，人们开始承认他是全民族的荣光。不过在之后的近半个世纪里，他也仅仅被认为是一位杰出的艺术家</a:t>
            </a:r>
            <a:r>
              <a:rPr lang="en-US" altLang="zh-CN" sz="1600" dirty="0">
                <a:solidFill>
                  <a:srgbClr val="000000"/>
                </a:solidFill>
                <a:latin typeface="Times New Roman" panose="02020603050405020304" pitchFamily="18" charset="0"/>
                <a:sym typeface="+mn-ea"/>
              </a:rPr>
              <a:t>——</a:t>
            </a:r>
            <a:r>
              <a:rPr lang="zh-CN" altLang="zh-CN" sz="1600" dirty="0">
                <a:solidFill>
                  <a:srgbClr val="000000"/>
                </a:solidFill>
                <a:latin typeface="Times New Roman" panose="02020603050405020304" pitchFamily="18" charset="0"/>
                <a:sym typeface="+mn-ea"/>
              </a:rPr>
              <a:t>他定型了俄语、奠定了俄国文学的民族特性。因为对于斯拉夫派来说，他不够俄国化，而对于西方派来说，他又不够激进。仅有少数人，一边是屠格涅夫，一边是格里高利耶夫和陀思妥耶夫斯基认识到普希金的民族性价值，坚定不移地推行普希金崇拜，如今，这种崇拜已经成为一切有文化俄国人的共同遗产。</a:t>
            </a:r>
            <a:endParaRPr lang="zh-CN" altLang="zh-CN" sz="1600" dirty="0">
              <a:solidFill>
                <a:srgbClr val="000000"/>
              </a:solidFill>
              <a:latin typeface="Times New Roman" panose="02020603050405020304" pitchFamily="18" charset="0"/>
              <a:sym typeface="+mn-ea"/>
            </a:endParaRPr>
          </a:p>
        </p:txBody>
      </p:sp>
      <p:sp>
        <p:nvSpPr>
          <p:cNvPr id="2" name="矩形 1"/>
          <p:cNvSpPr/>
          <p:nvPr/>
        </p:nvSpPr>
        <p:spPr>
          <a:xfrm>
            <a:off x="2331085" y="68580"/>
            <a:ext cx="4428490" cy="706755"/>
          </a:xfrm>
          <a:prstGeom prst="rect">
            <a:avLst/>
          </a:prstGeom>
          <a:noFill/>
          <a:ln>
            <a:noFill/>
          </a:ln>
        </p:spPr>
        <p:txBody>
          <a:bodyPr wrap="square" rtlCol="0" anchor="t">
            <a:spAutoFit/>
          </a:bodyPr>
          <a:lstStyle/>
          <a:p>
            <a:pPr algn="ctr"/>
            <a:r>
              <a:rPr lang="zh-CN" altLang="en-US" sz="4000" b="1">
                <a:solidFill>
                  <a:srgbClr val="FF0000"/>
                </a:solidFill>
                <a:effectLst>
                  <a:reflection blurRad="6350" stA="53000" endA="300" endPos="35500" dir="5400000" sy="-90000" algn="bl" rotWithShape="0"/>
                </a:effectLst>
              </a:rPr>
              <a:t>一、生活与创作</a:t>
            </a:r>
            <a:endParaRPr lang="zh-CN" altLang="en-US" sz="4000" b="1">
              <a:solidFill>
                <a:srgbClr val="FF0000"/>
              </a:solidFill>
              <a:effectLst>
                <a:reflection blurRad="6350" stA="53000" endA="300" endPos="35500" dir="5400000" sy="-90000" algn="bl" rotWithShape="0"/>
              </a:effectLst>
            </a:endParaRPr>
          </a:p>
        </p:txBody>
      </p:sp>
      <p:sp>
        <p:nvSpPr>
          <p:cNvPr id="12" name="椭圆 11"/>
          <p:cNvSpPr/>
          <p:nvPr/>
        </p:nvSpPr>
        <p:spPr>
          <a:xfrm>
            <a:off x="374132" y="995680"/>
            <a:ext cx="155038" cy="151765"/>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4" name="矩形 153603"/>
          <p:cNvSpPr/>
          <p:nvPr/>
        </p:nvSpPr>
        <p:spPr>
          <a:xfrm>
            <a:off x="2672953" y="-554355"/>
            <a:ext cx="1097280" cy="365760"/>
          </a:xfrm>
          <a:prstGeom prst="rect">
            <a:avLst/>
          </a:prstGeom>
          <a:noFill/>
          <a:ln w="9525">
            <a:noFill/>
          </a:ln>
        </p:spPr>
        <p:txBody>
          <a:bodyPr wrap="none" anchor="ctr">
            <a:spAutoFit/>
          </a:bodyPr>
          <a:lstStyle/>
          <a:p>
            <a:pPr lvl="0"/>
            <a:r>
              <a:rPr lang="zh-CN" altLang="en-US" dirty="0">
                <a:latin typeface="Arial" panose="020B0604020202020204" pitchFamily="34" charset="0"/>
                <a:ea typeface="宋体" panose="02010600030101010101" pitchFamily="2" charset="-122"/>
              </a:rPr>
              <a:t>	</a:t>
            </a:r>
            <a:endParaRPr lang="zh-CN" altLang="en-US" dirty="0">
              <a:latin typeface="Arial" panose="020B0604020202020204" pitchFamily="34" charset="0"/>
              <a:ea typeface="宋体" panose="02010600030101010101" pitchFamily="2" charset="-122"/>
            </a:endParaRPr>
          </a:p>
        </p:txBody>
      </p:sp>
      <p:graphicFrame>
        <p:nvGraphicFramePr>
          <p:cNvPr id="153665" name="表格 153664"/>
          <p:cNvGraphicFramePr/>
          <p:nvPr/>
        </p:nvGraphicFramePr>
        <p:xfrm>
          <a:off x="94615" y="775335"/>
          <a:ext cx="8874125" cy="4327525"/>
        </p:xfrm>
        <a:graphic>
          <a:graphicData uri="http://schemas.openxmlformats.org/drawingml/2006/table">
            <a:tbl>
              <a:tblPr/>
              <a:tblGrid>
                <a:gridCol w="1925320"/>
                <a:gridCol w="2125345"/>
                <a:gridCol w="2818130"/>
                <a:gridCol w="2005330"/>
              </a:tblGrid>
              <a:tr h="782320">
                <a:tc>
                  <a:txBody>
                    <a:bodyPr/>
                    <a:lstStyle/>
                    <a:p>
                      <a:pPr lvl="0" algn="ctr">
                        <a:buNone/>
                      </a:pPr>
                      <a:r>
                        <a:rPr lang="zh-CN" altLang="en-US" sz="1600" b="1" dirty="0">
                          <a:solidFill>
                            <a:schemeClr val="accent1"/>
                          </a:solidFill>
                          <a:latin typeface="宋体" panose="02010600030101010101" pitchFamily="2" charset="-122"/>
                          <a:ea typeface="宋体" panose="02010600030101010101" pitchFamily="2" charset="-122"/>
                        </a:rPr>
                        <a:t>皇村及初入世</a:t>
                      </a:r>
                      <a:endParaRPr lang="zh-CN" altLang="en-US" sz="1600" b="1" dirty="0">
                        <a:solidFill>
                          <a:schemeClr val="accent1"/>
                        </a:solidFill>
                        <a:latin typeface="宋体" panose="02010600030101010101" pitchFamily="2" charset="-122"/>
                        <a:ea typeface="宋体" panose="02010600030101010101" pitchFamily="2" charset="-122"/>
                      </a:endParaRPr>
                    </a:p>
                    <a:p>
                      <a:pPr lvl="0" algn="ctr" eaLnBrk="0" hangingPunct="0">
                        <a:buNone/>
                      </a:pPr>
                      <a:r>
                        <a:rPr lang="en-US" altLang="zh-CN" sz="1600" b="1">
                          <a:solidFill>
                            <a:schemeClr val="accent1"/>
                          </a:solidFill>
                          <a:latin typeface="宋体" panose="02010600030101010101" pitchFamily="2" charset="-122"/>
                          <a:ea typeface="宋体" panose="02010600030101010101" pitchFamily="2" charset="-122"/>
                        </a:rPr>
                        <a:t>1813-1820</a:t>
                      </a:r>
                      <a:endParaRPr lang="zh-CN" altLang="en-US" sz="1600" b="1" dirty="0">
                        <a:solidFill>
                          <a:schemeClr val="accent1"/>
                        </a:solidFill>
                        <a:latin typeface="宋体" panose="02010600030101010101" pitchFamily="2" charset="-122"/>
                        <a:ea typeface="宋体" panose="02010600030101010101" pitchFamily="2" charset="-122"/>
                      </a:endParaRPr>
                    </a:p>
                  </a:txBody>
                  <a:tcPr marL="68580" marR="68580" marT="34290" marB="34290">
                    <a:lnL w="12700" cap="flat" cmpd="sng">
                      <a:solidFill>
                        <a:srgbClr val="000000"/>
                      </a:solidFill>
                      <a:prstDash val="solid"/>
                      <a:headEnd type="none" w="med" len="med"/>
                      <a:tailEnd type="none" w="med" len="med"/>
                    </a:lnL>
                    <a:lnR w="12700" cap="flat" cmpd="sng">
                      <a:solidFill>
                        <a:srgbClr val="ECE9D8"/>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ECE9D8"/>
                      </a:solidFill>
                      <a:prstDash val="solid"/>
                      <a:headEnd type="none" w="med" len="med"/>
                      <a:tailEnd type="none" w="med" len="med"/>
                    </a:lnB>
                    <a:lnTlToBr>
                      <a:noFill/>
                    </a:lnTlToBr>
                    <a:lnBlToTr>
                      <a:noFill/>
                    </a:lnBlToTr>
                    <a:noFill/>
                  </a:tcPr>
                </a:tc>
                <a:tc>
                  <a:txBody>
                    <a:bodyPr/>
                    <a:lstStyle/>
                    <a:p>
                      <a:pPr lvl="0" algn="ctr">
                        <a:buNone/>
                      </a:pPr>
                      <a:r>
                        <a:rPr lang="zh-CN" altLang="en-US" sz="1600" b="1" dirty="0">
                          <a:solidFill>
                            <a:schemeClr val="accent1"/>
                          </a:solidFill>
                          <a:latin typeface="宋体" panose="02010600030101010101" pitchFamily="2" charset="-122"/>
                          <a:ea typeface="宋体" panose="02010600030101010101" pitchFamily="2" charset="-122"/>
                        </a:rPr>
                        <a:t>南方流放、庄园监视及流放后</a:t>
                      </a:r>
                      <a:r>
                        <a:rPr lang="en-US" altLang="zh-CN" sz="1600" b="1" dirty="0">
                          <a:solidFill>
                            <a:schemeClr val="accent1"/>
                          </a:solidFill>
                          <a:latin typeface="宋体" panose="02010600030101010101" pitchFamily="2" charset="-122"/>
                          <a:ea typeface="宋体" panose="02010600030101010101" pitchFamily="2" charset="-122"/>
                        </a:rPr>
                        <a:t>4</a:t>
                      </a:r>
                      <a:r>
                        <a:rPr lang="zh-CN" altLang="en-US" sz="1600" b="1" dirty="0">
                          <a:solidFill>
                            <a:schemeClr val="accent1"/>
                          </a:solidFill>
                          <a:latin typeface="宋体" panose="02010600030101010101" pitchFamily="2" charset="-122"/>
                          <a:ea typeface="宋体" panose="02010600030101010101" pitchFamily="2" charset="-122"/>
                        </a:rPr>
                        <a:t>年</a:t>
                      </a:r>
                      <a:endParaRPr lang="zh-CN" altLang="en-US" sz="1600" b="1" dirty="0">
                        <a:solidFill>
                          <a:schemeClr val="accent1"/>
                        </a:solidFill>
                        <a:latin typeface="宋体" panose="02010600030101010101" pitchFamily="2" charset="-122"/>
                        <a:ea typeface="宋体" panose="02010600030101010101" pitchFamily="2" charset="-122"/>
                      </a:endParaRPr>
                    </a:p>
                    <a:p>
                      <a:pPr lvl="0" algn="ctr" eaLnBrk="0" hangingPunct="0">
                        <a:buNone/>
                      </a:pPr>
                      <a:r>
                        <a:rPr lang="en-US" sz="1600" b="1">
                          <a:solidFill>
                            <a:schemeClr val="accent1"/>
                          </a:solidFill>
                          <a:latin typeface="宋体" panose="02010600030101010101" pitchFamily="2" charset="-122"/>
                          <a:ea typeface="宋体" panose="02010600030101010101" pitchFamily="2" charset="-122"/>
                        </a:rPr>
                        <a:t>1820-1830</a:t>
                      </a:r>
                      <a:endParaRPr lang="en-US" sz="1600" b="1" dirty="0">
                        <a:solidFill>
                          <a:schemeClr val="accent1"/>
                        </a:solidFill>
                        <a:latin typeface="宋体" panose="02010600030101010101" pitchFamily="2" charset="-122"/>
                        <a:ea typeface="宋体" panose="02010600030101010101" pitchFamily="2" charset="-122"/>
                      </a:endParaRPr>
                    </a:p>
                  </a:txBody>
                  <a:tcPr marL="68580" marR="68580" marT="34290" marB="34290">
                    <a:lnL w="12700" cap="flat" cmpd="sng">
                      <a:solidFill>
                        <a:srgbClr val="ECE9D8"/>
                      </a:solidFill>
                      <a:prstDash val="solid"/>
                      <a:headEnd type="none" w="med" len="med"/>
                      <a:tailEnd type="none" w="med" len="med"/>
                    </a:lnL>
                    <a:lnR w="12700" cap="flat" cmpd="sng">
                      <a:solidFill>
                        <a:srgbClr val="ECE9D8"/>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ECE9D8"/>
                      </a:solidFill>
                      <a:prstDash val="solid"/>
                      <a:headEnd type="none" w="med" len="med"/>
                      <a:tailEnd type="none" w="med" len="med"/>
                    </a:lnB>
                    <a:lnTlToBr>
                      <a:noFill/>
                    </a:lnTlToBr>
                    <a:lnBlToTr>
                      <a:noFill/>
                    </a:lnBlToTr>
                    <a:noFill/>
                  </a:tcPr>
                </a:tc>
                <a:tc>
                  <a:txBody>
                    <a:bodyPr/>
                    <a:lstStyle/>
                    <a:p>
                      <a:pPr lvl="0" algn="ctr">
                        <a:buNone/>
                      </a:pPr>
                      <a:r>
                        <a:rPr lang="zh-CN" altLang="en-US" sz="1600" b="1" dirty="0">
                          <a:solidFill>
                            <a:schemeClr val="accent1"/>
                          </a:solidFill>
                          <a:latin typeface="宋体" panose="02010600030101010101" pitchFamily="2" charset="-122"/>
                          <a:ea typeface="宋体" panose="02010600030101010101" pitchFamily="2" charset="-122"/>
                        </a:rPr>
                        <a:t>波尔金诺的秋天</a:t>
                      </a:r>
                      <a:endParaRPr lang="zh-CN" altLang="en-US" sz="1600" b="1" dirty="0">
                        <a:solidFill>
                          <a:schemeClr val="accent1"/>
                        </a:solidFill>
                        <a:latin typeface="宋体" panose="02010600030101010101" pitchFamily="2" charset="-122"/>
                        <a:ea typeface="宋体" panose="02010600030101010101" pitchFamily="2" charset="-122"/>
                      </a:endParaRPr>
                    </a:p>
                    <a:p>
                      <a:pPr lvl="0" algn="ctr" eaLnBrk="0" hangingPunct="0">
                        <a:buNone/>
                      </a:pPr>
                      <a:r>
                        <a:rPr lang="en-US" altLang="zh-CN" sz="1600" b="1">
                          <a:solidFill>
                            <a:schemeClr val="accent1"/>
                          </a:solidFill>
                          <a:latin typeface="宋体" panose="02010600030101010101" pitchFamily="2" charset="-122"/>
                          <a:ea typeface="宋体" panose="02010600030101010101" pitchFamily="2" charset="-122"/>
                        </a:rPr>
                        <a:t>1830</a:t>
                      </a:r>
                      <a:r>
                        <a:rPr lang="zh-CN" altLang="en-US" sz="1600" b="1">
                          <a:solidFill>
                            <a:schemeClr val="accent1"/>
                          </a:solidFill>
                          <a:latin typeface="宋体" panose="02010600030101010101" pitchFamily="2" charset="-122"/>
                          <a:ea typeface="宋体" panose="02010600030101010101" pitchFamily="2" charset="-122"/>
                        </a:rPr>
                        <a:t>年秋</a:t>
                      </a:r>
                      <a:endParaRPr lang="zh-CN" altLang="en-US" sz="1600" b="1" dirty="0">
                        <a:solidFill>
                          <a:schemeClr val="accent1"/>
                        </a:solidFill>
                        <a:latin typeface="宋体" panose="02010600030101010101" pitchFamily="2" charset="-122"/>
                        <a:ea typeface="宋体" panose="02010600030101010101" pitchFamily="2" charset="-122"/>
                      </a:endParaRPr>
                    </a:p>
                  </a:txBody>
                  <a:tcPr marL="68580" marR="68580" marT="34290" marB="34290">
                    <a:lnL w="12700" cap="flat" cmpd="sng">
                      <a:solidFill>
                        <a:srgbClr val="ECE9D8"/>
                      </a:solidFill>
                      <a:prstDash val="solid"/>
                      <a:headEnd type="none" w="med" len="med"/>
                      <a:tailEnd type="none" w="med" len="med"/>
                    </a:lnL>
                    <a:lnR w="12700" cap="flat" cmpd="sng">
                      <a:solidFill>
                        <a:srgbClr val="ECE9D8"/>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ECE9D8"/>
                      </a:solidFill>
                      <a:prstDash val="solid"/>
                      <a:headEnd type="none" w="med" len="med"/>
                      <a:tailEnd type="none" w="med" len="med"/>
                    </a:lnB>
                    <a:lnTlToBr>
                      <a:noFill/>
                    </a:lnTlToBr>
                    <a:lnBlToTr>
                      <a:noFill/>
                    </a:lnBlToTr>
                    <a:noFill/>
                  </a:tcPr>
                </a:tc>
                <a:tc>
                  <a:txBody>
                    <a:bodyPr/>
                    <a:lstStyle/>
                    <a:p>
                      <a:pPr lvl="0" algn="ctr">
                        <a:buNone/>
                      </a:pPr>
                      <a:r>
                        <a:rPr lang="zh-CN" altLang="en-US" sz="1600" b="1" dirty="0">
                          <a:solidFill>
                            <a:schemeClr val="accent1"/>
                          </a:solidFill>
                          <a:latin typeface="宋体" panose="02010600030101010101" pitchFamily="2" charset="-122"/>
                          <a:ea typeface="宋体" panose="02010600030101010101" pitchFamily="2" charset="-122"/>
                        </a:rPr>
                        <a:t>彼得堡时期</a:t>
                      </a:r>
                      <a:endParaRPr lang="zh-CN" altLang="en-US" sz="1600" b="1" dirty="0">
                        <a:solidFill>
                          <a:schemeClr val="accent1"/>
                        </a:solidFill>
                        <a:latin typeface="宋体" panose="02010600030101010101" pitchFamily="2" charset="-122"/>
                        <a:ea typeface="宋体" panose="02010600030101010101" pitchFamily="2" charset="-122"/>
                      </a:endParaRPr>
                    </a:p>
                    <a:p>
                      <a:pPr lvl="0" algn="ctr" eaLnBrk="0" hangingPunct="0">
                        <a:buNone/>
                      </a:pPr>
                      <a:r>
                        <a:rPr lang="en-US" sz="1600" b="1">
                          <a:solidFill>
                            <a:schemeClr val="accent1"/>
                          </a:solidFill>
                          <a:latin typeface="宋体" panose="02010600030101010101" pitchFamily="2" charset="-122"/>
                          <a:ea typeface="宋体" panose="02010600030101010101" pitchFamily="2" charset="-122"/>
                        </a:rPr>
                        <a:t>1831-1836</a:t>
                      </a:r>
                      <a:endParaRPr lang="en-US" sz="1600" b="1" dirty="0">
                        <a:solidFill>
                          <a:schemeClr val="accent1"/>
                        </a:solidFill>
                        <a:latin typeface="宋体" panose="02010600030101010101" pitchFamily="2" charset="-122"/>
                        <a:ea typeface="宋体" panose="02010600030101010101" pitchFamily="2" charset="-122"/>
                      </a:endParaRPr>
                    </a:p>
                  </a:txBody>
                  <a:tcPr marL="68580" marR="68580" marT="34290" marB="34290">
                    <a:lnL w="12700" cap="flat" cmpd="sng">
                      <a:solidFill>
                        <a:srgbClr val="ECE9D8"/>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ECE9D8"/>
                      </a:solidFill>
                      <a:prstDash val="solid"/>
                      <a:headEnd type="none" w="med" len="med"/>
                      <a:tailEnd type="none" w="med" len="med"/>
                    </a:lnB>
                    <a:lnTlToBr>
                      <a:noFill/>
                    </a:lnTlToBr>
                    <a:lnBlToTr>
                      <a:noFill/>
                    </a:lnBlToTr>
                    <a:noFill/>
                  </a:tcPr>
                </a:tc>
              </a:tr>
              <a:tr h="3527425">
                <a:tc>
                  <a:txBody>
                    <a:bodyPr/>
                    <a:lstStyle/>
                    <a:p>
                      <a:pPr lvl="0">
                        <a:buNone/>
                      </a:pPr>
                      <a:r>
                        <a:rPr lang="zh-CN" altLang="en-US" sz="1400" b="1" dirty="0">
                          <a:solidFill>
                            <a:srgbClr val="0070C0"/>
                          </a:solidFill>
                          <a:latin typeface="宋体" panose="02010600030101010101" pitchFamily="2" charset="-122"/>
                          <a:ea typeface="宋体" panose="02010600030101010101" pitchFamily="2" charset="-122"/>
                        </a:rPr>
                        <a:t>政治抒情诗</a:t>
                      </a:r>
                      <a:r>
                        <a:rPr lang="zh-CN" altLang="en-US" sz="1400" dirty="0">
                          <a:solidFill>
                            <a:schemeClr val="accent1"/>
                          </a:solidFill>
                          <a:latin typeface="宋体" panose="02010600030101010101" pitchFamily="2" charset="-122"/>
                          <a:ea typeface="宋体" panose="02010600030101010101" pitchFamily="2" charset="-122"/>
                        </a:rPr>
                        <a:t>：</a:t>
                      </a:r>
                      <a:endParaRPr lang="zh-CN" altLang="en-US" sz="1400" dirty="0">
                        <a:solidFill>
                          <a:schemeClr val="accent1"/>
                        </a:solidFill>
                        <a:latin typeface="宋体" panose="02010600030101010101" pitchFamily="2" charset="-122"/>
                        <a:ea typeface="宋体" panose="02010600030101010101" pitchFamily="2" charset="-122"/>
                      </a:endParaRPr>
                    </a:p>
                    <a:p>
                      <a:pPr lvl="0" eaLnBrk="0" hangingPunct="0">
                        <a:buNone/>
                      </a:pPr>
                      <a:r>
                        <a:rPr lang="zh-CN" altLang="en-US" sz="1400" dirty="0">
                          <a:solidFill>
                            <a:schemeClr val="accent1"/>
                          </a:solidFill>
                          <a:latin typeface="宋体" panose="02010600030101010101" pitchFamily="2" charset="-122"/>
                          <a:ea typeface="宋体" panose="02010600030101010101" pitchFamily="2" charset="-122"/>
                        </a:rPr>
                        <a:t>《自由颂》</a:t>
                      </a:r>
                      <a:endParaRPr lang="zh-CN" altLang="en-US" sz="1400" dirty="0">
                        <a:solidFill>
                          <a:schemeClr val="accent1"/>
                        </a:solidFill>
                        <a:latin typeface="宋体" panose="02010600030101010101" pitchFamily="2" charset="-122"/>
                        <a:ea typeface="宋体" panose="02010600030101010101" pitchFamily="2" charset="-122"/>
                      </a:endParaRPr>
                    </a:p>
                    <a:p>
                      <a:pPr lvl="0" eaLnBrk="0" hangingPunct="0">
                        <a:buNone/>
                      </a:pPr>
                      <a:r>
                        <a:rPr lang="zh-CN" altLang="en-US" sz="1400" dirty="0">
                          <a:solidFill>
                            <a:schemeClr val="accent1"/>
                          </a:solidFill>
                          <a:latin typeface="宋体" panose="02010600030101010101" pitchFamily="2" charset="-122"/>
                          <a:ea typeface="宋体" panose="02010600030101010101" pitchFamily="2" charset="-122"/>
                        </a:rPr>
                        <a:t>《致恰达耶夫》</a:t>
                      </a:r>
                      <a:endParaRPr lang="zh-CN" altLang="en-US" sz="1400" dirty="0">
                        <a:solidFill>
                          <a:schemeClr val="accent1"/>
                        </a:solidFill>
                        <a:latin typeface="宋体" panose="02010600030101010101" pitchFamily="2" charset="-122"/>
                        <a:ea typeface="宋体" panose="02010600030101010101" pitchFamily="2" charset="-122"/>
                      </a:endParaRPr>
                    </a:p>
                    <a:p>
                      <a:pPr lvl="0" eaLnBrk="0" hangingPunct="0">
                        <a:buNone/>
                      </a:pPr>
                      <a:r>
                        <a:rPr lang="zh-CN" altLang="en-US" sz="1400" b="1" dirty="0">
                          <a:solidFill>
                            <a:srgbClr val="0070C0"/>
                          </a:solidFill>
                          <a:latin typeface="宋体" panose="02010600030101010101" pitchFamily="2" charset="-122"/>
                          <a:ea typeface="宋体" panose="02010600030101010101" pitchFamily="2" charset="-122"/>
                        </a:rPr>
                        <a:t>叙事诗</a:t>
                      </a:r>
                      <a:r>
                        <a:rPr lang="zh-CN" altLang="en-US" sz="1400" dirty="0">
                          <a:solidFill>
                            <a:schemeClr val="accent1"/>
                          </a:solidFill>
                          <a:latin typeface="宋体" panose="02010600030101010101" pitchFamily="2" charset="-122"/>
                          <a:ea typeface="宋体" panose="02010600030101010101" pitchFamily="2" charset="-122"/>
                        </a:rPr>
                        <a:t>：</a:t>
                      </a:r>
                      <a:endParaRPr lang="zh-CN" altLang="en-US" sz="1400" dirty="0">
                        <a:solidFill>
                          <a:schemeClr val="accent1"/>
                        </a:solidFill>
                        <a:latin typeface="宋体" panose="02010600030101010101" pitchFamily="2" charset="-122"/>
                        <a:ea typeface="宋体" panose="02010600030101010101" pitchFamily="2" charset="-122"/>
                      </a:endParaRPr>
                    </a:p>
                    <a:p>
                      <a:pPr lvl="0" eaLnBrk="0" hangingPunct="0">
                        <a:buNone/>
                      </a:pPr>
                      <a:r>
                        <a:rPr lang="zh-CN" altLang="en-US" sz="1400" dirty="0">
                          <a:solidFill>
                            <a:schemeClr val="accent1"/>
                          </a:solidFill>
                          <a:latin typeface="宋体" panose="02010600030101010101" pitchFamily="2" charset="-122"/>
                          <a:ea typeface="宋体" panose="02010600030101010101" pitchFamily="2" charset="-122"/>
                        </a:rPr>
                        <a:t>《鲁斯兰与柳德米拉》</a:t>
                      </a:r>
                      <a:endParaRPr lang="zh-CN" altLang="en-US" sz="1400" dirty="0">
                        <a:solidFill>
                          <a:schemeClr val="accent1"/>
                        </a:solidFill>
                        <a:latin typeface="宋体" panose="02010600030101010101" pitchFamily="2" charset="-122"/>
                        <a:ea typeface="宋体" panose="02010600030101010101" pitchFamily="2" charset="-122"/>
                      </a:endParaRPr>
                    </a:p>
                  </a:txBody>
                  <a:tcPr marL="68580" marR="68580" marT="34290" marB="34290">
                    <a:lnL w="12700" cap="flat" cmpd="sng">
                      <a:solidFill>
                        <a:srgbClr val="000000"/>
                      </a:solidFill>
                      <a:prstDash val="solid"/>
                      <a:headEnd type="none" w="med" len="med"/>
                      <a:tailEnd type="none" w="med" len="med"/>
                    </a:lnL>
                    <a:lnR w="12700" cap="flat" cmpd="sng">
                      <a:solidFill>
                        <a:srgbClr val="ECE9D8"/>
                      </a:solidFill>
                      <a:prstDash val="solid"/>
                      <a:headEnd type="none" w="med" len="med"/>
                      <a:tailEnd type="none" w="med" len="med"/>
                    </a:lnR>
                    <a:lnT w="12700" cap="flat" cmpd="sng">
                      <a:solidFill>
                        <a:srgbClr val="ECE9D8"/>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lvl="0">
                        <a:buNone/>
                      </a:pPr>
                      <a:r>
                        <a:rPr lang="zh-CN" altLang="en-US" sz="1400" b="1" dirty="0">
                          <a:solidFill>
                            <a:srgbClr val="0070C0"/>
                          </a:solidFill>
                          <a:latin typeface="宋体" panose="02010600030101010101" pitchFamily="2" charset="-122"/>
                          <a:ea typeface="宋体" panose="02010600030101010101" pitchFamily="2" charset="-122"/>
                        </a:rPr>
                        <a:t>叙事诗</a:t>
                      </a:r>
                      <a:r>
                        <a:rPr lang="zh-CN" altLang="en-US" sz="1400" dirty="0">
                          <a:solidFill>
                            <a:schemeClr val="accent1"/>
                          </a:solidFill>
                          <a:latin typeface="宋体" panose="02010600030101010101" pitchFamily="2" charset="-122"/>
                          <a:ea typeface="宋体" panose="02010600030101010101" pitchFamily="2" charset="-122"/>
                        </a:rPr>
                        <a:t>：</a:t>
                      </a:r>
                      <a:endParaRPr lang="zh-CN" altLang="en-US" sz="1400" dirty="0">
                        <a:solidFill>
                          <a:schemeClr val="accent1"/>
                        </a:solidFill>
                        <a:latin typeface="宋体" panose="02010600030101010101" pitchFamily="2" charset="-122"/>
                        <a:ea typeface="宋体" panose="02010600030101010101" pitchFamily="2" charset="-122"/>
                      </a:endParaRPr>
                    </a:p>
                    <a:p>
                      <a:pPr lvl="0" eaLnBrk="0" hangingPunct="0">
                        <a:buNone/>
                      </a:pPr>
                      <a:r>
                        <a:rPr lang="zh-CN" altLang="en-US" sz="1400" dirty="0">
                          <a:solidFill>
                            <a:schemeClr val="accent1"/>
                          </a:solidFill>
                          <a:latin typeface="宋体" panose="02010600030101010101" pitchFamily="2" charset="-122"/>
                          <a:ea typeface="宋体" panose="02010600030101010101" pitchFamily="2" charset="-122"/>
                        </a:rPr>
                        <a:t>《高加索的俘虏》</a:t>
                      </a:r>
                      <a:endParaRPr lang="zh-CN" altLang="en-US" sz="1400" dirty="0">
                        <a:solidFill>
                          <a:schemeClr val="accent1"/>
                        </a:solidFill>
                        <a:latin typeface="宋体" panose="02010600030101010101" pitchFamily="2" charset="-122"/>
                        <a:ea typeface="宋体" panose="02010600030101010101" pitchFamily="2" charset="-122"/>
                      </a:endParaRPr>
                    </a:p>
                    <a:p>
                      <a:pPr lvl="0" eaLnBrk="0" hangingPunct="0">
                        <a:buNone/>
                      </a:pPr>
                      <a:r>
                        <a:rPr lang="zh-CN" altLang="en-US" sz="1400" dirty="0">
                          <a:solidFill>
                            <a:schemeClr val="accent1"/>
                          </a:solidFill>
                          <a:latin typeface="宋体" panose="02010600030101010101" pitchFamily="2" charset="-122"/>
                          <a:ea typeface="宋体" panose="02010600030101010101" pitchFamily="2" charset="-122"/>
                        </a:rPr>
                        <a:t>《强盗兄弟》</a:t>
                      </a:r>
                      <a:endParaRPr lang="zh-CN" altLang="en-US" sz="1400" dirty="0">
                        <a:solidFill>
                          <a:schemeClr val="accent1"/>
                        </a:solidFill>
                        <a:latin typeface="宋体" panose="02010600030101010101" pitchFamily="2" charset="-122"/>
                        <a:ea typeface="宋体" panose="02010600030101010101" pitchFamily="2" charset="-122"/>
                      </a:endParaRPr>
                    </a:p>
                    <a:p>
                      <a:pPr lvl="0" eaLnBrk="0" hangingPunct="0">
                        <a:buNone/>
                      </a:pPr>
                      <a:r>
                        <a:rPr lang="zh-CN" altLang="en-US" sz="1400" dirty="0">
                          <a:solidFill>
                            <a:schemeClr val="accent1"/>
                          </a:solidFill>
                          <a:latin typeface="宋体" panose="02010600030101010101" pitchFamily="2" charset="-122"/>
                          <a:ea typeface="宋体" panose="02010600030101010101" pitchFamily="2" charset="-122"/>
                        </a:rPr>
                        <a:t>《巴赫切萨拉伊的泪泉》</a:t>
                      </a:r>
                      <a:endParaRPr lang="zh-CN" altLang="en-US" sz="1400" dirty="0">
                        <a:solidFill>
                          <a:schemeClr val="accent1"/>
                        </a:solidFill>
                        <a:latin typeface="宋体" panose="02010600030101010101" pitchFamily="2" charset="-122"/>
                        <a:ea typeface="宋体" panose="02010600030101010101" pitchFamily="2" charset="-122"/>
                      </a:endParaRPr>
                    </a:p>
                    <a:p>
                      <a:pPr lvl="0" eaLnBrk="0" hangingPunct="0">
                        <a:buNone/>
                      </a:pPr>
                      <a:r>
                        <a:rPr lang="zh-CN" altLang="en-US" sz="1400" dirty="0">
                          <a:solidFill>
                            <a:schemeClr val="accent1"/>
                          </a:solidFill>
                          <a:latin typeface="宋体" panose="02010600030101010101" pitchFamily="2" charset="-122"/>
                          <a:ea typeface="宋体" panose="02010600030101010101" pitchFamily="2" charset="-122"/>
                        </a:rPr>
                        <a:t>《茨冈人》</a:t>
                      </a:r>
                      <a:endParaRPr lang="zh-CN" altLang="en-US" sz="1400" dirty="0">
                        <a:solidFill>
                          <a:schemeClr val="accent1"/>
                        </a:solidFill>
                        <a:latin typeface="宋体" panose="02010600030101010101" pitchFamily="2" charset="-122"/>
                        <a:ea typeface="宋体" panose="02010600030101010101" pitchFamily="2" charset="-122"/>
                      </a:endParaRPr>
                    </a:p>
                    <a:p>
                      <a:pPr lvl="0" eaLnBrk="0" hangingPunct="0">
                        <a:buNone/>
                      </a:pPr>
                      <a:r>
                        <a:rPr lang="zh-CN" altLang="en-US" sz="1400" dirty="0">
                          <a:solidFill>
                            <a:schemeClr val="accent1"/>
                          </a:solidFill>
                          <a:latin typeface="宋体" panose="02010600030101010101" pitchFamily="2" charset="-122"/>
                          <a:ea typeface="宋体" panose="02010600030101010101" pitchFamily="2" charset="-122"/>
                        </a:rPr>
                        <a:t>《努林伯爵》</a:t>
                      </a:r>
                      <a:endParaRPr lang="zh-CN" altLang="en-US" sz="1400" dirty="0">
                        <a:solidFill>
                          <a:schemeClr val="accent1"/>
                        </a:solidFill>
                        <a:latin typeface="宋体" panose="02010600030101010101" pitchFamily="2" charset="-122"/>
                        <a:ea typeface="宋体" panose="02010600030101010101" pitchFamily="2" charset="-122"/>
                      </a:endParaRPr>
                    </a:p>
                    <a:p>
                      <a:pPr lvl="0" eaLnBrk="0" hangingPunct="0">
                        <a:buNone/>
                      </a:pPr>
                      <a:r>
                        <a:rPr lang="zh-CN" altLang="en-US" sz="1400" dirty="0">
                          <a:solidFill>
                            <a:schemeClr val="accent1"/>
                          </a:solidFill>
                          <a:latin typeface="宋体" panose="02010600030101010101" pitchFamily="2" charset="-122"/>
                          <a:ea typeface="宋体" panose="02010600030101010101" pitchFamily="2" charset="-122"/>
                          <a:sym typeface="+mn-ea"/>
                        </a:rPr>
                        <a:t>《波尔塔瓦》</a:t>
                      </a:r>
                      <a:endParaRPr lang="zh-CN" altLang="en-US" sz="1400" dirty="0">
                        <a:solidFill>
                          <a:schemeClr val="accent1"/>
                        </a:solidFill>
                        <a:latin typeface="宋体" panose="02010600030101010101" pitchFamily="2" charset="-122"/>
                        <a:ea typeface="宋体" panose="02010600030101010101" pitchFamily="2" charset="-122"/>
                      </a:endParaRPr>
                    </a:p>
                    <a:p>
                      <a:pPr lvl="0" eaLnBrk="0" hangingPunct="0">
                        <a:buNone/>
                      </a:pPr>
                      <a:r>
                        <a:rPr lang="zh-CN" altLang="en-US" sz="1400" b="1" dirty="0">
                          <a:solidFill>
                            <a:srgbClr val="0070C0"/>
                          </a:solidFill>
                          <a:latin typeface="宋体" panose="02010600030101010101" pitchFamily="2" charset="-122"/>
                          <a:ea typeface="宋体" panose="02010600030101010101" pitchFamily="2" charset="-122"/>
                        </a:rPr>
                        <a:t>浪漫主义悲剧</a:t>
                      </a:r>
                      <a:r>
                        <a:rPr lang="zh-CN" altLang="en-US" sz="1400" dirty="0">
                          <a:solidFill>
                            <a:schemeClr val="accent1"/>
                          </a:solidFill>
                          <a:latin typeface="宋体" panose="02010600030101010101" pitchFamily="2" charset="-122"/>
                          <a:ea typeface="宋体" panose="02010600030101010101" pitchFamily="2" charset="-122"/>
                        </a:rPr>
                        <a:t>：</a:t>
                      </a:r>
                      <a:br>
                        <a:rPr lang="zh-CN" altLang="en-US" sz="1400" dirty="0">
                          <a:solidFill>
                            <a:schemeClr val="accent1"/>
                          </a:solidFill>
                          <a:latin typeface="宋体" panose="02010600030101010101" pitchFamily="2" charset="-122"/>
                          <a:ea typeface="宋体" panose="02010600030101010101" pitchFamily="2" charset="-122"/>
                        </a:rPr>
                      </a:br>
                      <a:r>
                        <a:rPr lang="zh-CN" altLang="en-US" sz="1400" dirty="0">
                          <a:solidFill>
                            <a:schemeClr val="accent1"/>
                          </a:solidFill>
                          <a:latin typeface="宋体" panose="02010600030101010101" pitchFamily="2" charset="-122"/>
                          <a:ea typeface="宋体" panose="02010600030101010101" pitchFamily="2" charset="-122"/>
                        </a:rPr>
                        <a:t>《鲍里斯</a:t>
                      </a:r>
                      <a:r>
                        <a:rPr lang="en-US" altLang="zh-CN" sz="1400">
                          <a:solidFill>
                            <a:schemeClr val="accent1"/>
                          </a:solidFill>
                          <a:latin typeface="宋体" panose="02010600030101010101" pitchFamily="2" charset="-122"/>
                          <a:ea typeface="宋体" panose="02010600030101010101" pitchFamily="2" charset="-122"/>
                        </a:rPr>
                        <a:t>·</a:t>
                      </a:r>
                      <a:r>
                        <a:rPr lang="zh-CN" altLang="en-US" sz="1400" dirty="0">
                          <a:solidFill>
                            <a:schemeClr val="accent1"/>
                          </a:solidFill>
                          <a:latin typeface="宋体" panose="02010600030101010101" pitchFamily="2" charset="-122"/>
                          <a:ea typeface="宋体" panose="02010600030101010101" pitchFamily="2" charset="-122"/>
                        </a:rPr>
                        <a:t>戈都诺夫》</a:t>
                      </a:r>
                      <a:endParaRPr lang="zh-CN" altLang="en-US" sz="1400" dirty="0">
                        <a:solidFill>
                          <a:schemeClr val="accent1"/>
                        </a:solidFill>
                        <a:latin typeface="宋体" panose="02010600030101010101" pitchFamily="2" charset="-122"/>
                        <a:ea typeface="宋体" panose="02010600030101010101" pitchFamily="2" charset="-122"/>
                      </a:endParaRPr>
                    </a:p>
                    <a:p>
                      <a:pPr lvl="0" eaLnBrk="0" hangingPunct="0">
                        <a:buNone/>
                      </a:pPr>
                      <a:r>
                        <a:rPr lang="zh-CN" altLang="en-US" sz="1400" b="1" dirty="0">
                          <a:solidFill>
                            <a:srgbClr val="0070C0"/>
                          </a:solidFill>
                          <a:latin typeface="宋体" panose="02010600030101010101" pitchFamily="2" charset="-122"/>
                          <a:ea typeface="宋体" panose="02010600030101010101" pitchFamily="2" charset="-122"/>
                        </a:rPr>
                        <a:t>谣曲</a:t>
                      </a:r>
                      <a:r>
                        <a:rPr lang="zh-CN" altLang="en-US" sz="1400" dirty="0">
                          <a:solidFill>
                            <a:schemeClr val="accent1"/>
                          </a:solidFill>
                          <a:latin typeface="宋体" panose="02010600030101010101" pitchFamily="2" charset="-122"/>
                          <a:ea typeface="宋体" panose="02010600030101010101" pitchFamily="2" charset="-122"/>
                        </a:rPr>
                        <a:t>：</a:t>
                      </a:r>
                      <a:endParaRPr lang="zh-CN" altLang="en-US" sz="1400" dirty="0">
                        <a:solidFill>
                          <a:schemeClr val="accent1"/>
                        </a:solidFill>
                        <a:latin typeface="宋体" panose="02010600030101010101" pitchFamily="2" charset="-122"/>
                        <a:ea typeface="宋体" panose="02010600030101010101" pitchFamily="2" charset="-122"/>
                      </a:endParaRPr>
                    </a:p>
                    <a:p>
                      <a:pPr lvl="0" eaLnBrk="0" hangingPunct="0">
                        <a:buNone/>
                      </a:pPr>
                      <a:r>
                        <a:rPr lang="zh-CN" altLang="en-US" sz="1400" dirty="0">
                          <a:solidFill>
                            <a:schemeClr val="accent1"/>
                          </a:solidFill>
                          <a:latin typeface="宋体" panose="02010600030101010101" pitchFamily="2" charset="-122"/>
                          <a:ea typeface="宋体" panose="02010600030101010101" pitchFamily="2" charset="-122"/>
                        </a:rPr>
                        <a:t>《未婚夫》</a:t>
                      </a:r>
                      <a:endParaRPr lang="zh-CN" altLang="en-US" sz="1400" dirty="0">
                        <a:solidFill>
                          <a:schemeClr val="accent1"/>
                        </a:solidFill>
                        <a:latin typeface="宋体" panose="02010600030101010101" pitchFamily="2" charset="-122"/>
                        <a:ea typeface="宋体" panose="02010600030101010101" pitchFamily="2" charset="-122"/>
                      </a:endParaRPr>
                    </a:p>
                    <a:p>
                      <a:pPr lvl="0" eaLnBrk="0" hangingPunct="0">
                        <a:buNone/>
                      </a:pPr>
                      <a:r>
                        <a:rPr lang="zh-CN" altLang="en-US" sz="1400" dirty="0">
                          <a:solidFill>
                            <a:schemeClr val="accent1"/>
                          </a:solidFill>
                          <a:latin typeface="宋体" panose="02010600030101010101" pitchFamily="2" charset="-122"/>
                          <a:ea typeface="宋体" panose="02010600030101010101" pitchFamily="2" charset="-122"/>
                        </a:rPr>
                        <a:t>《溺死鬼》</a:t>
                      </a:r>
                      <a:endParaRPr lang="zh-CN" altLang="en-US" sz="1400" dirty="0">
                        <a:solidFill>
                          <a:schemeClr val="accent1"/>
                        </a:solidFill>
                        <a:latin typeface="宋体" panose="02010600030101010101" pitchFamily="2" charset="-122"/>
                        <a:ea typeface="宋体" panose="02010600030101010101" pitchFamily="2" charset="-122"/>
                      </a:endParaRPr>
                    </a:p>
                    <a:p>
                      <a:pPr lvl="0" eaLnBrk="0" hangingPunct="0">
                        <a:buNone/>
                      </a:pPr>
                      <a:r>
                        <a:rPr lang="zh-CN" altLang="en-US" sz="1400" b="1" dirty="0">
                          <a:solidFill>
                            <a:srgbClr val="0070C0"/>
                          </a:solidFill>
                          <a:latin typeface="宋体" panose="02010600030101010101" pitchFamily="2" charset="-122"/>
                          <a:ea typeface="宋体" panose="02010600030101010101" pitchFamily="2" charset="-122"/>
                        </a:rPr>
                        <a:t>上百首抒情诗</a:t>
                      </a:r>
                      <a:r>
                        <a:rPr lang="zh-CN" altLang="en-US" sz="1400" dirty="0">
                          <a:solidFill>
                            <a:schemeClr val="accent1"/>
                          </a:solidFill>
                          <a:latin typeface="宋体" panose="02010600030101010101" pitchFamily="2" charset="-122"/>
                          <a:ea typeface="宋体" panose="02010600030101010101" pitchFamily="2" charset="-122"/>
                        </a:rPr>
                        <a:t>：</a:t>
                      </a:r>
                      <a:endParaRPr lang="zh-CN" altLang="en-US" sz="1400" dirty="0">
                        <a:solidFill>
                          <a:schemeClr val="accent1"/>
                        </a:solidFill>
                        <a:latin typeface="宋体" panose="02010600030101010101" pitchFamily="2" charset="-122"/>
                        <a:ea typeface="宋体" panose="02010600030101010101" pitchFamily="2" charset="-122"/>
                      </a:endParaRPr>
                    </a:p>
                    <a:p>
                      <a:pPr lvl="0" eaLnBrk="0" hangingPunct="0">
                        <a:buNone/>
                      </a:pPr>
                      <a:r>
                        <a:rPr lang="zh-CN" altLang="en-US" sz="1400" dirty="0">
                          <a:solidFill>
                            <a:schemeClr val="accent1"/>
                          </a:solidFill>
                          <a:latin typeface="宋体" panose="02010600030101010101" pitchFamily="2" charset="-122"/>
                          <a:ea typeface="宋体" panose="02010600030101010101" pitchFamily="2" charset="-122"/>
                        </a:rPr>
                        <a:t>《致凯恩》</a:t>
                      </a:r>
                      <a:endParaRPr lang="zh-CN" altLang="en-US" sz="1400" dirty="0">
                        <a:solidFill>
                          <a:schemeClr val="accent1"/>
                        </a:solidFill>
                        <a:latin typeface="宋体" panose="02010600030101010101" pitchFamily="2" charset="-122"/>
                        <a:ea typeface="宋体" panose="02010600030101010101" pitchFamily="2" charset="-122"/>
                      </a:endParaRPr>
                    </a:p>
                    <a:p>
                      <a:pPr lvl="0" eaLnBrk="0" hangingPunct="0">
                        <a:buNone/>
                      </a:pPr>
                      <a:r>
                        <a:rPr lang="zh-CN" altLang="en-US" sz="1400" dirty="0">
                          <a:solidFill>
                            <a:schemeClr val="accent1"/>
                          </a:solidFill>
                          <a:latin typeface="宋体" panose="02010600030101010101" pitchFamily="2" charset="-122"/>
                          <a:ea typeface="宋体" panose="02010600030101010101" pitchFamily="2" charset="-122"/>
                        </a:rPr>
                        <a:t>《假如生活欺骗了你》</a:t>
                      </a:r>
                      <a:endParaRPr lang="zh-CN" altLang="en-US" sz="1400" dirty="0">
                        <a:solidFill>
                          <a:schemeClr val="accent1"/>
                        </a:solidFill>
                        <a:latin typeface="宋体" panose="02010600030101010101" pitchFamily="2" charset="-122"/>
                        <a:ea typeface="宋体" panose="02010600030101010101" pitchFamily="2" charset="-122"/>
                      </a:endParaRPr>
                    </a:p>
                    <a:p>
                      <a:pPr lvl="0" eaLnBrk="0" hangingPunct="0">
                        <a:buNone/>
                      </a:pPr>
                      <a:r>
                        <a:rPr lang="zh-CN" altLang="en-US" sz="1400" dirty="0">
                          <a:solidFill>
                            <a:schemeClr val="accent1"/>
                          </a:solidFill>
                          <a:latin typeface="宋体" panose="02010600030101010101" pitchFamily="2" charset="-122"/>
                          <a:ea typeface="宋体" panose="02010600030101010101" pitchFamily="2" charset="-122"/>
                        </a:rPr>
                        <a:t>《致大海》</a:t>
                      </a:r>
                      <a:endParaRPr lang="zh-CN" altLang="en-US" sz="1400" dirty="0">
                        <a:solidFill>
                          <a:schemeClr val="accent1"/>
                        </a:solidFill>
                        <a:latin typeface="宋体" panose="02010600030101010101" pitchFamily="2" charset="-122"/>
                        <a:ea typeface="宋体" panose="02010600030101010101" pitchFamily="2" charset="-122"/>
                      </a:endParaRPr>
                    </a:p>
                  </a:txBody>
                  <a:tcPr marL="68580" marR="68580" marT="34290" marB="34290">
                    <a:lnL w="12700" cap="flat" cmpd="sng">
                      <a:solidFill>
                        <a:srgbClr val="ECE9D8"/>
                      </a:solidFill>
                      <a:prstDash val="solid"/>
                      <a:headEnd type="none" w="med" len="med"/>
                      <a:tailEnd type="none" w="med" len="med"/>
                    </a:lnL>
                    <a:lnR w="12700" cap="flat" cmpd="sng">
                      <a:solidFill>
                        <a:srgbClr val="ECE9D8"/>
                      </a:solidFill>
                      <a:prstDash val="solid"/>
                      <a:headEnd type="none" w="med" len="med"/>
                      <a:tailEnd type="none" w="med" len="med"/>
                    </a:lnR>
                    <a:lnT w="12700" cap="flat" cmpd="sng">
                      <a:solidFill>
                        <a:srgbClr val="ECE9D8"/>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lvl="0">
                        <a:buNone/>
                      </a:pPr>
                      <a:r>
                        <a:rPr lang="zh-CN" altLang="en-US" sz="1400" b="1" dirty="0">
                          <a:solidFill>
                            <a:srgbClr val="0070C0"/>
                          </a:solidFill>
                          <a:latin typeface="宋体" panose="02010600030101010101" pitchFamily="2" charset="-122"/>
                          <a:ea typeface="宋体" panose="02010600030101010101" pitchFamily="2" charset="-122"/>
                        </a:rPr>
                        <a:t>诗体小说</a:t>
                      </a:r>
                      <a:r>
                        <a:rPr lang="zh-CN" altLang="en-US" sz="1400" dirty="0">
                          <a:solidFill>
                            <a:schemeClr val="accent1"/>
                          </a:solidFill>
                          <a:latin typeface="宋体" panose="02010600030101010101" pitchFamily="2" charset="-122"/>
                          <a:ea typeface="宋体" panose="02010600030101010101" pitchFamily="2" charset="-122"/>
                        </a:rPr>
                        <a:t>：</a:t>
                      </a:r>
                      <a:endParaRPr lang="zh-CN" altLang="en-US" sz="1400" dirty="0">
                        <a:solidFill>
                          <a:schemeClr val="accent1"/>
                        </a:solidFill>
                        <a:latin typeface="宋体" panose="02010600030101010101" pitchFamily="2" charset="-122"/>
                        <a:ea typeface="宋体" panose="02010600030101010101" pitchFamily="2" charset="-122"/>
                      </a:endParaRPr>
                    </a:p>
                    <a:p>
                      <a:pPr lvl="0" eaLnBrk="0" hangingPunct="0">
                        <a:buNone/>
                      </a:pPr>
                      <a:r>
                        <a:rPr lang="zh-CN" altLang="en-US" sz="1400" dirty="0">
                          <a:solidFill>
                            <a:schemeClr val="accent1"/>
                          </a:solidFill>
                          <a:latin typeface="宋体" panose="02010600030101010101" pitchFamily="2" charset="-122"/>
                          <a:ea typeface="宋体" panose="02010600030101010101" pitchFamily="2" charset="-122"/>
                        </a:rPr>
                        <a:t>《叶甫盖尼</a:t>
                      </a:r>
                      <a:r>
                        <a:rPr lang="en-US" altLang="zh-CN" sz="1400">
                          <a:solidFill>
                            <a:schemeClr val="accent1"/>
                          </a:solidFill>
                          <a:latin typeface="宋体" panose="02010600030101010101" pitchFamily="2" charset="-122"/>
                          <a:ea typeface="宋体" panose="02010600030101010101" pitchFamily="2" charset="-122"/>
                        </a:rPr>
                        <a:t>·</a:t>
                      </a:r>
                      <a:r>
                        <a:rPr lang="zh-CN" altLang="en-US" sz="1400" dirty="0">
                          <a:solidFill>
                            <a:schemeClr val="accent1"/>
                          </a:solidFill>
                          <a:latin typeface="宋体" panose="02010600030101010101" pitchFamily="2" charset="-122"/>
                          <a:ea typeface="宋体" panose="02010600030101010101" pitchFamily="2" charset="-122"/>
                        </a:rPr>
                        <a:t>奥涅金》</a:t>
                      </a:r>
                      <a:endParaRPr lang="zh-CN" altLang="en-US" sz="1400" dirty="0">
                        <a:solidFill>
                          <a:schemeClr val="accent1"/>
                        </a:solidFill>
                        <a:latin typeface="宋体" panose="02010600030101010101" pitchFamily="2" charset="-122"/>
                        <a:ea typeface="宋体" panose="02010600030101010101" pitchFamily="2" charset="-122"/>
                      </a:endParaRPr>
                    </a:p>
                    <a:p>
                      <a:pPr lvl="0" eaLnBrk="0" hangingPunct="0">
                        <a:buNone/>
                      </a:pPr>
                      <a:r>
                        <a:rPr lang="zh-CN" altLang="en-US" sz="1400" b="1" dirty="0">
                          <a:solidFill>
                            <a:srgbClr val="0070C0"/>
                          </a:solidFill>
                          <a:latin typeface="宋体" panose="02010600030101010101" pitchFamily="2" charset="-122"/>
                          <a:ea typeface="宋体" panose="02010600030101010101" pitchFamily="2" charset="-122"/>
                        </a:rPr>
                        <a:t>短篇小说集</a:t>
                      </a:r>
                      <a:r>
                        <a:rPr lang="zh-CN" altLang="en-US" sz="1400" dirty="0">
                          <a:solidFill>
                            <a:schemeClr val="accent1"/>
                          </a:solidFill>
                          <a:latin typeface="宋体" panose="02010600030101010101" pitchFamily="2" charset="-122"/>
                          <a:ea typeface="宋体" panose="02010600030101010101" pitchFamily="2" charset="-122"/>
                        </a:rPr>
                        <a:t>：</a:t>
                      </a:r>
                      <a:endParaRPr lang="zh-CN" altLang="en-US" sz="1400" dirty="0">
                        <a:solidFill>
                          <a:schemeClr val="accent1"/>
                        </a:solidFill>
                        <a:latin typeface="宋体" panose="02010600030101010101" pitchFamily="2" charset="-122"/>
                        <a:ea typeface="宋体" panose="02010600030101010101" pitchFamily="2" charset="-122"/>
                      </a:endParaRPr>
                    </a:p>
                    <a:p>
                      <a:pPr lvl="0" eaLnBrk="0" hangingPunct="0">
                        <a:buNone/>
                      </a:pPr>
                      <a:r>
                        <a:rPr lang="zh-CN" altLang="en-US" sz="1400" dirty="0">
                          <a:solidFill>
                            <a:schemeClr val="accent1"/>
                          </a:solidFill>
                          <a:latin typeface="宋体" panose="02010600030101010101" pitchFamily="2" charset="-122"/>
                          <a:ea typeface="宋体" panose="02010600030101010101" pitchFamily="2" charset="-122"/>
                        </a:rPr>
                        <a:t>《别尔金小说集》</a:t>
                      </a:r>
                      <a:endParaRPr lang="zh-CN" altLang="en-US" sz="1400" dirty="0">
                        <a:solidFill>
                          <a:schemeClr val="accent1"/>
                        </a:solidFill>
                        <a:latin typeface="宋体" panose="02010600030101010101" pitchFamily="2" charset="-122"/>
                        <a:ea typeface="宋体" panose="02010600030101010101" pitchFamily="2" charset="-122"/>
                      </a:endParaRPr>
                    </a:p>
                    <a:p>
                      <a:pPr lvl="0" eaLnBrk="0" hangingPunct="0">
                        <a:buNone/>
                      </a:pPr>
                      <a:r>
                        <a:rPr lang="zh-CN" altLang="en-US" sz="1400" dirty="0">
                          <a:solidFill>
                            <a:schemeClr val="accent1"/>
                          </a:solidFill>
                          <a:latin typeface="宋体" panose="02010600030101010101" pitchFamily="2" charset="-122"/>
                          <a:ea typeface="宋体" panose="02010600030101010101" pitchFamily="2" charset="-122"/>
                        </a:rPr>
                        <a:t>（包括《暴风雪》、《驿站长》、《射击》、《村姑小姐》、《棺材匠》）</a:t>
                      </a:r>
                      <a:endParaRPr lang="zh-CN" altLang="en-US" sz="1400" dirty="0">
                        <a:solidFill>
                          <a:schemeClr val="accent1"/>
                        </a:solidFill>
                        <a:latin typeface="宋体" panose="02010600030101010101" pitchFamily="2" charset="-122"/>
                        <a:ea typeface="宋体" panose="02010600030101010101" pitchFamily="2" charset="-122"/>
                      </a:endParaRPr>
                    </a:p>
                    <a:p>
                      <a:pPr lvl="0" eaLnBrk="0" hangingPunct="0">
                        <a:buNone/>
                      </a:pPr>
                      <a:r>
                        <a:rPr lang="zh-CN" altLang="en-US" sz="1400" b="1" dirty="0">
                          <a:solidFill>
                            <a:srgbClr val="0070C0"/>
                          </a:solidFill>
                          <a:latin typeface="宋体" panose="02010600030101010101" pitchFamily="2" charset="-122"/>
                          <a:ea typeface="宋体" panose="02010600030101010101" pitchFamily="2" charset="-122"/>
                        </a:rPr>
                        <a:t>四部</a:t>
                      </a:r>
                      <a:r>
                        <a:rPr lang="en-US" altLang="zh-CN" sz="1400" b="1" dirty="0">
                          <a:solidFill>
                            <a:srgbClr val="0070C0"/>
                          </a:solidFill>
                          <a:latin typeface="宋体" panose="02010600030101010101" pitchFamily="2" charset="-122"/>
                          <a:ea typeface="宋体" panose="02010600030101010101" pitchFamily="2" charset="-122"/>
                        </a:rPr>
                        <a:t>“</a:t>
                      </a:r>
                      <a:r>
                        <a:rPr lang="zh-CN" altLang="en-US" sz="1400" b="1" dirty="0">
                          <a:solidFill>
                            <a:srgbClr val="0070C0"/>
                          </a:solidFill>
                          <a:latin typeface="宋体" panose="02010600030101010101" pitchFamily="2" charset="-122"/>
                          <a:ea typeface="宋体" panose="02010600030101010101" pitchFamily="2" charset="-122"/>
                        </a:rPr>
                        <a:t>小悲剧</a:t>
                      </a:r>
                      <a:r>
                        <a:rPr lang="en-US" altLang="zh-CN" sz="1400" b="1" dirty="0">
                          <a:solidFill>
                            <a:srgbClr val="0070C0"/>
                          </a:solidFill>
                          <a:latin typeface="宋体" panose="02010600030101010101" pitchFamily="2" charset="-122"/>
                          <a:ea typeface="宋体" panose="02010600030101010101" pitchFamily="2" charset="-122"/>
                        </a:rPr>
                        <a:t>”</a:t>
                      </a:r>
                      <a:r>
                        <a:rPr lang="zh-CN" altLang="en-US" sz="1400" b="1" dirty="0">
                          <a:solidFill>
                            <a:srgbClr val="0070C0"/>
                          </a:solidFill>
                          <a:latin typeface="宋体" panose="02010600030101010101" pitchFamily="2" charset="-122"/>
                          <a:ea typeface="宋体" panose="02010600030101010101" pitchFamily="2" charset="-122"/>
                        </a:rPr>
                        <a:t>和《美人鱼》</a:t>
                      </a:r>
                      <a:r>
                        <a:rPr lang="zh-CN" altLang="en-US" sz="1400" dirty="0">
                          <a:solidFill>
                            <a:schemeClr val="accent1"/>
                          </a:solidFill>
                          <a:latin typeface="宋体" panose="02010600030101010101" pitchFamily="2" charset="-122"/>
                          <a:ea typeface="宋体" panose="02010600030101010101" pitchFamily="2" charset="-122"/>
                        </a:rPr>
                        <a:t>：</a:t>
                      </a:r>
                      <a:endParaRPr lang="zh-CN" altLang="en-US" sz="1400" dirty="0">
                        <a:solidFill>
                          <a:schemeClr val="accent1"/>
                        </a:solidFill>
                        <a:latin typeface="宋体" panose="02010600030101010101" pitchFamily="2" charset="-122"/>
                        <a:ea typeface="宋体" panose="02010600030101010101" pitchFamily="2" charset="-122"/>
                      </a:endParaRPr>
                    </a:p>
                    <a:p>
                      <a:pPr lvl="0" eaLnBrk="0" hangingPunct="0">
                        <a:buNone/>
                      </a:pPr>
                      <a:r>
                        <a:rPr lang="zh-CN" altLang="en-US" sz="1400" dirty="0">
                          <a:solidFill>
                            <a:schemeClr val="accent1"/>
                          </a:solidFill>
                          <a:latin typeface="宋体" panose="02010600030101010101" pitchFamily="2" charset="-122"/>
                          <a:ea typeface="宋体" panose="02010600030101010101" pitchFamily="2" charset="-122"/>
                        </a:rPr>
                        <a:t>《莫扎特与萨利埃里》、《瘟疫流行时的盛宴》、《吝啬的骑士》、《石客》</a:t>
                      </a:r>
                      <a:endParaRPr lang="zh-CN" altLang="en-US" sz="1400" dirty="0">
                        <a:solidFill>
                          <a:schemeClr val="accent1"/>
                        </a:solidFill>
                        <a:latin typeface="宋体" panose="02010600030101010101" pitchFamily="2" charset="-122"/>
                        <a:ea typeface="宋体" panose="02010600030101010101" pitchFamily="2" charset="-122"/>
                      </a:endParaRPr>
                    </a:p>
                  </a:txBody>
                  <a:tcPr marL="68580" marR="68580" marT="34290" marB="34290">
                    <a:lnL w="12700" cap="flat" cmpd="sng">
                      <a:solidFill>
                        <a:srgbClr val="ECE9D8"/>
                      </a:solidFill>
                      <a:prstDash val="solid"/>
                      <a:headEnd type="none" w="med" len="med"/>
                      <a:tailEnd type="none" w="med" len="med"/>
                    </a:lnL>
                    <a:lnR w="12700" cap="flat" cmpd="sng">
                      <a:solidFill>
                        <a:srgbClr val="ECE9D8"/>
                      </a:solidFill>
                      <a:prstDash val="solid"/>
                      <a:headEnd type="none" w="med" len="med"/>
                      <a:tailEnd type="none" w="med" len="med"/>
                    </a:lnR>
                    <a:lnT w="12700" cap="flat" cmpd="sng">
                      <a:solidFill>
                        <a:srgbClr val="ECE9D8"/>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lvl="0">
                        <a:buNone/>
                      </a:pPr>
                      <a:r>
                        <a:rPr lang="zh-CN" altLang="en-US" sz="1400" b="1" dirty="0">
                          <a:solidFill>
                            <a:srgbClr val="0070C0"/>
                          </a:solidFill>
                          <a:latin typeface="宋体" panose="02010600030101010101" pitchFamily="2" charset="-122"/>
                          <a:ea typeface="宋体" panose="02010600030101010101" pitchFamily="2" charset="-122"/>
                        </a:rPr>
                        <a:t>小说</a:t>
                      </a:r>
                      <a:r>
                        <a:rPr lang="zh-CN" altLang="en-US" sz="1400" dirty="0">
                          <a:solidFill>
                            <a:schemeClr val="accent1"/>
                          </a:solidFill>
                          <a:latin typeface="宋体" panose="02010600030101010101" pitchFamily="2" charset="-122"/>
                          <a:ea typeface="宋体" panose="02010600030101010101" pitchFamily="2" charset="-122"/>
                        </a:rPr>
                        <a:t>：</a:t>
                      </a:r>
                      <a:endParaRPr lang="zh-CN" altLang="en-US" sz="1400" dirty="0">
                        <a:solidFill>
                          <a:schemeClr val="accent1"/>
                        </a:solidFill>
                        <a:latin typeface="宋体" panose="02010600030101010101" pitchFamily="2" charset="-122"/>
                        <a:ea typeface="宋体" panose="02010600030101010101" pitchFamily="2" charset="-122"/>
                      </a:endParaRPr>
                    </a:p>
                    <a:p>
                      <a:pPr lvl="0" eaLnBrk="0" hangingPunct="0">
                        <a:buNone/>
                      </a:pPr>
                      <a:r>
                        <a:rPr lang="zh-CN" altLang="en-US" sz="1400" dirty="0">
                          <a:solidFill>
                            <a:schemeClr val="accent1"/>
                          </a:solidFill>
                          <a:latin typeface="宋体" panose="02010600030101010101" pitchFamily="2" charset="-122"/>
                          <a:ea typeface="宋体" panose="02010600030101010101" pitchFamily="2" charset="-122"/>
                        </a:rPr>
                        <a:t>《黑桃皇后》</a:t>
                      </a:r>
                      <a:endParaRPr lang="zh-CN" altLang="en-US" sz="1400" dirty="0">
                        <a:solidFill>
                          <a:schemeClr val="accent1"/>
                        </a:solidFill>
                        <a:latin typeface="宋体" panose="02010600030101010101" pitchFamily="2" charset="-122"/>
                        <a:ea typeface="宋体" panose="02010600030101010101" pitchFamily="2" charset="-122"/>
                      </a:endParaRPr>
                    </a:p>
                    <a:p>
                      <a:pPr lvl="0" eaLnBrk="0" hangingPunct="0">
                        <a:buNone/>
                      </a:pPr>
                      <a:r>
                        <a:rPr lang="zh-CN" altLang="en-US" sz="1400" dirty="0">
                          <a:solidFill>
                            <a:schemeClr val="accent1"/>
                          </a:solidFill>
                          <a:latin typeface="宋体" panose="02010600030101010101" pitchFamily="2" charset="-122"/>
                          <a:ea typeface="宋体" panose="02010600030101010101" pitchFamily="2" charset="-122"/>
                        </a:rPr>
                        <a:t>《上尉的女儿》</a:t>
                      </a:r>
                      <a:endParaRPr lang="zh-CN" altLang="en-US" sz="1400" dirty="0">
                        <a:solidFill>
                          <a:schemeClr val="accent1"/>
                        </a:solidFill>
                        <a:latin typeface="宋体" panose="02010600030101010101" pitchFamily="2" charset="-122"/>
                        <a:ea typeface="宋体" panose="02010600030101010101" pitchFamily="2" charset="-122"/>
                      </a:endParaRPr>
                    </a:p>
                    <a:p>
                      <a:pPr lvl="0" eaLnBrk="0" hangingPunct="0">
                        <a:buNone/>
                      </a:pPr>
                      <a:r>
                        <a:rPr lang="zh-CN" altLang="en-US" sz="1400" dirty="0">
                          <a:solidFill>
                            <a:schemeClr val="accent1"/>
                          </a:solidFill>
                          <a:latin typeface="宋体" panose="02010600030101010101" pitchFamily="2" charset="-122"/>
                          <a:ea typeface="宋体" panose="02010600030101010101" pitchFamily="2" charset="-122"/>
                        </a:rPr>
                        <a:t>《杜</a:t>
                      </a:r>
                      <a:r>
                        <a:rPr lang="zh-CN" altLang="en-US" sz="1400" dirty="0">
                          <a:solidFill>
                            <a:srgbClr val="000000"/>
                          </a:solidFill>
                          <a:latin typeface="宋体" panose="02010600030101010101" pitchFamily="2" charset="-122"/>
                          <a:sym typeface="+mn-ea"/>
                        </a:rPr>
                        <a:t>勃</a:t>
                      </a:r>
                      <a:r>
                        <a:rPr lang="zh-CN" altLang="en-US" sz="1400" dirty="0">
                          <a:solidFill>
                            <a:schemeClr val="accent1"/>
                          </a:solidFill>
                          <a:latin typeface="宋体" panose="02010600030101010101" pitchFamily="2" charset="-122"/>
                          <a:ea typeface="宋体" panose="02010600030101010101" pitchFamily="2" charset="-122"/>
                        </a:rPr>
                        <a:t>罗夫斯基》</a:t>
                      </a:r>
                      <a:endParaRPr lang="zh-CN" altLang="en-US" sz="1400" dirty="0">
                        <a:solidFill>
                          <a:schemeClr val="accent1"/>
                        </a:solidFill>
                        <a:latin typeface="宋体" panose="02010600030101010101" pitchFamily="2" charset="-122"/>
                        <a:ea typeface="宋体" panose="02010600030101010101" pitchFamily="2" charset="-122"/>
                      </a:endParaRPr>
                    </a:p>
                    <a:p>
                      <a:pPr lvl="0" eaLnBrk="0" hangingPunct="0">
                        <a:buNone/>
                      </a:pPr>
                      <a:r>
                        <a:rPr lang="zh-CN" altLang="en-US" sz="1400" b="1" dirty="0">
                          <a:solidFill>
                            <a:srgbClr val="0070C0"/>
                          </a:solidFill>
                          <a:latin typeface="宋体" panose="02010600030101010101" pitchFamily="2" charset="-122"/>
                          <a:ea typeface="宋体" panose="02010600030101010101" pitchFamily="2" charset="-122"/>
                        </a:rPr>
                        <a:t>叙事诗</a:t>
                      </a:r>
                      <a:r>
                        <a:rPr lang="zh-CN" altLang="en-US" sz="1400" dirty="0">
                          <a:solidFill>
                            <a:schemeClr val="accent1"/>
                          </a:solidFill>
                          <a:latin typeface="宋体" panose="02010600030101010101" pitchFamily="2" charset="-122"/>
                          <a:ea typeface="宋体" panose="02010600030101010101" pitchFamily="2" charset="-122"/>
                        </a:rPr>
                        <a:t>：</a:t>
                      </a:r>
                      <a:endParaRPr lang="zh-CN" altLang="en-US" sz="1400" dirty="0">
                        <a:solidFill>
                          <a:schemeClr val="accent1"/>
                        </a:solidFill>
                        <a:latin typeface="宋体" panose="02010600030101010101" pitchFamily="2" charset="-122"/>
                        <a:ea typeface="宋体" panose="02010600030101010101" pitchFamily="2" charset="-122"/>
                      </a:endParaRPr>
                    </a:p>
                    <a:p>
                      <a:pPr lvl="0" eaLnBrk="0" hangingPunct="0">
                        <a:buNone/>
                      </a:pPr>
                      <a:r>
                        <a:rPr lang="zh-CN" altLang="en-US" sz="1400" dirty="0">
                          <a:solidFill>
                            <a:schemeClr val="accent1"/>
                          </a:solidFill>
                          <a:latin typeface="宋体" panose="02010600030101010101" pitchFamily="2" charset="-122"/>
                          <a:ea typeface="宋体" panose="02010600030101010101" pitchFamily="2" charset="-122"/>
                        </a:rPr>
                        <a:t>《青铜骑士》</a:t>
                      </a:r>
                      <a:endParaRPr lang="zh-CN" altLang="en-US" sz="1400" dirty="0">
                        <a:solidFill>
                          <a:schemeClr val="accent1"/>
                        </a:solidFill>
                        <a:latin typeface="宋体" panose="02010600030101010101" pitchFamily="2" charset="-122"/>
                        <a:ea typeface="宋体" panose="02010600030101010101" pitchFamily="2" charset="-122"/>
                      </a:endParaRPr>
                    </a:p>
                    <a:p>
                      <a:pPr lvl="0" eaLnBrk="0" hangingPunct="0">
                        <a:buNone/>
                      </a:pPr>
                      <a:r>
                        <a:rPr lang="zh-CN" altLang="en-US" sz="1400" b="1" dirty="0">
                          <a:solidFill>
                            <a:srgbClr val="0070C0"/>
                          </a:solidFill>
                          <a:latin typeface="宋体" panose="02010600030101010101" pitchFamily="2" charset="-122"/>
                          <a:ea typeface="宋体" panose="02010600030101010101" pitchFamily="2" charset="-122"/>
                        </a:rPr>
                        <a:t>抒情诗</a:t>
                      </a:r>
                      <a:r>
                        <a:rPr lang="zh-CN" altLang="en-US" sz="1400" dirty="0">
                          <a:solidFill>
                            <a:schemeClr val="accent1"/>
                          </a:solidFill>
                          <a:latin typeface="宋体" panose="02010600030101010101" pitchFamily="2" charset="-122"/>
                          <a:ea typeface="宋体" panose="02010600030101010101" pitchFamily="2" charset="-122"/>
                        </a:rPr>
                        <a:t>：</a:t>
                      </a:r>
                      <a:endParaRPr lang="zh-CN" altLang="en-US" sz="1400" dirty="0">
                        <a:solidFill>
                          <a:schemeClr val="accent1"/>
                        </a:solidFill>
                        <a:latin typeface="宋体" panose="02010600030101010101" pitchFamily="2" charset="-122"/>
                        <a:ea typeface="宋体" panose="02010600030101010101" pitchFamily="2" charset="-122"/>
                      </a:endParaRPr>
                    </a:p>
                    <a:p>
                      <a:pPr lvl="0" eaLnBrk="0" hangingPunct="0">
                        <a:buNone/>
                      </a:pPr>
                      <a:r>
                        <a:rPr lang="zh-CN" altLang="en-US" sz="1400" dirty="0">
                          <a:solidFill>
                            <a:schemeClr val="accent1"/>
                          </a:solidFill>
                          <a:latin typeface="宋体" panose="02010600030101010101" pitchFamily="2" charset="-122"/>
                          <a:ea typeface="宋体" panose="02010600030101010101" pitchFamily="2" charset="-122"/>
                        </a:rPr>
                        <a:t>《致诗人》</a:t>
                      </a:r>
                      <a:endParaRPr lang="zh-CN" altLang="en-US" sz="1400" dirty="0">
                        <a:solidFill>
                          <a:schemeClr val="accent1"/>
                        </a:solidFill>
                        <a:latin typeface="宋体" panose="02010600030101010101" pitchFamily="2" charset="-122"/>
                        <a:ea typeface="宋体" panose="02010600030101010101" pitchFamily="2" charset="-122"/>
                      </a:endParaRPr>
                    </a:p>
                    <a:p>
                      <a:pPr lvl="0" eaLnBrk="0" hangingPunct="0">
                        <a:buNone/>
                      </a:pPr>
                      <a:r>
                        <a:rPr lang="zh-CN" altLang="en-US" sz="1400" dirty="0">
                          <a:solidFill>
                            <a:schemeClr val="accent1"/>
                          </a:solidFill>
                          <a:latin typeface="宋体" panose="02010600030101010101" pitchFamily="2" charset="-122"/>
                          <a:ea typeface="宋体" panose="02010600030101010101" pitchFamily="2" charset="-122"/>
                        </a:rPr>
                        <a:t>《秋天》</a:t>
                      </a:r>
                      <a:endParaRPr lang="zh-CN" altLang="en-US" sz="1400" dirty="0">
                        <a:solidFill>
                          <a:schemeClr val="accent1"/>
                        </a:solidFill>
                        <a:latin typeface="宋体" panose="02010600030101010101" pitchFamily="2" charset="-122"/>
                        <a:ea typeface="宋体" panose="02010600030101010101" pitchFamily="2" charset="-122"/>
                      </a:endParaRPr>
                    </a:p>
                    <a:p>
                      <a:pPr lvl="0" eaLnBrk="0" hangingPunct="0">
                        <a:buNone/>
                      </a:pPr>
                      <a:r>
                        <a:rPr lang="zh-CN" altLang="en-US" sz="1400" dirty="0">
                          <a:solidFill>
                            <a:schemeClr val="accent1"/>
                          </a:solidFill>
                          <a:latin typeface="宋体" panose="02010600030101010101" pitchFamily="2" charset="-122"/>
                          <a:ea typeface="宋体" panose="02010600030101010101" pitchFamily="2" charset="-122"/>
                        </a:rPr>
                        <a:t>《纪念碑》</a:t>
                      </a:r>
                      <a:endParaRPr lang="zh-CN" altLang="en-US" sz="1400" dirty="0">
                        <a:solidFill>
                          <a:schemeClr val="accent1"/>
                        </a:solidFill>
                        <a:latin typeface="宋体" panose="02010600030101010101" pitchFamily="2" charset="-122"/>
                        <a:ea typeface="宋体" panose="02010600030101010101" pitchFamily="2" charset="-122"/>
                      </a:endParaRPr>
                    </a:p>
                    <a:p>
                      <a:pPr lvl="0" eaLnBrk="0" hangingPunct="0">
                        <a:buNone/>
                      </a:pPr>
                      <a:r>
                        <a:rPr lang="zh-CN" altLang="en-US" sz="1400" b="1" dirty="0">
                          <a:solidFill>
                            <a:srgbClr val="0070C0"/>
                          </a:solidFill>
                          <a:latin typeface="宋体" panose="02010600030101010101" pitchFamily="2" charset="-122"/>
                          <a:ea typeface="宋体" panose="02010600030101010101" pitchFamily="2" charset="-122"/>
                        </a:rPr>
                        <a:t>童话诗</a:t>
                      </a:r>
                      <a:r>
                        <a:rPr lang="zh-CN" altLang="en-US" sz="1400" dirty="0">
                          <a:solidFill>
                            <a:schemeClr val="accent1"/>
                          </a:solidFill>
                          <a:latin typeface="宋体" panose="02010600030101010101" pitchFamily="2" charset="-122"/>
                          <a:ea typeface="宋体" panose="02010600030101010101" pitchFamily="2" charset="-122"/>
                        </a:rPr>
                        <a:t>：</a:t>
                      </a:r>
                      <a:endParaRPr lang="zh-CN" altLang="en-US" sz="1400" dirty="0">
                        <a:solidFill>
                          <a:schemeClr val="accent1"/>
                        </a:solidFill>
                        <a:latin typeface="宋体" panose="02010600030101010101" pitchFamily="2" charset="-122"/>
                        <a:ea typeface="宋体" panose="02010600030101010101" pitchFamily="2" charset="-122"/>
                      </a:endParaRPr>
                    </a:p>
                    <a:p>
                      <a:pPr lvl="0" eaLnBrk="0" hangingPunct="0">
                        <a:buNone/>
                      </a:pPr>
                      <a:r>
                        <a:rPr lang="zh-CN" altLang="en-US" sz="1400" dirty="0">
                          <a:solidFill>
                            <a:schemeClr val="accent1"/>
                          </a:solidFill>
                          <a:latin typeface="宋体" panose="02010600030101010101" pitchFamily="2" charset="-122"/>
                          <a:ea typeface="宋体" panose="02010600030101010101" pitchFamily="2" charset="-122"/>
                        </a:rPr>
                        <a:t>《萨尔坦国王》</a:t>
                      </a:r>
                      <a:endParaRPr lang="zh-CN" altLang="en-US" sz="1400" dirty="0">
                        <a:solidFill>
                          <a:schemeClr val="accent1"/>
                        </a:solidFill>
                        <a:latin typeface="宋体" panose="02010600030101010101" pitchFamily="2" charset="-122"/>
                        <a:ea typeface="宋体" panose="02010600030101010101" pitchFamily="2" charset="-122"/>
                      </a:endParaRPr>
                    </a:p>
                    <a:p>
                      <a:pPr lvl="0" eaLnBrk="0" hangingPunct="0">
                        <a:buNone/>
                      </a:pPr>
                      <a:r>
                        <a:rPr lang="zh-CN" altLang="en-US" sz="1400" dirty="0">
                          <a:solidFill>
                            <a:schemeClr val="accent1"/>
                          </a:solidFill>
                          <a:latin typeface="宋体" panose="02010600030101010101" pitchFamily="2" charset="-122"/>
                          <a:ea typeface="宋体" panose="02010600030101010101" pitchFamily="2" charset="-122"/>
                        </a:rPr>
                        <a:t>《渔夫和金鱼的故事》</a:t>
                      </a:r>
                      <a:endParaRPr lang="zh-CN" altLang="en-US" sz="1400" dirty="0">
                        <a:solidFill>
                          <a:schemeClr val="accent1"/>
                        </a:solidFill>
                        <a:latin typeface="宋体" panose="02010600030101010101" pitchFamily="2" charset="-122"/>
                        <a:ea typeface="宋体" panose="02010600030101010101" pitchFamily="2" charset="-122"/>
                      </a:endParaRPr>
                    </a:p>
                    <a:p>
                      <a:pPr lvl="0" eaLnBrk="0" hangingPunct="0">
                        <a:buNone/>
                      </a:pPr>
                      <a:r>
                        <a:rPr lang="zh-CN" altLang="en-US" sz="1400" dirty="0">
                          <a:solidFill>
                            <a:schemeClr val="accent1"/>
                          </a:solidFill>
                          <a:latin typeface="宋体" panose="02010600030101010101" pitchFamily="2" charset="-122"/>
                          <a:ea typeface="宋体" panose="02010600030101010101" pitchFamily="2" charset="-122"/>
                        </a:rPr>
                        <a:t>《金公鸡的故事》</a:t>
                      </a:r>
                      <a:endParaRPr lang="zh-CN" altLang="en-US" sz="1400" dirty="0">
                        <a:solidFill>
                          <a:schemeClr val="accent1"/>
                        </a:solidFill>
                        <a:latin typeface="宋体" panose="02010600030101010101" pitchFamily="2" charset="-122"/>
                        <a:ea typeface="宋体" panose="02010600030101010101" pitchFamily="2" charset="-122"/>
                      </a:endParaRPr>
                    </a:p>
                  </a:txBody>
                  <a:tcPr marL="68580" marR="68580" marT="34290" marB="34290">
                    <a:lnL w="12700" cap="flat" cmpd="sng">
                      <a:solidFill>
                        <a:srgbClr val="ECE9D8"/>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ECE9D8"/>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bl>
          </a:graphicData>
        </a:graphic>
      </p:graphicFrame>
      <p:sp>
        <p:nvSpPr>
          <p:cNvPr id="3" name="矩形 2"/>
          <p:cNvSpPr/>
          <p:nvPr/>
        </p:nvSpPr>
        <p:spPr>
          <a:xfrm>
            <a:off x="2317750" y="13335"/>
            <a:ext cx="4428490" cy="706755"/>
          </a:xfrm>
          <a:prstGeom prst="rect">
            <a:avLst/>
          </a:prstGeom>
          <a:noFill/>
          <a:ln>
            <a:noFill/>
          </a:ln>
        </p:spPr>
        <p:txBody>
          <a:bodyPr wrap="square" rtlCol="0" anchor="t">
            <a:spAutoFit/>
          </a:bodyPr>
          <a:lstStyle/>
          <a:p>
            <a:pPr algn="ctr"/>
            <a:r>
              <a:rPr lang="zh-CN" altLang="en-US" sz="4000" b="1">
                <a:solidFill>
                  <a:srgbClr val="FF0000"/>
                </a:solidFill>
                <a:effectLst>
                  <a:reflection blurRad="6350" stA="53000" endA="300" endPos="35500" dir="5400000" sy="-90000" algn="bl" rotWithShape="0"/>
                </a:effectLst>
              </a:rPr>
              <a:t>普希金创作简表</a:t>
            </a:r>
            <a:endParaRPr lang="zh-CN" altLang="en-US" sz="4000" b="1">
              <a:solidFill>
                <a:srgbClr val="FF0000"/>
              </a:solidFill>
              <a:effectLst>
                <a:reflection blurRad="6350" stA="53000" endA="300" endPos="35500" dir="5400000" sy="-90000" algn="bl" rotWithShape="0"/>
              </a:effectLst>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矩形 5"/>
          <p:cNvSpPr/>
          <p:nvPr/>
        </p:nvSpPr>
        <p:spPr>
          <a:xfrm>
            <a:off x="1725930" y="1977390"/>
            <a:ext cx="5692140" cy="1188720"/>
          </a:xfrm>
          <a:prstGeom prst="rect">
            <a:avLst/>
          </a:prstGeom>
          <a:noFill/>
          <a:ln>
            <a:noFill/>
          </a:ln>
        </p:spPr>
        <p:txBody>
          <a:bodyPr wrap="none" rtlCol="0" anchor="t">
            <a:spAutoFit/>
            <a:scene3d>
              <a:camera prst="obliqueBottomLeft"/>
              <a:lightRig rig="threePt" dir="t"/>
            </a:scene3d>
            <a:sp3d extrusionH="285750">
              <a:extrusionClr>
                <a:srgbClr val="A0D0F2"/>
              </a:extrusionClr>
            </a:sp3d>
          </a:bodyPr>
          <a:lstStyle/>
          <a:p>
            <a:pPr algn="ctr"/>
            <a:r>
              <a:rPr lang="zh-CN" altLang="en-US" sz="7200" b="1">
                <a:blipFill>
                  <a:blip r:embed="rId1"/>
                  <a:tile tx="0" ty="0" sx="100000" sy="100000" flip="none" algn="b"/>
                </a:blipFill>
                <a:effectLst>
                  <a:outerShdw blurRad="38100" dist="25400" dir="5400000" algn="ctr" rotWithShape="0">
                    <a:srgbClr val="6E747A">
                      <a:alpha val="43000"/>
                    </a:srgbClr>
                  </a:outerShdw>
                </a:effectLst>
              </a:rPr>
              <a:t>二、作品赏析</a:t>
            </a:r>
            <a:endParaRPr lang="zh-CN" altLang="en-US" sz="7200" b="1">
              <a:blipFill>
                <a:blip r:embed="rId1"/>
                <a:tile tx="0" ty="0" sx="100000" sy="100000" flip="none" algn="b"/>
              </a:blipFill>
              <a:effectLst>
                <a:outerShdw blurRad="38100" dist="25400" dir="5400000" algn="ctr" rotWithShape="0">
                  <a:srgbClr val="6E747A">
                    <a:alpha val="43000"/>
                  </a:srgbClr>
                </a:outerShdw>
              </a:effectLst>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5" name="文本占位符 28674"/>
          <p:cNvSpPr>
            <a:spLocks noGrp="1"/>
          </p:cNvSpPr>
          <p:nvPr>
            <p:ph type="body" idx="1"/>
          </p:nvPr>
        </p:nvSpPr>
        <p:spPr>
          <a:xfrm>
            <a:off x="164465" y="962025"/>
            <a:ext cx="8816340" cy="3642360"/>
          </a:xfrm>
        </p:spPr>
        <p:txBody>
          <a:bodyPr/>
          <a:lstStyle/>
          <a:p>
            <a:pPr marL="0" indent="0">
              <a:buNone/>
            </a:pPr>
            <a:r>
              <a:rPr lang="zh-CN" altLang="en-US" sz="1600" dirty="0">
                <a:solidFill>
                  <a:srgbClr val="000000"/>
                </a:solidFill>
                <a:latin typeface="宋体" panose="02010600030101010101" pitchFamily="2" charset="-122"/>
                <a:sym typeface="+mn-ea"/>
              </a:rPr>
              <a:t>普希金一生写下</a:t>
            </a:r>
            <a:r>
              <a:rPr lang="en-US" altLang="zh-CN" sz="1600" dirty="0">
                <a:solidFill>
                  <a:srgbClr val="000000"/>
                </a:solidFill>
                <a:latin typeface="宋体" panose="02010600030101010101" pitchFamily="2" charset="-122"/>
                <a:sym typeface="+mn-ea"/>
              </a:rPr>
              <a:t>880</a:t>
            </a:r>
            <a:r>
              <a:rPr lang="zh-CN" altLang="en-US" sz="1600" dirty="0">
                <a:solidFill>
                  <a:srgbClr val="000000"/>
                </a:solidFill>
                <a:latin typeface="宋体" panose="02010600030101010101" pitchFamily="2" charset="-122"/>
                <a:sym typeface="+mn-ea"/>
              </a:rPr>
              <a:t>首抒情诗，内容丰富，形式多样，风格清新。他的诗歌大多揭示了自己心灵深处的感受，倾诉爱情与友谊的体验，描绘大自然的美丽。还表达了对祖国的爱，对革命者的敬意和对自由的向往。</a:t>
            </a:r>
            <a:endParaRPr lang="zh-CN" altLang="en-US" sz="1600" dirty="0">
              <a:solidFill>
                <a:srgbClr val="000000"/>
              </a:solidFill>
              <a:latin typeface="宋体" panose="02010600030101010101" pitchFamily="2" charset="-122"/>
            </a:endParaRPr>
          </a:p>
          <a:p>
            <a:pPr marL="0" indent="0">
              <a:buNone/>
            </a:pPr>
            <a:endParaRPr lang="zh-CN" altLang="en-US" sz="1600" dirty="0">
              <a:solidFill>
                <a:srgbClr val="000000"/>
              </a:solidFill>
              <a:latin typeface="+mn-ea"/>
              <a:sym typeface="+mn-ea"/>
            </a:endParaRPr>
          </a:p>
          <a:p>
            <a:pPr marL="0" indent="0">
              <a:buNone/>
            </a:pPr>
            <a:r>
              <a:rPr lang="zh-CN" altLang="en-US" sz="1600" b="1" dirty="0">
                <a:solidFill>
                  <a:srgbClr val="000000"/>
                </a:solidFill>
                <a:latin typeface="+mn-ea"/>
                <a:sym typeface="+mn-ea"/>
              </a:rPr>
              <a:t>欣赏</a:t>
            </a:r>
            <a:r>
              <a:rPr lang="zh-CN" altLang="en-US" sz="1600" dirty="0">
                <a:solidFill>
                  <a:srgbClr val="000000"/>
                </a:solidFill>
                <a:latin typeface="+mn-ea"/>
                <a:sym typeface="+mn-ea"/>
              </a:rPr>
              <a:t>：《致凯恩》、《致大海》和《假如生活欺骗了你》</a:t>
            </a:r>
            <a:endParaRPr lang="zh-CN" altLang="en-US" sz="1600" dirty="0">
              <a:solidFill>
                <a:srgbClr val="000000"/>
              </a:solidFill>
              <a:latin typeface="+mn-ea"/>
              <a:sym typeface="+mn-ea"/>
            </a:endParaRPr>
          </a:p>
          <a:p>
            <a:pPr marL="0" indent="0">
              <a:buNone/>
            </a:pPr>
            <a:r>
              <a:rPr lang="en-US" altLang="zh-CN" sz="1600" dirty="0">
                <a:solidFill>
                  <a:srgbClr val="000000"/>
                </a:solidFill>
                <a:latin typeface="+mn-ea"/>
                <a:sym typeface="+mn-ea"/>
              </a:rPr>
              <a:t>      </a:t>
            </a:r>
            <a:r>
              <a:rPr lang="en-US" altLang="zh-CN" sz="1600" dirty="0">
                <a:solidFill>
                  <a:srgbClr val="000000"/>
                </a:solidFill>
                <a:latin typeface="Times New Roman" panose="02020603050405020304" pitchFamily="18" charset="0"/>
                <a:sym typeface="+mn-ea"/>
              </a:rPr>
              <a:t> </a:t>
            </a:r>
            <a:endParaRPr lang="zh-CN" altLang="zh-CN" sz="1600" dirty="0">
              <a:solidFill>
                <a:srgbClr val="000000"/>
              </a:solidFill>
              <a:latin typeface="Times New Roman" panose="02020603050405020304" pitchFamily="18" charset="0"/>
              <a:sym typeface="+mn-ea"/>
            </a:endParaRPr>
          </a:p>
        </p:txBody>
      </p:sp>
      <p:sp>
        <p:nvSpPr>
          <p:cNvPr id="2" name="矩形 1"/>
          <p:cNvSpPr/>
          <p:nvPr/>
        </p:nvSpPr>
        <p:spPr>
          <a:xfrm>
            <a:off x="2331085" y="68580"/>
            <a:ext cx="4428490" cy="762000"/>
          </a:xfrm>
          <a:prstGeom prst="rect">
            <a:avLst/>
          </a:prstGeom>
          <a:noFill/>
          <a:ln>
            <a:noFill/>
          </a:ln>
        </p:spPr>
        <p:txBody>
          <a:bodyPr wrap="square" rtlCol="0" anchor="t">
            <a:spAutoFit/>
          </a:bodyPr>
          <a:lstStyle/>
          <a:p>
            <a:pPr algn="ctr"/>
            <a:r>
              <a:rPr lang="zh-CN" altLang="en-US" sz="4400" b="1">
                <a:solidFill>
                  <a:srgbClr val="00B0F0"/>
                </a:solidFill>
                <a:effectLst>
                  <a:reflection blurRad="6350" stA="53000" endA="300" endPos="35500" dir="5400000" sy="-90000" algn="bl" rotWithShape="0"/>
                </a:effectLst>
              </a:rPr>
              <a:t>抒情诗</a:t>
            </a:r>
            <a:endParaRPr lang="zh-CN" altLang="en-US" sz="4400" b="1">
              <a:solidFill>
                <a:srgbClr val="00B0F0"/>
              </a:solidFill>
              <a:effectLst>
                <a:reflection blurRad="6350" stA="53000" endA="300" endPos="35500" dir="5400000" sy="-90000" algn="bl" rotWithShape="0"/>
              </a:effectLst>
            </a:endParaRPr>
          </a:p>
        </p:txBody>
      </p:sp>
      <p:pic>
        <p:nvPicPr>
          <p:cNvPr id="4" name="普希金 假如生活欺骗了你_标清_标清">
            <a:hlinkClick r:id="" action="ppaction://media"/>
          </p:cNvPr>
          <p:cNvPicPr/>
          <p:nvPr>
            <a:videoFile r:link="rId1"/>
            <p:extLst>
              <p:ext uri="{DAA4B4D4-6D71-4841-9C94-3DE7FCFB9230}">
                <p14:media xmlns:p14="http://schemas.microsoft.com/office/powerpoint/2010/main" r:link="rId2"/>
              </p:ext>
            </p:extLst>
          </p:nvPr>
        </p:nvPicPr>
        <p:blipFill>
          <a:blip r:embed="rId3" cstate="print"/>
          <a:stretch>
            <a:fillRect/>
          </a:stretch>
        </p:blipFill>
        <p:spPr>
          <a:xfrm>
            <a:off x="430530" y="2941955"/>
            <a:ext cx="1169035" cy="1009650"/>
          </a:xfrm>
          <a:prstGeom prst="rect">
            <a:avLst/>
          </a:prstGeom>
        </p:spPr>
      </p:pic>
      <p:pic>
        <p:nvPicPr>
          <p:cNvPr id="5" name="我记得那美妙的瞬间（中俄双语字幕）_高清">
            <a:hlinkClick r:id="" action="ppaction://media"/>
          </p:cNvPr>
          <p:cNvPicPr/>
          <p:nvPr>
            <a:videoFile r:link="rId4"/>
            <p:extLst>
              <p:ext uri="{DAA4B4D4-6D71-4841-9C94-3DE7FCFB9230}">
                <p14:media xmlns:p14="http://schemas.microsoft.com/office/powerpoint/2010/main" r:link="rId5"/>
              </p:ext>
            </p:extLst>
          </p:nvPr>
        </p:nvPicPr>
        <p:blipFill>
          <a:blip r:embed="rId6" cstate="print"/>
          <a:stretch>
            <a:fillRect/>
          </a:stretch>
        </p:blipFill>
        <p:spPr>
          <a:xfrm>
            <a:off x="2686685" y="2832100"/>
            <a:ext cx="2305050" cy="1486535"/>
          </a:xfrm>
          <a:prstGeom prst="rect">
            <a:avLst/>
          </a:prstGeom>
        </p:spPr>
      </p:pic>
      <p:pic>
        <p:nvPicPr>
          <p:cNvPr id="6" name="普希金的名篇《致大海》（俄语朗诵，俄汉双语字幕）_高清_标清">
            <a:hlinkClick r:id="" action="ppaction://media"/>
          </p:cNvPr>
          <p:cNvPicPr/>
          <p:nvPr>
            <a:videoFile r:link="rId7"/>
            <p:extLst>
              <p:ext uri="{DAA4B4D4-6D71-4841-9C94-3DE7FCFB9230}">
                <p14:media xmlns:p14="http://schemas.microsoft.com/office/powerpoint/2010/main" r:link="rId8"/>
              </p:ext>
            </p:extLst>
          </p:nvPr>
        </p:nvPicPr>
        <p:blipFill>
          <a:blip r:embed="rId9" cstate="print"/>
          <a:stretch>
            <a:fillRect/>
          </a:stretch>
        </p:blipFill>
        <p:spPr>
          <a:xfrm>
            <a:off x="6109335" y="2941955"/>
            <a:ext cx="1675765" cy="1010285"/>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timing>
    <p:tnLst>
      <p:par>
        <p:cTn id="1" dur="indefinite" restart="never" nodeType="tmRoot">
          <p:childTnLst>
            <p:video>
              <p:cMediaNode>
                <p:cTn id="2" fill="hold" display="1">
                  <p:stCondLst>
                    <p:cond delay="indefinite"/>
                  </p:stCondLst>
                  <p:endCondLst>
                    <p:cond evt="onNext" delay="0">
                      <p:tgtEl>
                        <p:sldTgt/>
                      </p:tgtEl>
                    </p:cond>
                    <p:cond evt="onPrev" delay="0">
                      <p:tgtEl>
                        <p:sldTgt/>
                      </p:tgtEl>
                    </p:cond>
                  </p:endCondLst>
                </p:cTn>
                <p:tgtEl>
                  <p:spTgt spid="4"/>
                </p:tgtEl>
              </p:cMediaNode>
            </p:video>
            <p:seq concurrent="1" nextAc="seek">
              <p:cTn id="3" restart="whenNotActive" fill="hold" evtFilter="cancelBubble" nodeType="interactiveSeq">
                <p:stCondLst>
                  <p:cond evt="onClick" delay="0">
                    <p:tgtEl>
                      <p:spTgt spid="4"/>
                    </p:tgtEl>
                  </p:cond>
                </p:stCondLst>
                <p:endSync evt="end" delay="0">
                  <p:rtn val="all"/>
                </p:endSync>
                <p:childTnLst>
                  <p:par>
                    <p:cTn id="4" fill="hold">
                      <p:stCondLst>
                        <p:cond delay="0"/>
                      </p:stCondLst>
                      <p:childTnLst>
                        <p:par>
                          <p:cTn id="5" fill="hold">
                            <p:stCondLst>
                              <p:cond delay="0"/>
                            </p:stCondLst>
                            <p:childTnLst>
                              <p:par>
                                <p:cTn id="6" presetID="2" presetClass="mediacall" presetSubtype="0" fill="hold" nodeType="clickEffect">
                                  <p:stCondLst>
                                    <p:cond delay="0"/>
                                  </p:stCondLst>
                                  <p:childTnLst>
                                    <p:cmd type="call" cmd="togglePause">
                                      <p:cBhvr additive="base">
                                        <p:cTn id="7" dur="1" fill="hold"/>
                                        <p:tgtEl>
                                          <p:spTgt spid="4"/>
                                        </p:tgtEl>
                                      </p:cBhvr>
                                    </p:cmd>
                                  </p:childTnLst>
                                </p:cTn>
                              </p:par>
                            </p:childTnLst>
                          </p:cTn>
                        </p:par>
                      </p:childTnLst>
                    </p:cTn>
                  </p:par>
                </p:childTnLst>
              </p:cTn>
              <p:nextCondLst>
                <p:cond evt="onClick" delay="0">
                  <p:tgtEl>
                    <p:spTgt spid="4"/>
                  </p:tgtEl>
                </p:cond>
              </p:nextCondLst>
            </p:seq>
            <p:video>
              <p:cMediaNode>
                <p:cTn id="8" fill="hold" display="1">
                  <p:stCondLst>
                    <p:cond delay="indefinite"/>
                  </p:stCondLst>
                  <p:endCondLst>
                    <p:cond evt="onNext" delay="0">
                      <p:tgtEl>
                        <p:sldTgt/>
                      </p:tgtEl>
                    </p:cond>
                    <p:cond evt="onPrev" delay="0">
                      <p:tgtEl>
                        <p:sldTgt/>
                      </p:tgtEl>
                    </p:cond>
                  </p:endCondLst>
                </p:cTn>
                <p:tgtEl>
                  <p:spTgt spid="5"/>
                </p:tgtEl>
              </p:cMediaNode>
            </p:video>
            <p:seq concurrent="1" nextAc="seek">
              <p:cTn id="9" restart="whenNotActive" fill="hold" evtFilter="cancelBubble" nodeType="interactiveSeq">
                <p:stCondLst>
                  <p:cond evt="onClick" delay="0">
                    <p:tgtEl>
                      <p:spTgt spid="5"/>
                    </p:tgtEl>
                  </p:cond>
                </p:stCondLst>
                <p:endSync evt="end" delay="0">
                  <p:rtn val="all"/>
                </p:endSync>
                <p:childTnLst>
                  <p:par>
                    <p:cTn id="10" fill="hold">
                      <p:stCondLst>
                        <p:cond delay="0"/>
                      </p:stCondLst>
                      <p:childTnLst>
                        <p:par>
                          <p:cTn id="11" fill="hold">
                            <p:stCondLst>
                              <p:cond delay="0"/>
                            </p:stCondLst>
                            <p:childTnLst>
                              <p:par>
                                <p:cTn id="12" presetID="2" presetClass="mediacall" presetSubtype="0" fill="hold" nodeType="clickEffect">
                                  <p:stCondLst>
                                    <p:cond delay="0"/>
                                  </p:stCondLst>
                                  <p:childTnLst>
                                    <p:cmd type="call" cmd="togglePause">
                                      <p:cBhvr additive="base">
                                        <p:cTn id="13" dur="1" fill="hold"/>
                                        <p:tgtEl>
                                          <p:spTgt spid="5"/>
                                        </p:tgtEl>
                                      </p:cBhvr>
                                    </p:cmd>
                                  </p:childTnLst>
                                </p:cTn>
                              </p:par>
                            </p:childTnLst>
                          </p:cTn>
                        </p:par>
                      </p:childTnLst>
                    </p:cTn>
                  </p:par>
                </p:childTnLst>
              </p:cTn>
              <p:nextCondLst>
                <p:cond evt="onClick" delay="0">
                  <p:tgtEl>
                    <p:spTgt spid="5"/>
                  </p:tgtEl>
                </p:cond>
              </p:nextCondLst>
            </p:seq>
            <p:video>
              <p:cMediaNode>
                <p:cTn id="14" fill="hold" display="1">
                  <p:stCondLst>
                    <p:cond delay="indefinite"/>
                  </p:stCondLst>
                  <p:endCondLst>
                    <p:cond evt="onNext" delay="0">
                      <p:tgtEl>
                        <p:sldTgt/>
                      </p:tgtEl>
                    </p:cond>
                    <p:cond evt="onPrev" delay="0">
                      <p:tgtEl>
                        <p:sldTgt/>
                      </p:tgtEl>
                    </p:cond>
                  </p:endCondLst>
                </p:cTn>
                <p:tgtEl>
                  <p:spTgt spid="6"/>
                </p:tgtEl>
              </p:cMediaNode>
            </p:video>
            <p:seq concurrent="1" nextAc="seek">
              <p:cTn id="15" restart="whenNotActive" fill="hold" evtFilter="cancelBubble" nodeType="interactiveSeq">
                <p:stCondLst>
                  <p:cond evt="onClick" delay="0">
                    <p:tgtEl>
                      <p:spTgt spid="6"/>
                    </p:tgtEl>
                  </p:cond>
                </p:stCondLst>
                <p:endSync evt="end" delay="0">
                  <p:rtn val="all"/>
                </p:endSync>
                <p:childTnLst>
                  <p:par>
                    <p:cTn id="16" fill="hold">
                      <p:stCondLst>
                        <p:cond delay="0"/>
                      </p:stCondLst>
                      <p:childTnLst>
                        <p:par>
                          <p:cTn id="17" fill="hold">
                            <p:stCondLst>
                              <p:cond delay="0"/>
                            </p:stCondLst>
                            <p:childTnLst>
                              <p:par>
                                <p:cTn id="18" presetID="2" presetClass="mediacall" presetSubtype="0" fill="hold" nodeType="clickEffect">
                                  <p:stCondLst>
                                    <p:cond delay="0"/>
                                  </p:stCondLst>
                                  <p:childTnLst>
                                    <p:cmd type="call" cmd="togglePause">
                                      <p:cBhvr additive="base">
                                        <p:cTn id="19"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5" name="文本占位符 28674"/>
          <p:cNvSpPr>
            <a:spLocks noGrp="1"/>
          </p:cNvSpPr>
          <p:nvPr>
            <p:ph type="body" idx="1"/>
          </p:nvPr>
        </p:nvSpPr>
        <p:spPr>
          <a:xfrm>
            <a:off x="163830" y="1301750"/>
            <a:ext cx="8816340" cy="2927350"/>
          </a:xfrm>
        </p:spPr>
        <p:txBody>
          <a:bodyPr/>
          <a:lstStyle/>
          <a:p>
            <a:pPr marL="0" indent="0">
              <a:buNone/>
            </a:pPr>
            <a:r>
              <a:rPr lang="zh-CN" altLang="en-US" sz="1800" dirty="0">
                <a:solidFill>
                  <a:srgbClr val="000000"/>
                </a:solidFill>
                <a:latin typeface="宋体" panose="02010600030101010101" pitchFamily="2" charset="-122"/>
                <a:sym typeface="+mn-ea"/>
              </a:rPr>
              <a:t>诗体长篇小说《叶甫盖尼·奥涅金》（1823——1830）奠定了俄国现实主义文学的基础，塑造了俄国文学史上第一个</a:t>
            </a:r>
            <a:r>
              <a:rPr lang="zh-CN" altLang="en-US" sz="1800" b="1" dirty="0">
                <a:solidFill>
                  <a:srgbClr val="000000"/>
                </a:solidFill>
                <a:latin typeface="宋体" panose="02010600030101010101" pitchFamily="2" charset="-122"/>
                <a:sym typeface="+mn-ea"/>
              </a:rPr>
              <a:t>“多余人”</a:t>
            </a:r>
            <a:r>
              <a:rPr lang="zh-CN" altLang="en-US" sz="1800" dirty="0">
                <a:solidFill>
                  <a:srgbClr val="000000"/>
                </a:solidFill>
                <a:latin typeface="宋体" panose="02010600030101010101" pitchFamily="2" charset="-122"/>
                <a:sym typeface="+mn-ea"/>
              </a:rPr>
              <a:t>(</a:t>
            </a:r>
            <a:r>
              <a:rPr lang="zh-CN" altLang="en-US" sz="1800" dirty="0">
                <a:solidFill>
                  <a:srgbClr val="000000"/>
                </a:solidFill>
                <a:latin typeface="Times New Roman" panose="02020603050405020304" pitchFamily="18" charset="0"/>
                <a:sym typeface="+mn-ea"/>
              </a:rPr>
              <a:t>лишний человек</a:t>
            </a:r>
            <a:r>
              <a:rPr lang="zh-CN" altLang="en-US" sz="1800" dirty="0">
                <a:solidFill>
                  <a:srgbClr val="000000"/>
                </a:solidFill>
                <a:latin typeface="宋体" panose="02010600030101010101" pitchFamily="2" charset="-122"/>
                <a:sym typeface="+mn-ea"/>
              </a:rPr>
              <a:t>)形象奥涅金。奥涅金是一个清高的贵族青年，愤世嫉俗，无所事事。他不能做好任何事情，扮不好自己的角色。在乡下度假的时候，他和女地主的长女达吉雅娜恋爱，又无情地拒绝了她，转而追求达吉雅娜的妹妹，伤害了朋友连斯基的感情。他在决斗中杀死了连斯基，自己去国外漫游。两年后奥涅金再次见到达吉雅娜，她已是将军夫人。奥涅金重燃爱火，但遭到达吉雅娜拒绝。</a:t>
            </a:r>
            <a:endParaRPr lang="zh-CN" altLang="en-US" sz="1800" dirty="0">
              <a:solidFill>
                <a:srgbClr val="002060"/>
              </a:solidFill>
              <a:latin typeface="黑体" panose="02010609060101010101" charset="-122"/>
              <a:ea typeface="黑体" panose="02010609060101010101" charset="-122"/>
              <a:sym typeface="+mn-ea"/>
            </a:endParaRPr>
          </a:p>
          <a:p>
            <a:pPr marL="0" indent="0">
              <a:buNone/>
            </a:pPr>
            <a:endParaRPr lang="zh-CN" altLang="en-US" sz="1600" dirty="0">
              <a:solidFill>
                <a:srgbClr val="000000"/>
              </a:solidFill>
              <a:latin typeface="Times New Roman" panose="02020603050405020304" pitchFamily="18" charset="0"/>
              <a:sym typeface="+mn-ea"/>
            </a:endParaRPr>
          </a:p>
          <a:p>
            <a:pPr marL="0" indent="0">
              <a:buNone/>
            </a:pPr>
            <a:endParaRPr lang="zh-CN" altLang="en-US" sz="1600" dirty="0">
              <a:solidFill>
                <a:srgbClr val="000000"/>
              </a:solidFill>
              <a:latin typeface="+mn-ea"/>
              <a:sym typeface="+mn-ea"/>
            </a:endParaRPr>
          </a:p>
          <a:p>
            <a:pPr marL="0" indent="0">
              <a:buNone/>
            </a:pPr>
            <a:r>
              <a:rPr lang="en-US" altLang="zh-CN" sz="1600" dirty="0">
                <a:solidFill>
                  <a:srgbClr val="000000"/>
                </a:solidFill>
                <a:latin typeface="+mn-ea"/>
                <a:sym typeface="+mn-ea"/>
              </a:rPr>
              <a:t>      </a:t>
            </a:r>
            <a:r>
              <a:rPr lang="en-US" altLang="zh-CN" sz="1600" dirty="0">
                <a:solidFill>
                  <a:srgbClr val="000000"/>
                </a:solidFill>
                <a:latin typeface="Times New Roman" panose="02020603050405020304" pitchFamily="18" charset="0"/>
                <a:sym typeface="+mn-ea"/>
              </a:rPr>
              <a:t> </a:t>
            </a:r>
            <a:endParaRPr lang="zh-CN" altLang="zh-CN" sz="1600" dirty="0">
              <a:solidFill>
                <a:srgbClr val="000000"/>
              </a:solidFill>
              <a:latin typeface="Times New Roman" panose="02020603050405020304" pitchFamily="18" charset="0"/>
              <a:sym typeface="+mn-ea"/>
            </a:endParaRPr>
          </a:p>
        </p:txBody>
      </p:sp>
      <p:sp>
        <p:nvSpPr>
          <p:cNvPr id="2" name="矩形 1"/>
          <p:cNvSpPr/>
          <p:nvPr/>
        </p:nvSpPr>
        <p:spPr>
          <a:xfrm>
            <a:off x="424180" y="68580"/>
            <a:ext cx="8260715" cy="762000"/>
          </a:xfrm>
          <a:prstGeom prst="rect">
            <a:avLst/>
          </a:prstGeom>
          <a:noFill/>
          <a:ln>
            <a:noFill/>
          </a:ln>
        </p:spPr>
        <p:txBody>
          <a:bodyPr wrap="square" rtlCol="0" anchor="t">
            <a:spAutoFit/>
          </a:bodyPr>
          <a:lstStyle/>
          <a:p>
            <a:pPr algn="ctr"/>
            <a:r>
              <a:rPr lang="zh-CN" altLang="en-US" sz="4400" b="1">
                <a:solidFill>
                  <a:srgbClr val="00B0F0"/>
                </a:solidFill>
                <a:effectLst>
                  <a:reflection blurRad="6350" stA="53000" endA="300" endPos="35500" dir="5400000" sy="-90000" algn="bl" rotWithShape="0"/>
                </a:effectLst>
              </a:rPr>
              <a:t>叶甫盖尼</a:t>
            </a:r>
            <a:r>
              <a:rPr lang="zh-CN" altLang="en-US" sz="4400" b="1">
                <a:solidFill>
                  <a:srgbClr val="00B0F0"/>
                </a:solidFill>
                <a:effectLst>
                  <a:reflection blurRad="6350" stA="53000" endA="300" endPos="35500" dir="5400000" sy="-90000" algn="bl" rotWithShape="0"/>
                </a:effectLst>
                <a:cs typeface="宋体" panose="02010600030101010101" pitchFamily="2" charset="-122"/>
              </a:rPr>
              <a:t>·奥涅金</a:t>
            </a:r>
            <a:r>
              <a:rPr lang="zh-CN" altLang="en-US" sz="4400" b="1">
                <a:solidFill>
                  <a:srgbClr val="00B0F0"/>
                </a:solidFill>
                <a:effectLst>
                  <a:reflection blurRad="6350" stA="53000" endA="300" endPos="35500" dir="5400000" sy="-90000" algn="bl" rotWithShape="0"/>
                </a:effectLst>
              </a:rPr>
              <a:t>和多余人</a:t>
            </a:r>
            <a:endParaRPr lang="zh-CN" altLang="en-US" sz="4400" b="1">
              <a:solidFill>
                <a:srgbClr val="00B0F0"/>
              </a:solidFill>
              <a:effectLst>
                <a:reflection blurRad="6350" stA="53000" endA="300" endPos="35500" dir="5400000" sy="-90000" algn="bl" rotWithShape="0"/>
              </a:effectLst>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5" name="文本占位符 28674"/>
          <p:cNvSpPr>
            <a:spLocks noGrp="1"/>
          </p:cNvSpPr>
          <p:nvPr>
            <p:ph type="body" idx="1"/>
          </p:nvPr>
        </p:nvSpPr>
        <p:spPr>
          <a:xfrm>
            <a:off x="163830" y="1301750"/>
            <a:ext cx="8816340" cy="2927350"/>
          </a:xfrm>
        </p:spPr>
        <p:txBody>
          <a:bodyPr/>
          <a:lstStyle/>
          <a:p>
            <a:pPr marL="0" indent="0">
              <a:buNone/>
            </a:pPr>
            <a:r>
              <a:rPr lang="en-US" altLang="zh-CN" sz="1800" dirty="0">
                <a:solidFill>
                  <a:schemeClr val="accent1"/>
                </a:solidFill>
                <a:latin typeface="宋体" panose="02010600030101010101" pitchFamily="2" charset="-122"/>
                <a:sym typeface="+mn-ea"/>
              </a:rPr>
              <a:t>   </a:t>
            </a:r>
            <a:r>
              <a:rPr lang="en-US" altLang="zh-CN" sz="1600" dirty="0">
                <a:solidFill>
                  <a:schemeClr val="accent1"/>
                </a:solidFill>
                <a:latin typeface="宋体" panose="02010600030101010101" pitchFamily="2" charset="-122"/>
                <a:sym typeface="+mn-ea"/>
              </a:rPr>
              <a:t> </a:t>
            </a:r>
            <a:r>
              <a:rPr lang="zh-CN" altLang="en-US" sz="1600" dirty="0">
                <a:solidFill>
                  <a:schemeClr val="accent1"/>
                </a:solidFill>
                <a:latin typeface="宋体" panose="02010600030101010101" pitchFamily="2" charset="-122"/>
                <a:sym typeface="+mn-ea"/>
              </a:rPr>
              <a:t>塔吉雅娜</a:t>
            </a:r>
            <a:r>
              <a:rPr lang="zh-CN" altLang="en-US" sz="1600" dirty="0">
                <a:solidFill>
                  <a:srgbClr val="000000"/>
                </a:solidFill>
                <a:latin typeface="宋体" panose="02010600030101010101" pitchFamily="2" charset="-122"/>
                <a:sym typeface="+mn-ea"/>
              </a:rPr>
              <a:t>是诗人笔下最理想的贵族妇女形象，同时也是俄罗斯文学中最迷人的女性形象之一 。她不但年轻貌美，而且性情纯洁。她不喜欢平庸的生活，爱读“危险的书”（</a:t>
            </a:r>
            <a:r>
              <a:rPr lang="en-US" altLang="zh-CN" sz="1600" dirty="0">
                <a:solidFill>
                  <a:srgbClr val="000000"/>
                </a:solidFill>
                <a:latin typeface="宋体" panose="02010600030101010101" pitchFamily="2" charset="-122"/>
                <a:sym typeface="+mn-ea"/>
              </a:rPr>
              <a:t>《</a:t>
            </a:r>
            <a:r>
              <a:rPr lang="zh-CN" altLang="en-US" sz="1600" dirty="0">
                <a:solidFill>
                  <a:srgbClr val="000000"/>
                </a:solidFill>
                <a:latin typeface="宋体" panose="02010600030101010101" pitchFamily="2" charset="-122"/>
                <a:sym typeface="+mn-ea"/>
              </a:rPr>
              <a:t>新爱洛琦丝</a:t>
            </a:r>
            <a:r>
              <a:rPr lang="en-US" altLang="zh-CN" sz="1600" dirty="0">
                <a:solidFill>
                  <a:srgbClr val="000000"/>
                </a:solidFill>
                <a:latin typeface="宋体" panose="02010600030101010101" pitchFamily="2" charset="-122"/>
                <a:sym typeface="+mn-ea"/>
              </a:rPr>
              <a:t>》</a:t>
            </a:r>
            <a:r>
              <a:rPr lang="zh-CN" altLang="en-US" sz="1600" dirty="0">
                <a:solidFill>
                  <a:srgbClr val="000000"/>
                </a:solidFill>
                <a:latin typeface="宋体" panose="02010600030101010101" pitchFamily="2" charset="-122"/>
                <a:sym typeface="+mn-ea"/>
              </a:rPr>
              <a:t>），喜爱大自然，耽于幻想。他与上流社会的贵夫人形成强烈对照。她对奥涅金的爱情是纯洁真诚的，她有崇高的道德感，对丈夫很忠实，具有一颗俄罗斯的灵魂。</a:t>
            </a:r>
            <a:endParaRPr lang="zh-CN" altLang="en-US" sz="1600" dirty="0">
              <a:solidFill>
                <a:srgbClr val="000000"/>
              </a:solidFill>
              <a:latin typeface="Times New Roman" panose="02020603050405020304" pitchFamily="18" charset="0"/>
              <a:sym typeface="+mn-ea"/>
            </a:endParaRPr>
          </a:p>
          <a:p>
            <a:pPr marL="0" indent="0">
              <a:buNone/>
            </a:pPr>
            <a:endParaRPr lang="zh-CN" altLang="en-US" sz="1600" dirty="0">
              <a:solidFill>
                <a:srgbClr val="000000"/>
              </a:solidFill>
              <a:latin typeface="+mn-ea"/>
              <a:sym typeface="+mn-ea"/>
            </a:endParaRPr>
          </a:p>
          <a:p>
            <a:pPr marL="0" indent="0">
              <a:buNone/>
            </a:pPr>
            <a:r>
              <a:rPr lang="en-US" altLang="zh-CN" sz="1600" dirty="0">
                <a:solidFill>
                  <a:srgbClr val="000000"/>
                </a:solidFill>
                <a:latin typeface="+mn-ea"/>
                <a:sym typeface="+mn-ea"/>
              </a:rPr>
              <a:t>     </a:t>
            </a:r>
            <a:r>
              <a:rPr lang="zh-CN" altLang="en-US" sz="1600" dirty="0">
                <a:solidFill>
                  <a:srgbClr val="000000"/>
                </a:solidFill>
                <a:latin typeface="+mn-ea"/>
                <a:sym typeface="+mn-ea"/>
              </a:rPr>
              <a:t>就性格本身而言，奥涅金和塔吉雅娜是俄国小说整个人物形象家族的祖先。莱蒙托夫和冈察洛夫笔下的人物，尤其是屠格涅夫笔下</a:t>
            </a:r>
            <a:r>
              <a:rPr lang="en-US" altLang="zh-CN" sz="1600" dirty="0">
                <a:solidFill>
                  <a:srgbClr val="000000"/>
                </a:solidFill>
                <a:latin typeface="Times New Roman" panose="02020603050405020304" pitchFamily="18" charset="0"/>
                <a:sym typeface="+mn-ea"/>
              </a:rPr>
              <a:t> </a:t>
            </a:r>
            <a:r>
              <a:rPr lang="zh-CN" altLang="en-US" sz="1600" dirty="0">
                <a:solidFill>
                  <a:srgbClr val="000000"/>
                </a:solidFill>
                <a:latin typeface="Times New Roman" panose="02020603050405020304" pitchFamily="18" charset="0"/>
                <a:sym typeface="+mn-ea"/>
              </a:rPr>
              <a:t>人物，全都属于这一家族。塔吉雅娜和奥涅金的关系模式后来常在俄国小说中复现，一位渺小柔弱的男人和一位强壮女人的并置，几乎成为屠格涅夫和其他作家笔下的俗套。</a:t>
            </a:r>
            <a:endParaRPr lang="zh-CN" altLang="en-US" sz="1600" dirty="0">
              <a:solidFill>
                <a:srgbClr val="000000"/>
              </a:solidFill>
              <a:latin typeface="Times New Roman" panose="02020603050405020304" pitchFamily="18" charset="0"/>
              <a:sym typeface="+mn-ea"/>
            </a:endParaRPr>
          </a:p>
        </p:txBody>
      </p:sp>
      <p:sp>
        <p:nvSpPr>
          <p:cNvPr id="2" name="矩形 1"/>
          <p:cNvSpPr/>
          <p:nvPr/>
        </p:nvSpPr>
        <p:spPr>
          <a:xfrm>
            <a:off x="424180" y="68580"/>
            <a:ext cx="8260715" cy="701040"/>
          </a:xfrm>
          <a:prstGeom prst="rect">
            <a:avLst/>
          </a:prstGeom>
          <a:noFill/>
          <a:ln>
            <a:noFill/>
          </a:ln>
        </p:spPr>
        <p:txBody>
          <a:bodyPr wrap="square" rtlCol="0" anchor="t">
            <a:spAutoFit/>
          </a:bodyPr>
          <a:lstStyle/>
          <a:p>
            <a:pPr algn="ctr"/>
            <a:r>
              <a:rPr lang="zh-CN" altLang="en-US" sz="4000" b="1">
                <a:solidFill>
                  <a:srgbClr val="00B0F0"/>
                </a:solidFill>
                <a:effectLst>
                  <a:reflection blurRad="6350" stA="53000" endA="300" endPos="35500" dir="5400000" sy="-90000" algn="bl" rotWithShape="0"/>
                </a:effectLst>
              </a:rPr>
              <a:t>塔吉雅娜和俄国文学优美妇女形象</a:t>
            </a:r>
            <a:endParaRPr lang="zh-CN" altLang="en-US" sz="4000" b="1">
              <a:solidFill>
                <a:srgbClr val="00B0F0"/>
              </a:solidFill>
              <a:effectLst>
                <a:reflection blurRad="6350" stA="53000" endA="300" endPos="35500" dir="5400000" sy="-90000" algn="bl" rotWithShape="0"/>
              </a:effectLst>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5" name="文本占位符 28674"/>
          <p:cNvSpPr>
            <a:spLocks noGrp="1"/>
          </p:cNvSpPr>
          <p:nvPr>
            <p:ph type="body" idx="1"/>
          </p:nvPr>
        </p:nvSpPr>
        <p:spPr>
          <a:xfrm>
            <a:off x="163830" y="1301750"/>
            <a:ext cx="8816340" cy="2927350"/>
          </a:xfrm>
        </p:spPr>
        <p:txBody>
          <a:bodyPr/>
          <a:lstStyle/>
          <a:p>
            <a:pPr marL="0" algn="l">
              <a:buNone/>
            </a:pPr>
            <a:r>
              <a:rPr lang="en-US" altLang="zh-CN" sz="1600" dirty="0">
                <a:solidFill>
                  <a:schemeClr val="accent1"/>
                </a:solidFill>
                <a:latin typeface="宋体" panose="02010600030101010101" pitchFamily="2" charset="-122"/>
                <a:sym typeface="+mn-ea"/>
              </a:rPr>
              <a:t>   </a:t>
            </a:r>
            <a:r>
              <a:rPr lang="zh-CN" altLang="en-US" sz="1600" b="1" dirty="0">
                <a:solidFill>
                  <a:schemeClr val="accent1"/>
                </a:solidFill>
                <a:latin typeface="宋体" panose="02010600030101010101" pitchFamily="2" charset="-122"/>
                <a:sym typeface="+mn-ea"/>
              </a:rPr>
              <a:t>《别尔金小说集》（</a:t>
            </a:r>
            <a:r>
              <a:rPr lang="en-US" altLang="zh-CN" sz="1600" b="1" dirty="0">
                <a:solidFill>
                  <a:schemeClr val="accent1"/>
                </a:solidFill>
                <a:latin typeface="Times New Roman" panose="02020603050405020304" pitchFamily="18" charset="0"/>
                <a:sym typeface="+mn-ea"/>
              </a:rPr>
              <a:t>Повести Белкина</a:t>
            </a:r>
            <a:r>
              <a:rPr lang="zh-CN" altLang="en-US" sz="1600" b="1" dirty="0">
                <a:solidFill>
                  <a:schemeClr val="accent1"/>
                </a:solidFill>
                <a:latin typeface="宋体" panose="02010600030101010101" pitchFamily="2" charset="-122"/>
                <a:sym typeface="+mn-ea"/>
              </a:rPr>
              <a:t>）</a:t>
            </a:r>
            <a:r>
              <a:rPr lang="zh-CN" altLang="en-US" sz="1600" dirty="0">
                <a:solidFill>
                  <a:schemeClr val="accent1"/>
                </a:solidFill>
                <a:latin typeface="宋体" panose="02010600030101010101" pitchFamily="2" charset="-122"/>
                <a:ea typeface="宋体" panose="02010600030101010101" pitchFamily="2" charset="-122"/>
                <a:sym typeface="+mn-ea"/>
              </a:rPr>
              <a:t>包括</a:t>
            </a:r>
            <a:r>
              <a:rPr lang="zh-CN" altLang="en-US" sz="1600" b="1" dirty="0">
                <a:solidFill>
                  <a:schemeClr val="accent1"/>
                </a:solidFill>
                <a:latin typeface="Times New Roman" panose="02020603050405020304" pitchFamily="18" charset="0"/>
                <a:ea typeface="宋体" panose="02010600030101010101" pitchFamily="2" charset="-122"/>
                <a:sym typeface="+mn-ea"/>
              </a:rPr>
              <a:t>《暴风雪》</a:t>
            </a:r>
            <a:r>
              <a:rPr lang="en-US" altLang="zh-CN" sz="1600" b="1" dirty="0">
                <a:solidFill>
                  <a:schemeClr val="accent1"/>
                </a:solidFill>
                <a:latin typeface="Times New Roman" panose="02020603050405020304" pitchFamily="18" charset="0"/>
                <a:ea typeface="宋体" panose="02010600030101010101" pitchFamily="2" charset="-122"/>
                <a:sym typeface="+mn-ea"/>
              </a:rPr>
              <a:t>(Метель)</a:t>
            </a:r>
            <a:r>
              <a:rPr lang="zh-CN" altLang="en-US" sz="1600" b="1" dirty="0">
                <a:solidFill>
                  <a:schemeClr val="accent1"/>
                </a:solidFill>
                <a:latin typeface="Times New Roman" panose="02020603050405020304" pitchFamily="18" charset="0"/>
                <a:ea typeface="宋体" panose="02010600030101010101" pitchFamily="2" charset="-122"/>
                <a:sym typeface="+mn-ea"/>
              </a:rPr>
              <a:t>、《驿站长》</a:t>
            </a:r>
            <a:r>
              <a:rPr lang="en-US" altLang="zh-CN" sz="1600" b="1" dirty="0">
                <a:solidFill>
                  <a:schemeClr val="accent1"/>
                </a:solidFill>
                <a:latin typeface="Times New Roman" panose="02020603050405020304" pitchFamily="18" charset="0"/>
                <a:ea typeface="宋体" panose="02010600030101010101" pitchFamily="2" charset="-122"/>
                <a:sym typeface="+mn-ea"/>
              </a:rPr>
              <a:t>(Станционный смотритель)</a:t>
            </a:r>
            <a:r>
              <a:rPr lang="zh-CN" altLang="en-US" sz="1600" b="1" dirty="0">
                <a:solidFill>
                  <a:schemeClr val="accent1"/>
                </a:solidFill>
                <a:latin typeface="Times New Roman" panose="02020603050405020304" pitchFamily="18" charset="0"/>
                <a:ea typeface="宋体" panose="02010600030101010101" pitchFamily="2" charset="-122"/>
                <a:sym typeface="+mn-ea"/>
              </a:rPr>
              <a:t>、《射击》</a:t>
            </a:r>
            <a:r>
              <a:rPr lang="en-US" altLang="zh-CN" sz="1600" b="1" dirty="0">
                <a:solidFill>
                  <a:schemeClr val="accent1"/>
                </a:solidFill>
                <a:latin typeface="Times New Roman" panose="02020603050405020304" pitchFamily="18" charset="0"/>
                <a:ea typeface="宋体" panose="02010600030101010101" pitchFamily="2" charset="-122"/>
                <a:sym typeface="+mn-ea"/>
              </a:rPr>
              <a:t>(Выстрел)</a:t>
            </a:r>
            <a:r>
              <a:rPr lang="zh-CN" altLang="en-US" sz="1600" b="1" dirty="0">
                <a:solidFill>
                  <a:schemeClr val="accent1"/>
                </a:solidFill>
                <a:latin typeface="Times New Roman" panose="02020603050405020304" pitchFamily="18" charset="0"/>
                <a:ea typeface="宋体" panose="02010600030101010101" pitchFamily="2" charset="-122"/>
                <a:sym typeface="+mn-ea"/>
              </a:rPr>
              <a:t>、《村姑小姐》</a:t>
            </a:r>
            <a:r>
              <a:rPr lang="en-US" altLang="zh-CN" sz="1600" b="1" dirty="0">
                <a:solidFill>
                  <a:schemeClr val="accent1"/>
                </a:solidFill>
                <a:latin typeface="Times New Roman" panose="02020603050405020304" pitchFamily="18" charset="0"/>
                <a:ea typeface="宋体" panose="02010600030101010101" pitchFamily="2" charset="-122"/>
                <a:sym typeface="+mn-ea"/>
              </a:rPr>
              <a:t>(Барышня-крестьянка)</a:t>
            </a:r>
            <a:r>
              <a:rPr lang="zh-CN" altLang="en-US" sz="1600" b="1" dirty="0">
                <a:solidFill>
                  <a:schemeClr val="accent1"/>
                </a:solidFill>
                <a:latin typeface="Times New Roman" panose="02020603050405020304" pitchFamily="18" charset="0"/>
                <a:ea typeface="宋体" panose="02010600030101010101" pitchFamily="2" charset="-122"/>
                <a:sym typeface="+mn-ea"/>
              </a:rPr>
              <a:t>、《棺材匠》</a:t>
            </a:r>
            <a:r>
              <a:rPr lang="en-US" altLang="zh-CN" sz="1600" b="1" dirty="0">
                <a:solidFill>
                  <a:schemeClr val="accent1"/>
                </a:solidFill>
                <a:latin typeface="Times New Roman" panose="02020603050405020304" pitchFamily="18" charset="0"/>
                <a:ea typeface="宋体" panose="02010600030101010101" pitchFamily="2" charset="-122"/>
                <a:sym typeface="+mn-ea"/>
              </a:rPr>
              <a:t>(Гробовщик)</a:t>
            </a:r>
            <a:r>
              <a:rPr lang="zh-CN" altLang="zh-CN" sz="1600" dirty="0">
                <a:solidFill>
                  <a:schemeClr val="accent1"/>
                </a:solidFill>
                <a:latin typeface="Times New Roman" panose="02020603050405020304" pitchFamily="18" charset="0"/>
                <a:ea typeface="宋体" panose="02010600030101010101" pitchFamily="2" charset="-122"/>
                <a:sym typeface="+mn-ea"/>
              </a:rPr>
              <a:t>五部短篇小说，这些小说均</a:t>
            </a:r>
            <a:r>
              <a:rPr lang="zh-CN" altLang="en-US" sz="1600" dirty="0">
                <a:solidFill>
                  <a:schemeClr val="accent1"/>
                </a:solidFill>
                <a:latin typeface="宋体" panose="02010600030101010101" pitchFamily="2" charset="-122"/>
                <a:sym typeface="+mn-ea"/>
              </a:rPr>
              <a:t>是俄国短篇小说的典范，它们第一次把描写小人物的主题带进俄国文学，开创了19世纪俄国文学描写小人物的传统。</a:t>
            </a:r>
            <a:endParaRPr lang="zh-CN" altLang="en-US" sz="1600" dirty="0">
              <a:solidFill>
                <a:schemeClr val="accent1"/>
              </a:solidFill>
              <a:latin typeface="宋体" panose="02010600030101010101" pitchFamily="2" charset="-122"/>
              <a:sym typeface="+mn-ea"/>
            </a:endParaRPr>
          </a:p>
          <a:p>
            <a:pPr marL="0" indent="0">
              <a:buNone/>
            </a:pPr>
            <a:r>
              <a:rPr lang="en-US" altLang="zh-CN" sz="1600" dirty="0">
                <a:solidFill>
                  <a:srgbClr val="000000"/>
                </a:solidFill>
                <a:latin typeface="+mn-ea"/>
                <a:sym typeface="+mn-ea"/>
              </a:rPr>
              <a:t>   </a:t>
            </a:r>
            <a:r>
              <a:rPr lang="en-US" altLang="zh-CN" sz="1600" dirty="0">
                <a:solidFill>
                  <a:schemeClr val="accent1"/>
                </a:solidFill>
                <a:latin typeface="宋体" panose="02010600030101010101" pitchFamily="2" charset="-122"/>
                <a:sym typeface="+mn-ea"/>
              </a:rPr>
              <a:t>《</a:t>
            </a:r>
            <a:r>
              <a:rPr lang="zh-CN" altLang="en-US" sz="1600" dirty="0">
                <a:solidFill>
                  <a:schemeClr val="accent1"/>
                </a:solidFill>
                <a:latin typeface="宋体" panose="02010600030101010101" pitchFamily="2" charset="-122"/>
                <a:sym typeface="+mn-ea"/>
              </a:rPr>
              <a:t>驿站长</a:t>
            </a:r>
            <a:r>
              <a:rPr lang="en-US" altLang="zh-CN" sz="1600">
                <a:solidFill>
                  <a:schemeClr val="accent1"/>
                </a:solidFill>
                <a:latin typeface="宋体" panose="02010600030101010101" pitchFamily="2" charset="-122"/>
                <a:sym typeface="+mn-ea"/>
              </a:rPr>
              <a:t>》</a:t>
            </a:r>
            <a:r>
              <a:rPr lang="zh-CN" altLang="en-US" sz="1600" dirty="0">
                <a:solidFill>
                  <a:srgbClr val="000000"/>
                </a:solidFill>
                <a:latin typeface="宋体" panose="02010600030101010101" pitchFamily="2" charset="-122"/>
                <a:sym typeface="+mn-ea"/>
              </a:rPr>
              <a:t>是小说集的首篇，它标志着诗人从诗歌向散文过渡的完成，也标志着诗人向现实主义更迈进一步。小说借一个因公三次出差的小官吏之口述说了驿站长老维林的悲惨命运。主人公第一次所见的是老维林和女儿冬尼娅相依为命，过着宁静的生活；第二次所闻的是老维林之女被军官带走之后四处寻找女儿的经过和痛苦之情；第三次所听到的是老维林在孤独中死去以及女儿以后的命运。作者通篇对主人公寄予深切同情，深刻表达了人道主义思想，认为“小人物”是专横贵族和阶级社会的牺牲品。小说第一次成功地描写了“小人物”</a:t>
            </a:r>
            <a:r>
              <a:rPr lang="en-US" altLang="zh-CN" sz="1600" dirty="0">
                <a:solidFill>
                  <a:srgbClr val="000000"/>
                </a:solidFill>
                <a:latin typeface="宋体" panose="02010600030101010101" pitchFamily="2" charset="-122"/>
                <a:sym typeface="+mn-ea"/>
              </a:rPr>
              <a:t>(</a:t>
            </a:r>
            <a:r>
              <a:rPr lang="en-US" altLang="zh-CN" sz="1600" dirty="0">
                <a:solidFill>
                  <a:srgbClr val="000000"/>
                </a:solidFill>
                <a:latin typeface="Times New Roman" panose="02020603050405020304" pitchFamily="18" charset="0"/>
                <a:sym typeface="+mn-ea"/>
              </a:rPr>
              <a:t>маленький человек</a:t>
            </a:r>
            <a:r>
              <a:rPr lang="en-US" altLang="zh-CN" sz="1600" dirty="0">
                <a:solidFill>
                  <a:srgbClr val="000000"/>
                </a:solidFill>
                <a:latin typeface="宋体" panose="02010600030101010101" pitchFamily="2" charset="-122"/>
                <a:sym typeface="+mn-ea"/>
              </a:rPr>
              <a:t>)</a:t>
            </a:r>
            <a:r>
              <a:rPr lang="zh-CN" altLang="en-US" sz="1600" dirty="0">
                <a:solidFill>
                  <a:srgbClr val="000000"/>
                </a:solidFill>
                <a:latin typeface="宋体" panose="02010600030101010101" pitchFamily="2" charset="-122"/>
                <a:sym typeface="+mn-ea"/>
              </a:rPr>
              <a:t>形象，从而开创了俄罗斯文学中的“小人物”的主题。</a:t>
            </a:r>
            <a:endParaRPr lang="zh-CN" altLang="en-US" sz="1600" dirty="0"/>
          </a:p>
          <a:p>
            <a:pPr marL="0" indent="0">
              <a:buNone/>
            </a:pPr>
            <a:endParaRPr lang="zh-CN" altLang="zh-CN" sz="1600" dirty="0">
              <a:solidFill>
                <a:srgbClr val="000000"/>
              </a:solidFill>
              <a:latin typeface="Times New Roman" panose="02020603050405020304" pitchFamily="18" charset="0"/>
              <a:sym typeface="+mn-ea"/>
            </a:endParaRPr>
          </a:p>
        </p:txBody>
      </p:sp>
      <p:sp>
        <p:nvSpPr>
          <p:cNvPr id="2" name="矩形 1"/>
          <p:cNvSpPr/>
          <p:nvPr/>
        </p:nvSpPr>
        <p:spPr>
          <a:xfrm>
            <a:off x="424180" y="68580"/>
            <a:ext cx="8260715" cy="701040"/>
          </a:xfrm>
          <a:prstGeom prst="rect">
            <a:avLst/>
          </a:prstGeom>
          <a:noFill/>
          <a:ln>
            <a:noFill/>
          </a:ln>
        </p:spPr>
        <p:txBody>
          <a:bodyPr wrap="square" rtlCol="0" anchor="t">
            <a:spAutoFit/>
          </a:bodyPr>
          <a:lstStyle/>
          <a:p>
            <a:pPr algn="ctr"/>
            <a:r>
              <a:rPr lang="zh-CN" altLang="en-US" sz="4000" b="1">
                <a:solidFill>
                  <a:srgbClr val="00B0F0"/>
                </a:solidFill>
                <a:effectLst>
                  <a:reflection blurRad="6350" stA="53000" endA="300" endPos="35500" dir="5400000" sy="-90000" algn="bl" rotWithShape="0"/>
                </a:effectLst>
              </a:rPr>
              <a:t>《别尔金小说集》和小人物传统</a:t>
            </a:r>
            <a:endParaRPr lang="zh-CN" altLang="en-US" sz="4000" b="1">
              <a:solidFill>
                <a:srgbClr val="00B0F0"/>
              </a:solidFill>
              <a:effectLst>
                <a:reflection blurRad="6350" stA="53000" endA="300" endPos="35500" dir="5400000" sy="-90000" algn="bl" rotWithShape="0"/>
              </a:effectLst>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8372" name="文本占位符 58371"/>
          <p:cNvPicPr>
            <a:picLocks noGrp="1" noChangeAspect="1"/>
          </p:cNvPicPr>
          <p:nvPr>
            <p:ph type="body" idx="1"/>
          </p:nvPr>
        </p:nvPicPr>
        <p:blipFill>
          <a:blip r:embed="rId1" cstate="print"/>
          <a:stretch>
            <a:fillRect/>
          </a:stretch>
        </p:blipFill>
        <p:spPr>
          <a:xfrm>
            <a:off x="2832735" y="1297305"/>
            <a:ext cx="3480435" cy="3693795"/>
          </a:xfrm>
        </p:spPr>
      </p:pic>
      <p:sp>
        <p:nvSpPr>
          <p:cNvPr id="27650" name="标题 27649"/>
          <p:cNvSpPr>
            <a:spLocks noGrp="1"/>
          </p:cNvSpPr>
          <p:nvPr>
            <p:ph type="title"/>
          </p:nvPr>
        </p:nvSpPr>
        <p:spPr>
          <a:xfrm>
            <a:off x="219710" y="177800"/>
            <a:ext cx="8705215" cy="857250"/>
          </a:xfrm>
        </p:spPr>
        <p:txBody>
          <a:bodyPr anchor="ctr"/>
          <a:lstStyle/>
          <a:p>
            <a:r>
              <a:rPr lang="zh-CN" altLang="en-US" sz="4000" b="1" dirty="0">
                <a:solidFill>
                  <a:srgbClr val="7030A0"/>
                </a:solidFill>
              </a:rPr>
              <a:t>莱蒙托夫</a:t>
            </a:r>
            <a:br>
              <a:rPr lang="zh-CN" altLang="en-US" sz="4000" b="1" dirty="0">
                <a:solidFill>
                  <a:srgbClr val="FF0000"/>
                </a:solidFill>
              </a:rPr>
            </a:br>
            <a:r>
              <a:rPr lang="zh-CN" altLang="en-US" sz="2800" dirty="0">
                <a:solidFill>
                  <a:srgbClr val="000000"/>
                </a:solidFill>
              </a:rPr>
              <a:t>（ </a:t>
            </a:r>
            <a:r>
              <a:rPr lang="zh-CN" altLang="en-US" sz="2800" err="1">
                <a:solidFill>
                  <a:srgbClr val="000000"/>
                </a:solidFill>
              </a:rPr>
              <a:t>Михаил Юрьевич Лермонтов </a:t>
            </a:r>
            <a:r>
              <a:rPr lang="en-US" altLang="zh-CN" sz="2800">
                <a:solidFill>
                  <a:srgbClr val="000000"/>
                </a:solidFill>
              </a:rPr>
              <a:t>1814—1841)</a:t>
            </a:r>
            <a:endParaRPr lang="en-US" altLang="zh-CN" sz="2800">
              <a:solidFill>
                <a:srgbClr val="000000"/>
              </a:solidFill>
            </a:endParaRPr>
          </a:p>
        </p:txBody>
      </p:sp>
      <p:sp>
        <p:nvSpPr>
          <p:cNvPr id="2" name="矩形 1"/>
          <p:cNvSpPr/>
          <p:nvPr/>
        </p:nvSpPr>
        <p:spPr>
          <a:xfrm>
            <a:off x="808355" y="3114040"/>
            <a:ext cx="7528560" cy="1188720"/>
          </a:xfrm>
          <a:prstGeom prst="rect">
            <a:avLst/>
          </a:prstGeom>
          <a:noFill/>
          <a:ln>
            <a:noFill/>
          </a:ln>
        </p:spPr>
        <p:txBody>
          <a:bodyPr wrap="none" rtlCol="0" anchor="t">
            <a:spAutoFit/>
          </a:bodyPr>
          <a:lstStyle/>
          <a:p>
            <a:pPr algn="ctr"/>
            <a:r>
              <a:rPr lang="zh-CN" altLang="en-US" sz="7200" b="1">
                <a:ln w="25400" cmpd="sng">
                  <a:solidFill>
                    <a:srgbClr val="FAFCB7">
                      <a:alpha val="98000"/>
                    </a:srgbClr>
                  </a:solidFill>
                  <a:prstDash val="solid"/>
                </a:ln>
                <a:solidFill>
                  <a:srgbClr val="7030A0"/>
                </a:solidFill>
                <a:effectLst>
                  <a:innerShdw dist="38100" dir="18900000">
                    <a:srgbClr val="F89D26">
                      <a:alpha val="100000"/>
                    </a:srgbClr>
                  </a:innerShdw>
                  <a:reflection blurRad="6350" stA="50000" endA="300" endPos="50000" dist="12700" dir="5400000" sy="-100000" algn="bl" rotWithShape="0"/>
                </a:effectLst>
              </a:rPr>
              <a:t>俄罗斯诗歌的月亮</a:t>
            </a:r>
            <a:endParaRPr lang="zh-CN" altLang="en-US" sz="7200" b="1">
              <a:ln w="25400" cmpd="sng">
                <a:solidFill>
                  <a:srgbClr val="FAFCB7">
                    <a:alpha val="98000"/>
                  </a:srgbClr>
                </a:solidFill>
                <a:prstDash val="solid"/>
              </a:ln>
              <a:solidFill>
                <a:srgbClr val="7030A0"/>
              </a:solidFill>
              <a:effectLst>
                <a:innerShdw dist="38100" dir="18900000">
                  <a:srgbClr val="F89D26">
                    <a:alpha val="100000"/>
                  </a:srgbClr>
                </a:innerShdw>
                <a:reflection blurRad="6350" stA="50000" endA="300" endPos="50000" dist="12700" dir="5400000" sy="-100000" algn="bl" rotWithShape="0"/>
              </a:effectLst>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indefinite" fill="hold">
                                          <p:stCondLst>
                                            <p:cond delay="0"/>
                                          </p:stCondLst>
                                        </p:cTn>
                                        <p:tgtEl>
                                          <p:spTgt spid="58372">
                                            <p:bg/>
                                          </p:spTgt>
                                        </p:tgtEl>
                                        <p:attrNameLst>
                                          <p:attrName>style.visibility</p:attrName>
                                        </p:attrNameLst>
                                      </p:cBhvr>
                                      <p:to>
                                        <p:strVal val="visible"/>
                                      </p:to>
                                    </p:set>
                                    <p:animEffect transition="in" filter="fade">
                                      <p:cBhvr>
                                        <p:cTn id="7" dur="1000">
                                          <p:stCondLst>
                                            <p:cond delay="0"/>
                                          </p:stCondLst>
                                        </p:cTn>
                                        <p:tgtEl>
                                          <p:spTgt spid="58372">
                                            <p:bg/>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372" grpId="0" build="p"/>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5" name="文本占位符 28674"/>
          <p:cNvSpPr>
            <a:spLocks noGrp="1"/>
          </p:cNvSpPr>
          <p:nvPr>
            <p:ph type="body" idx="1"/>
          </p:nvPr>
        </p:nvSpPr>
        <p:spPr>
          <a:xfrm>
            <a:off x="163830" y="1301750"/>
            <a:ext cx="8816340" cy="2927350"/>
          </a:xfrm>
        </p:spPr>
        <p:txBody>
          <a:bodyPr/>
          <a:lstStyle/>
          <a:p>
            <a:pPr marL="0" indent="0">
              <a:buNone/>
            </a:pPr>
            <a:r>
              <a:rPr lang="en-US" altLang="zh-CN" sz="1600" dirty="0">
                <a:solidFill>
                  <a:srgbClr val="000000"/>
                </a:solidFill>
                <a:latin typeface="宋体" panose="02010600030101010101" pitchFamily="2" charset="-122"/>
                <a:sym typeface="+mn-ea"/>
              </a:rPr>
              <a:t>   莱蒙托夫继承十二月党诗人和普希金的传统，为自由理想而斗争。1837年因普希金被害，写了《诗人之死》（</a:t>
            </a:r>
            <a:r>
              <a:rPr lang="en-US" altLang="zh-CN" sz="1600" dirty="0">
                <a:solidFill>
                  <a:srgbClr val="000000"/>
                </a:solidFill>
                <a:latin typeface="Times New Roman" panose="02020603050405020304" pitchFamily="18" charset="0"/>
                <a:sym typeface="+mn-ea"/>
              </a:rPr>
              <a:t>Смерть поэта</a:t>
            </a:r>
            <a:r>
              <a:rPr lang="en-US" altLang="zh-CN" sz="1600" dirty="0">
                <a:solidFill>
                  <a:srgbClr val="000000"/>
                </a:solidFill>
                <a:latin typeface="宋体" panose="02010600030101010101" pitchFamily="2" charset="-122"/>
                <a:sym typeface="+mn-ea"/>
              </a:rPr>
              <a:t>）在涅瓦大街朗诵，指出杀死普希金的凶手是俄国沙皇政府。这首诗震动俄国文坛，诗人为此流放高加索。1841年在</a:t>
            </a:r>
            <a:r>
              <a:rPr lang="zh-CN" altLang="zh-CN" sz="1600" dirty="0">
                <a:solidFill>
                  <a:srgbClr val="000000"/>
                </a:solidFill>
                <a:latin typeface="宋体" panose="02010600030101010101" pitchFamily="2" charset="-122"/>
                <a:sym typeface="+mn-ea"/>
              </a:rPr>
              <a:t>与旧日同学的</a:t>
            </a:r>
            <a:r>
              <a:rPr lang="en-US" altLang="zh-CN" sz="1600" dirty="0">
                <a:solidFill>
                  <a:srgbClr val="000000"/>
                </a:solidFill>
                <a:latin typeface="宋体" panose="02010600030101010101" pitchFamily="2" charset="-122"/>
                <a:sym typeface="+mn-ea"/>
              </a:rPr>
              <a:t>决斗中被杀害</a:t>
            </a:r>
            <a:r>
              <a:rPr lang="zh-CN" altLang="en-US" sz="1600" dirty="0">
                <a:solidFill>
                  <a:srgbClr val="000000"/>
                </a:solidFill>
                <a:latin typeface="宋体" panose="02010600030101010101" pitchFamily="2" charset="-122"/>
                <a:sym typeface="+mn-ea"/>
              </a:rPr>
              <a:t>，</a:t>
            </a:r>
            <a:r>
              <a:rPr lang="en-US" altLang="zh-CN" sz="1600" dirty="0">
                <a:solidFill>
                  <a:srgbClr val="000000"/>
                </a:solidFill>
                <a:latin typeface="宋体" panose="02010600030101010101" pitchFamily="2" charset="-122"/>
                <a:sym typeface="+mn-ea"/>
              </a:rPr>
              <a:t>年仅26岁。</a:t>
            </a:r>
            <a:endParaRPr lang="zh-CN" altLang="en-US" sz="1600" dirty="0">
              <a:solidFill>
                <a:schemeClr val="accent1"/>
              </a:solidFill>
              <a:latin typeface="黑体" panose="02010609060101010101" charset="-122"/>
              <a:ea typeface="黑体" panose="02010609060101010101" charset="-122"/>
              <a:sym typeface="+mn-ea"/>
            </a:endParaRPr>
          </a:p>
          <a:p>
            <a:pPr marL="0" indent="0">
              <a:buNone/>
            </a:pPr>
            <a:r>
              <a:rPr lang="zh-CN" altLang="en-US" sz="1600" dirty="0">
                <a:solidFill>
                  <a:srgbClr val="000000"/>
                </a:solidFill>
                <a:latin typeface="宋体" panose="02010600030101010101" pitchFamily="2" charset="-122"/>
                <a:sym typeface="+mn-ea"/>
              </a:rPr>
              <a:t>   </a:t>
            </a:r>
            <a:endParaRPr lang="zh-CN" altLang="en-US" sz="1600" dirty="0">
              <a:solidFill>
                <a:srgbClr val="000000"/>
              </a:solidFill>
              <a:latin typeface="宋体" panose="02010600030101010101" pitchFamily="2" charset="-122"/>
              <a:sym typeface="+mn-ea"/>
            </a:endParaRPr>
          </a:p>
          <a:p>
            <a:pPr marL="0" indent="0">
              <a:buNone/>
            </a:pPr>
            <a:r>
              <a:rPr lang="zh-CN" altLang="en-US" sz="1600" dirty="0">
                <a:solidFill>
                  <a:srgbClr val="000000"/>
                </a:solidFill>
                <a:latin typeface="宋体" panose="02010600030101010101" pitchFamily="2" charset="-122"/>
                <a:sym typeface="+mn-ea"/>
              </a:rPr>
              <a:t>   莱蒙托夫</a:t>
            </a:r>
            <a:r>
              <a:rPr lang="en-US" altLang="zh-CN" sz="1600" dirty="0">
                <a:solidFill>
                  <a:srgbClr val="000000"/>
                </a:solidFill>
                <a:latin typeface="宋体" panose="02010600030101010101" pitchFamily="2" charset="-122"/>
                <a:sym typeface="+mn-ea"/>
              </a:rPr>
              <a:t>14</a:t>
            </a:r>
            <a:r>
              <a:rPr lang="zh-CN" altLang="en-US" sz="1600" dirty="0">
                <a:solidFill>
                  <a:srgbClr val="000000"/>
                </a:solidFill>
                <a:latin typeface="宋体" panose="02010600030101010101" pitchFamily="2" charset="-122"/>
                <a:sym typeface="+mn-ea"/>
              </a:rPr>
              <a:t>岁就开始写诗，一生中写过许多歌颂祖国、赞美反抗、谴责暴政的好诗，如；</a:t>
            </a:r>
            <a:r>
              <a:rPr lang="en-US" altLang="zh-CN" sz="1600" dirty="0">
                <a:solidFill>
                  <a:srgbClr val="000000"/>
                </a:solidFill>
                <a:latin typeface="宋体" panose="02010600030101010101" pitchFamily="2" charset="-122"/>
                <a:sym typeface="+mn-ea"/>
              </a:rPr>
              <a:t>《</a:t>
            </a:r>
            <a:r>
              <a:rPr lang="zh-CN" altLang="en-US" sz="1600" dirty="0">
                <a:solidFill>
                  <a:srgbClr val="000000"/>
                </a:solidFill>
                <a:latin typeface="宋体" panose="02010600030101010101" pitchFamily="2" charset="-122"/>
                <a:sym typeface="+mn-ea"/>
              </a:rPr>
              <a:t>遗言</a:t>
            </a:r>
            <a:r>
              <a:rPr lang="en-US" altLang="zh-CN" sz="1600" dirty="0">
                <a:solidFill>
                  <a:srgbClr val="000000"/>
                </a:solidFill>
                <a:latin typeface="宋体" panose="02010600030101010101" pitchFamily="2" charset="-122"/>
                <a:sym typeface="+mn-ea"/>
              </a:rPr>
              <a:t>》</a:t>
            </a:r>
            <a:r>
              <a:rPr lang="zh-CN" altLang="en-US" sz="1600" dirty="0">
                <a:solidFill>
                  <a:srgbClr val="000000"/>
                </a:solidFill>
                <a:latin typeface="宋体" panose="02010600030101010101" pitchFamily="2" charset="-122"/>
                <a:sym typeface="+mn-ea"/>
              </a:rPr>
              <a:t>（</a:t>
            </a:r>
            <a:r>
              <a:rPr lang="en-US" altLang="zh-CN" sz="1600" dirty="0">
                <a:solidFill>
                  <a:srgbClr val="000000"/>
                </a:solidFill>
                <a:latin typeface="Times New Roman" panose="02020603050405020304" pitchFamily="18" charset="0"/>
                <a:sym typeface="+mn-ea"/>
              </a:rPr>
              <a:t>Завещание</a:t>
            </a:r>
            <a:r>
              <a:rPr lang="zh-CN" altLang="en-US" sz="1600" dirty="0">
                <a:solidFill>
                  <a:srgbClr val="000000"/>
                </a:solidFill>
                <a:latin typeface="宋体" panose="02010600030101010101" pitchFamily="2" charset="-122"/>
                <a:sym typeface="+mn-ea"/>
              </a:rPr>
              <a:t>）、</a:t>
            </a:r>
            <a:r>
              <a:rPr lang="en-US" altLang="zh-CN" sz="1600" dirty="0">
                <a:solidFill>
                  <a:srgbClr val="000000"/>
                </a:solidFill>
                <a:latin typeface="宋体" panose="02010600030101010101" pitchFamily="2" charset="-122"/>
                <a:sym typeface="+mn-ea"/>
              </a:rPr>
              <a:t>《</a:t>
            </a:r>
            <a:r>
              <a:rPr lang="zh-CN" altLang="en-US" sz="1600" dirty="0">
                <a:solidFill>
                  <a:srgbClr val="000000"/>
                </a:solidFill>
                <a:latin typeface="宋体" panose="02010600030101010101" pitchFamily="2" charset="-122"/>
                <a:sym typeface="+mn-ea"/>
              </a:rPr>
              <a:t>沉思</a:t>
            </a:r>
            <a:r>
              <a:rPr lang="en-US" altLang="zh-CN" sz="1600" dirty="0">
                <a:solidFill>
                  <a:srgbClr val="000000"/>
                </a:solidFill>
                <a:latin typeface="宋体" panose="02010600030101010101" pitchFamily="2" charset="-122"/>
                <a:sym typeface="+mn-ea"/>
              </a:rPr>
              <a:t>》</a:t>
            </a:r>
            <a:r>
              <a:rPr lang="zh-CN" altLang="en-US" sz="1600" dirty="0">
                <a:solidFill>
                  <a:srgbClr val="000000"/>
                </a:solidFill>
                <a:latin typeface="宋体" panose="02010600030101010101" pitchFamily="2" charset="-122"/>
                <a:sym typeface="+mn-ea"/>
              </a:rPr>
              <a:t>（</a:t>
            </a:r>
            <a:r>
              <a:rPr lang="en-US" altLang="zh-CN" sz="1600" dirty="0">
                <a:solidFill>
                  <a:srgbClr val="000000"/>
                </a:solidFill>
                <a:latin typeface="Times New Roman" panose="02020603050405020304" pitchFamily="18" charset="0"/>
                <a:sym typeface="+mn-ea"/>
              </a:rPr>
              <a:t>Думы</a:t>
            </a:r>
            <a:r>
              <a:rPr lang="zh-CN" altLang="en-US" sz="1600" dirty="0">
                <a:solidFill>
                  <a:srgbClr val="000000"/>
                </a:solidFill>
                <a:latin typeface="宋体" panose="02010600030101010101" pitchFamily="2" charset="-122"/>
                <a:sym typeface="+mn-ea"/>
              </a:rPr>
              <a:t>）、</a:t>
            </a:r>
            <a:r>
              <a:rPr lang="en-US" altLang="zh-CN" sz="1600" dirty="0">
                <a:solidFill>
                  <a:srgbClr val="000000"/>
                </a:solidFill>
                <a:latin typeface="宋体" panose="02010600030101010101" pitchFamily="2" charset="-122"/>
                <a:sym typeface="+mn-ea"/>
              </a:rPr>
              <a:t>《</a:t>
            </a:r>
            <a:r>
              <a:rPr lang="zh-CN" altLang="en-US" sz="1600" dirty="0">
                <a:solidFill>
                  <a:srgbClr val="000000"/>
                </a:solidFill>
                <a:latin typeface="宋体" panose="02010600030101010101" pitchFamily="2" charset="-122"/>
                <a:sym typeface="+mn-ea"/>
              </a:rPr>
              <a:t>帆</a:t>
            </a:r>
            <a:r>
              <a:rPr lang="en-US" altLang="zh-CN" sz="1600" dirty="0">
                <a:solidFill>
                  <a:srgbClr val="000000"/>
                </a:solidFill>
                <a:latin typeface="宋体" panose="02010600030101010101" pitchFamily="2" charset="-122"/>
                <a:sym typeface="+mn-ea"/>
              </a:rPr>
              <a:t>》</a:t>
            </a:r>
            <a:r>
              <a:rPr lang="zh-CN" altLang="en-US" sz="1600" dirty="0">
                <a:solidFill>
                  <a:srgbClr val="000000"/>
                </a:solidFill>
                <a:latin typeface="宋体" panose="02010600030101010101" pitchFamily="2" charset="-122"/>
                <a:sym typeface="+mn-ea"/>
              </a:rPr>
              <a:t>（</a:t>
            </a:r>
            <a:r>
              <a:rPr lang="en-US" altLang="zh-CN" sz="1600" dirty="0">
                <a:solidFill>
                  <a:srgbClr val="000000"/>
                </a:solidFill>
                <a:latin typeface="Times New Roman" panose="02020603050405020304" pitchFamily="18" charset="0"/>
                <a:sym typeface="+mn-ea"/>
              </a:rPr>
              <a:t>Парус</a:t>
            </a:r>
            <a:r>
              <a:rPr lang="zh-CN" altLang="en-US" sz="1600" dirty="0">
                <a:solidFill>
                  <a:srgbClr val="000000"/>
                </a:solidFill>
                <a:latin typeface="宋体" panose="02010600030101010101" pitchFamily="2" charset="-122"/>
                <a:sym typeface="+mn-ea"/>
              </a:rPr>
              <a:t>）等。</a:t>
            </a:r>
            <a:r>
              <a:rPr lang="en-US" altLang="zh-CN" sz="1600" dirty="0">
                <a:solidFill>
                  <a:srgbClr val="000000"/>
                </a:solidFill>
                <a:latin typeface="宋体" panose="02010600030101010101" pitchFamily="2" charset="-122"/>
                <a:sym typeface="+mn-ea"/>
              </a:rPr>
              <a:t>1837</a:t>
            </a:r>
            <a:r>
              <a:rPr lang="zh-CN" altLang="en-US" sz="1600" dirty="0">
                <a:solidFill>
                  <a:srgbClr val="000000"/>
                </a:solidFill>
                <a:latin typeface="宋体" panose="02010600030101010101" pitchFamily="2" charset="-122"/>
                <a:sym typeface="+mn-ea"/>
              </a:rPr>
              <a:t>年为悼念普希金的死他写下</a:t>
            </a:r>
            <a:r>
              <a:rPr lang="en-US" altLang="zh-CN" sz="1600" dirty="0">
                <a:solidFill>
                  <a:srgbClr val="000000"/>
                </a:solidFill>
                <a:latin typeface="宋体" panose="02010600030101010101" pitchFamily="2" charset="-122"/>
                <a:sym typeface="+mn-ea"/>
              </a:rPr>
              <a:t>《</a:t>
            </a:r>
            <a:r>
              <a:rPr lang="zh-CN" altLang="en-US" sz="1600" dirty="0">
                <a:solidFill>
                  <a:srgbClr val="000000"/>
                </a:solidFill>
                <a:latin typeface="宋体" panose="02010600030101010101" pitchFamily="2" charset="-122"/>
                <a:sym typeface="+mn-ea"/>
              </a:rPr>
              <a:t>诗人之死</a:t>
            </a:r>
            <a:r>
              <a:rPr lang="en-US" altLang="zh-CN" sz="1600" dirty="0">
                <a:solidFill>
                  <a:srgbClr val="000000"/>
                </a:solidFill>
                <a:latin typeface="宋体" panose="02010600030101010101" pitchFamily="2" charset="-122"/>
                <a:sym typeface="+mn-ea"/>
              </a:rPr>
              <a:t>》</a:t>
            </a:r>
            <a:r>
              <a:rPr lang="zh-CN" altLang="en-US" sz="1600" dirty="0">
                <a:solidFill>
                  <a:srgbClr val="000000"/>
                </a:solidFill>
                <a:latin typeface="宋体" panose="02010600030101010101" pitchFamily="2" charset="-122"/>
                <a:sym typeface="+mn-ea"/>
              </a:rPr>
              <a:t>一诗，愤怒谴责沙皇政府，认为诗人死于政府的阴谋。因而激怒了政府，被流放到高加索。这年他还写下著名诗篇</a:t>
            </a:r>
            <a:r>
              <a:rPr lang="en-US" altLang="zh-CN" sz="1600" dirty="0">
                <a:solidFill>
                  <a:srgbClr val="000000"/>
                </a:solidFill>
                <a:latin typeface="宋体" panose="02010600030101010101" pitchFamily="2" charset="-122"/>
                <a:sym typeface="+mn-ea"/>
              </a:rPr>
              <a:t>《</a:t>
            </a:r>
            <a:r>
              <a:rPr lang="zh-CN" altLang="en-US" sz="1600" dirty="0">
                <a:solidFill>
                  <a:srgbClr val="000000"/>
                </a:solidFill>
                <a:latin typeface="宋体" panose="02010600030101010101" pitchFamily="2" charset="-122"/>
                <a:sym typeface="+mn-ea"/>
              </a:rPr>
              <a:t>博罗季诺</a:t>
            </a:r>
            <a:r>
              <a:rPr lang="en-US" altLang="zh-CN" sz="1600" dirty="0">
                <a:solidFill>
                  <a:srgbClr val="000000"/>
                </a:solidFill>
                <a:latin typeface="宋体" panose="02010600030101010101" pitchFamily="2" charset="-122"/>
                <a:sym typeface="+mn-ea"/>
              </a:rPr>
              <a:t>》</a:t>
            </a:r>
            <a:r>
              <a:rPr lang="zh-CN" altLang="en-US" sz="1600" dirty="0">
                <a:solidFill>
                  <a:srgbClr val="000000"/>
                </a:solidFill>
                <a:latin typeface="宋体" panose="02010600030101010101" pitchFamily="2" charset="-122"/>
                <a:sym typeface="+mn-ea"/>
              </a:rPr>
              <a:t>（</a:t>
            </a:r>
            <a:r>
              <a:rPr lang="en-US" altLang="zh-CN" sz="1600" dirty="0">
                <a:solidFill>
                  <a:srgbClr val="000000"/>
                </a:solidFill>
                <a:latin typeface="Times New Roman" panose="02020603050405020304" pitchFamily="18" charset="0"/>
                <a:sym typeface="+mn-ea"/>
              </a:rPr>
              <a:t>Бородино</a:t>
            </a:r>
            <a:r>
              <a:rPr lang="zh-CN" altLang="en-US" sz="1600" dirty="0">
                <a:solidFill>
                  <a:srgbClr val="000000"/>
                </a:solidFill>
                <a:latin typeface="宋体" panose="02010600030101010101" pitchFamily="2" charset="-122"/>
                <a:sym typeface="+mn-ea"/>
              </a:rPr>
              <a:t>），通过一个老炮兵的回忆，歌颂了</a:t>
            </a:r>
            <a:r>
              <a:rPr lang="en-US" altLang="zh-CN" sz="1600" dirty="0">
                <a:solidFill>
                  <a:srgbClr val="000000"/>
                </a:solidFill>
                <a:latin typeface="宋体" panose="02010600030101010101" pitchFamily="2" charset="-122"/>
                <a:sym typeface="+mn-ea"/>
              </a:rPr>
              <a:t>1812</a:t>
            </a:r>
            <a:r>
              <a:rPr lang="zh-CN" altLang="en-US" sz="1600" dirty="0">
                <a:solidFill>
                  <a:srgbClr val="000000"/>
                </a:solidFill>
                <a:latin typeface="宋体" panose="02010600030101010101" pitchFamily="2" charset="-122"/>
                <a:sym typeface="+mn-ea"/>
              </a:rPr>
              <a:t>年反拿破仑侵略的战争中人民的英雄气概。 </a:t>
            </a:r>
            <a:r>
              <a:rPr lang="en-US" altLang="zh-CN" sz="1600" dirty="0">
                <a:solidFill>
                  <a:srgbClr val="000000"/>
                </a:solidFill>
                <a:latin typeface="宋体" panose="02010600030101010101" pitchFamily="2" charset="-122"/>
                <a:sym typeface="+mn-ea"/>
              </a:rPr>
              <a:t>38</a:t>
            </a:r>
            <a:r>
              <a:rPr lang="zh-CN" altLang="en-US" sz="1600" dirty="0">
                <a:solidFill>
                  <a:srgbClr val="000000"/>
                </a:solidFill>
                <a:latin typeface="宋体" panose="02010600030101010101" pitchFamily="2" charset="-122"/>
                <a:sym typeface="+mn-ea"/>
              </a:rPr>
              <a:t>年他又完成叙事诗</a:t>
            </a:r>
            <a:r>
              <a:rPr lang="en-US" altLang="zh-CN" sz="1600" dirty="0">
                <a:solidFill>
                  <a:srgbClr val="000000"/>
                </a:solidFill>
                <a:latin typeface="宋体" panose="02010600030101010101" pitchFamily="2" charset="-122"/>
                <a:sym typeface="+mn-ea"/>
              </a:rPr>
              <a:t>《</a:t>
            </a:r>
            <a:r>
              <a:rPr lang="zh-CN" altLang="en-US" sz="1600" dirty="0">
                <a:solidFill>
                  <a:srgbClr val="000000"/>
                </a:solidFill>
                <a:latin typeface="宋体" panose="02010600030101010101" pitchFamily="2" charset="-122"/>
                <a:sym typeface="+mn-ea"/>
              </a:rPr>
              <a:t>恶魔</a:t>
            </a:r>
            <a:r>
              <a:rPr lang="en-US" altLang="zh-CN" sz="1600" dirty="0">
                <a:solidFill>
                  <a:srgbClr val="000000"/>
                </a:solidFill>
                <a:latin typeface="宋体" panose="02010600030101010101" pitchFamily="2" charset="-122"/>
                <a:sym typeface="+mn-ea"/>
              </a:rPr>
              <a:t>》</a:t>
            </a:r>
            <a:r>
              <a:rPr lang="zh-CN" altLang="en-US" sz="1600" dirty="0">
                <a:solidFill>
                  <a:srgbClr val="000000"/>
                </a:solidFill>
                <a:latin typeface="宋体" panose="02010600030101010101" pitchFamily="2" charset="-122"/>
                <a:sym typeface="+mn-ea"/>
              </a:rPr>
              <a:t>（</a:t>
            </a:r>
            <a:r>
              <a:rPr lang="en-US" altLang="zh-CN" sz="1600" dirty="0">
                <a:solidFill>
                  <a:srgbClr val="000000"/>
                </a:solidFill>
                <a:latin typeface="Times New Roman" panose="02020603050405020304" pitchFamily="18" charset="0"/>
                <a:sym typeface="+mn-ea"/>
              </a:rPr>
              <a:t>Демон</a:t>
            </a:r>
            <a:r>
              <a:rPr lang="zh-CN" altLang="en-US" sz="1600" dirty="0">
                <a:solidFill>
                  <a:srgbClr val="000000"/>
                </a:solidFill>
                <a:latin typeface="宋体" panose="02010600030101010101" pitchFamily="2" charset="-122"/>
                <a:sym typeface="+mn-ea"/>
              </a:rPr>
              <a:t>），</a:t>
            </a:r>
            <a:r>
              <a:rPr lang="en-US" altLang="zh-CN" sz="1600" dirty="0">
                <a:solidFill>
                  <a:srgbClr val="000000"/>
                </a:solidFill>
                <a:latin typeface="宋体" panose="02010600030101010101" pitchFamily="2" charset="-122"/>
                <a:sym typeface="+mn-ea"/>
              </a:rPr>
              <a:t>40</a:t>
            </a:r>
            <a:r>
              <a:rPr lang="zh-CN" altLang="en-US" sz="1600" dirty="0">
                <a:solidFill>
                  <a:srgbClr val="000000"/>
                </a:solidFill>
                <a:latin typeface="宋体" panose="02010600030101010101" pitchFamily="2" charset="-122"/>
                <a:sym typeface="+mn-ea"/>
              </a:rPr>
              <a:t>年完成另一部叙事诗</a:t>
            </a:r>
            <a:r>
              <a:rPr lang="en-US" altLang="zh-CN" sz="1600" dirty="0">
                <a:solidFill>
                  <a:srgbClr val="000000"/>
                </a:solidFill>
                <a:latin typeface="宋体" panose="02010600030101010101" pitchFamily="2" charset="-122"/>
                <a:sym typeface="+mn-ea"/>
              </a:rPr>
              <a:t>《</a:t>
            </a:r>
            <a:r>
              <a:rPr lang="zh-CN" altLang="en-US" sz="1600" dirty="0">
                <a:solidFill>
                  <a:srgbClr val="000000"/>
                </a:solidFill>
                <a:latin typeface="宋体" panose="02010600030101010101" pitchFamily="2" charset="-122"/>
                <a:sym typeface="+mn-ea"/>
              </a:rPr>
              <a:t>童僧</a:t>
            </a:r>
            <a:r>
              <a:rPr lang="en-US" altLang="zh-CN" sz="1600" dirty="0">
                <a:solidFill>
                  <a:srgbClr val="000000"/>
                </a:solidFill>
                <a:latin typeface="宋体" panose="02010600030101010101" pitchFamily="2" charset="-122"/>
                <a:sym typeface="+mn-ea"/>
              </a:rPr>
              <a:t>》</a:t>
            </a:r>
            <a:r>
              <a:rPr lang="zh-CN" altLang="en-US" sz="1600" dirty="0">
                <a:solidFill>
                  <a:srgbClr val="000000"/>
                </a:solidFill>
                <a:latin typeface="宋体" panose="02010600030101010101" pitchFamily="2" charset="-122"/>
                <a:sym typeface="+mn-ea"/>
              </a:rPr>
              <a:t>（</a:t>
            </a:r>
            <a:r>
              <a:rPr lang="en-US" altLang="zh-CN" sz="1600" dirty="0">
                <a:solidFill>
                  <a:srgbClr val="000000"/>
                </a:solidFill>
                <a:latin typeface="Times New Roman" panose="02020603050405020304" pitchFamily="18" charset="0"/>
                <a:sym typeface="+mn-ea"/>
              </a:rPr>
              <a:t>Мцыри</a:t>
            </a:r>
            <a:r>
              <a:rPr lang="zh-CN" altLang="en-US" sz="1600" dirty="0">
                <a:solidFill>
                  <a:srgbClr val="000000"/>
                </a:solidFill>
                <a:latin typeface="宋体" panose="02010600030101010101" pitchFamily="2" charset="-122"/>
                <a:sym typeface="+mn-ea"/>
              </a:rPr>
              <a:t>）和小说</a:t>
            </a:r>
            <a:r>
              <a:rPr lang="en-US" altLang="zh-CN" sz="1600" dirty="0">
                <a:solidFill>
                  <a:srgbClr val="000000"/>
                </a:solidFill>
                <a:latin typeface="宋体" panose="02010600030101010101" pitchFamily="2" charset="-122"/>
                <a:sym typeface="+mn-ea"/>
              </a:rPr>
              <a:t>《</a:t>
            </a:r>
            <a:r>
              <a:rPr lang="zh-CN" altLang="en-US" sz="1600" dirty="0">
                <a:solidFill>
                  <a:srgbClr val="000000"/>
                </a:solidFill>
                <a:latin typeface="宋体" panose="02010600030101010101" pitchFamily="2" charset="-122"/>
                <a:sym typeface="+mn-ea"/>
              </a:rPr>
              <a:t>当代英雄</a:t>
            </a:r>
            <a:r>
              <a:rPr lang="en-US" altLang="zh-CN" sz="1600" dirty="0">
                <a:solidFill>
                  <a:srgbClr val="000000"/>
                </a:solidFill>
                <a:latin typeface="宋体" panose="02010600030101010101" pitchFamily="2" charset="-122"/>
                <a:sym typeface="+mn-ea"/>
              </a:rPr>
              <a:t>》</a:t>
            </a:r>
            <a:r>
              <a:rPr lang="zh-CN" altLang="en-US" sz="1600" dirty="0">
                <a:solidFill>
                  <a:srgbClr val="000000"/>
                </a:solidFill>
                <a:latin typeface="宋体" panose="02010600030101010101" pitchFamily="2" charset="-122"/>
                <a:sym typeface="+mn-ea"/>
              </a:rPr>
              <a:t>（</a:t>
            </a:r>
            <a:r>
              <a:rPr lang="en-US" altLang="zh-CN" sz="1600" dirty="0">
                <a:solidFill>
                  <a:srgbClr val="000000"/>
                </a:solidFill>
                <a:latin typeface="Times New Roman" panose="02020603050405020304" pitchFamily="18" charset="0"/>
                <a:sym typeface="+mn-ea"/>
              </a:rPr>
              <a:t>Герой нашего времени</a:t>
            </a:r>
            <a:r>
              <a:rPr lang="zh-CN" altLang="en-US" sz="1600" dirty="0">
                <a:solidFill>
                  <a:srgbClr val="000000"/>
                </a:solidFill>
                <a:latin typeface="宋体" panose="02010600030101010101" pitchFamily="2" charset="-122"/>
                <a:sym typeface="+mn-ea"/>
              </a:rPr>
              <a:t>）。前者通过恶魔对一个格鲁吉亚女郎的爱情，歌颂了他的叛逆精神，同时也指出叛逆者的孤独。</a:t>
            </a:r>
            <a:br>
              <a:rPr lang="zh-CN" altLang="en-US" sz="1600" dirty="0">
                <a:solidFill>
                  <a:schemeClr val="accent1"/>
                </a:solidFill>
                <a:latin typeface="黑体" panose="02010609060101010101" charset="-122"/>
                <a:ea typeface="黑体" panose="02010609060101010101" charset="-122"/>
                <a:sym typeface="+mn-ea"/>
              </a:rPr>
            </a:br>
            <a:endParaRPr lang="zh-CN" altLang="en-US" sz="1600" dirty="0">
              <a:solidFill>
                <a:schemeClr val="accent1"/>
              </a:solidFill>
              <a:latin typeface="黑体" panose="02010609060101010101" charset="-122"/>
              <a:ea typeface="黑体" panose="02010609060101010101" charset="-122"/>
              <a:sym typeface="+mn-ea"/>
            </a:endParaRPr>
          </a:p>
        </p:txBody>
      </p:sp>
      <p:sp>
        <p:nvSpPr>
          <p:cNvPr id="2" name="矩形 1"/>
          <p:cNvSpPr/>
          <p:nvPr/>
        </p:nvSpPr>
        <p:spPr>
          <a:xfrm>
            <a:off x="424180" y="68580"/>
            <a:ext cx="8260715" cy="701040"/>
          </a:xfrm>
          <a:prstGeom prst="rect">
            <a:avLst/>
          </a:prstGeom>
          <a:noFill/>
          <a:ln>
            <a:noFill/>
          </a:ln>
        </p:spPr>
        <p:txBody>
          <a:bodyPr wrap="square" rtlCol="0" anchor="t">
            <a:spAutoFit/>
          </a:bodyPr>
          <a:lstStyle/>
          <a:p>
            <a:pPr algn="ctr"/>
            <a:r>
              <a:rPr lang="zh-CN" altLang="en-US" sz="4000" b="1">
                <a:solidFill>
                  <a:srgbClr val="7030A0"/>
                </a:solidFill>
                <a:effectLst>
                  <a:reflection blurRad="6350" stA="53000" endA="300" endPos="35500" dir="5400000" sy="-90000" algn="bl" rotWithShape="0"/>
                </a:effectLst>
              </a:rPr>
              <a:t>一、叛逆而忧郁的一生</a:t>
            </a:r>
            <a:endParaRPr lang="zh-CN" altLang="en-US" sz="4000" b="1">
              <a:solidFill>
                <a:srgbClr val="7030A0"/>
              </a:solidFill>
              <a:effectLst>
                <a:reflection blurRad="6350" stA="53000" endA="300" endPos="35500" dir="5400000" sy="-90000" algn="bl" rotWithShape="0"/>
              </a:effectLst>
            </a:endParaRPr>
          </a:p>
        </p:txBody>
      </p:sp>
      <p:sp>
        <p:nvSpPr>
          <p:cNvPr id="12" name="椭圆 11"/>
          <p:cNvSpPr/>
          <p:nvPr/>
        </p:nvSpPr>
        <p:spPr>
          <a:xfrm>
            <a:off x="269357" y="1372235"/>
            <a:ext cx="155038" cy="151765"/>
          </a:xfrm>
          <a:prstGeom prst="ellipse">
            <a:avLst/>
          </a:prstGeom>
          <a:solidFill>
            <a:srgbClr val="7030A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 name="椭圆 2"/>
          <p:cNvSpPr/>
          <p:nvPr/>
        </p:nvSpPr>
        <p:spPr>
          <a:xfrm>
            <a:off x="269357" y="2435860"/>
            <a:ext cx="155038" cy="151765"/>
          </a:xfrm>
          <a:prstGeom prst="ellipse">
            <a:avLst/>
          </a:prstGeom>
          <a:solidFill>
            <a:srgbClr val="7030A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5" name="文本占位符 28674"/>
          <p:cNvSpPr>
            <a:spLocks noGrp="1"/>
          </p:cNvSpPr>
          <p:nvPr>
            <p:ph type="body" idx="1"/>
          </p:nvPr>
        </p:nvSpPr>
        <p:spPr>
          <a:xfrm>
            <a:off x="163830" y="1301750"/>
            <a:ext cx="8816340" cy="2927350"/>
          </a:xfrm>
        </p:spPr>
        <p:txBody>
          <a:bodyPr/>
          <a:lstStyle/>
          <a:p>
            <a:pPr marL="0" indent="0">
              <a:buNone/>
            </a:pPr>
            <a:r>
              <a:rPr lang="en-US" altLang="zh-CN" sz="1600" dirty="0">
                <a:solidFill>
                  <a:srgbClr val="000000"/>
                </a:solidFill>
                <a:latin typeface="宋体" panose="02010600030101010101" pitchFamily="2" charset="-122"/>
                <a:sym typeface="+mn-ea"/>
              </a:rPr>
              <a:t>   </a:t>
            </a:r>
            <a:r>
              <a:rPr lang="zh-CN" altLang="en-US" sz="1600" dirty="0">
                <a:solidFill>
                  <a:srgbClr val="000000"/>
                </a:solidFill>
                <a:latin typeface="宋体" panose="02010600030101010101" pitchFamily="2" charset="-122"/>
                <a:sym typeface="+mn-ea"/>
              </a:rPr>
              <a:t>在莱蒙托夫登上诗坛的时候，俄罗斯诗歌体裁已经风光不再，最明显的一个事实是大诗人丘特切夫的诗歌在</a:t>
            </a:r>
            <a:r>
              <a:rPr lang="en-US" altLang="zh-CN" sz="1600" dirty="0">
                <a:solidFill>
                  <a:srgbClr val="000000"/>
                </a:solidFill>
                <a:latin typeface="宋体" panose="02010600030101010101" pitchFamily="2" charset="-122"/>
                <a:sym typeface="+mn-ea"/>
              </a:rPr>
              <a:t>19</a:t>
            </a:r>
            <a:r>
              <a:rPr lang="zh-CN" altLang="en-US" sz="1600" dirty="0">
                <a:solidFill>
                  <a:srgbClr val="000000"/>
                </a:solidFill>
                <a:latin typeface="宋体" panose="02010600030101010101" pitchFamily="2" charset="-122"/>
                <a:sym typeface="+mn-ea"/>
              </a:rPr>
              <a:t>世纪</a:t>
            </a:r>
            <a:r>
              <a:rPr lang="en-US" altLang="zh-CN" sz="1600" dirty="0">
                <a:solidFill>
                  <a:srgbClr val="000000"/>
                </a:solidFill>
                <a:latin typeface="宋体" panose="02010600030101010101" pitchFamily="2" charset="-122"/>
                <a:sym typeface="+mn-ea"/>
              </a:rPr>
              <a:t>30</a:t>
            </a:r>
            <a:r>
              <a:rPr lang="zh-CN" altLang="en-US" sz="1600" dirty="0">
                <a:solidFill>
                  <a:srgbClr val="000000"/>
                </a:solidFill>
                <a:latin typeface="宋体" panose="02010600030101010101" pitchFamily="2" charset="-122"/>
                <a:sym typeface="+mn-ea"/>
              </a:rPr>
              <a:t>年代几乎不为人关注（尽管在后世这些诗歌被奉为经典）。诗歌最后一次获得瞬时的巨大成功，即莱蒙托夫那如闪电一般的短暂创作，他的英年早逝被视为诗歌时代之终结。</a:t>
            </a:r>
            <a:endParaRPr lang="zh-CN" altLang="en-US" sz="1600" dirty="0">
              <a:solidFill>
                <a:srgbClr val="000000"/>
              </a:solidFill>
              <a:latin typeface="宋体" panose="02010600030101010101" pitchFamily="2" charset="-122"/>
              <a:sym typeface="+mn-ea"/>
            </a:endParaRPr>
          </a:p>
          <a:p>
            <a:pPr marL="0" indent="0">
              <a:buNone/>
            </a:pPr>
            <a:r>
              <a:rPr lang="zh-CN" altLang="en-US" sz="1600" dirty="0">
                <a:solidFill>
                  <a:srgbClr val="000000"/>
                </a:solidFill>
                <a:latin typeface="宋体" panose="02010600030101010101" pitchFamily="2" charset="-122"/>
                <a:ea typeface="黑体" panose="02010609060101010101" charset="-122"/>
                <a:sym typeface="+mn-ea"/>
              </a:rPr>
              <a:t>   </a:t>
            </a:r>
            <a:endParaRPr lang="zh-CN" altLang="en-US" sz="1600" dirty="0">
              <a:solidFill>
                <a:srgbClr val="000000"/>
              </a:solidFill>
              <a:latin typeface="宋体" panose="02010600030101010101" pitchFamily="2" charset="-122"/>
              <a:ea typeface="黑体" panose="02010609060101010101" charset="-122"/>
              <a:sym typeface="+mn-ea"/>
            </a:endParaRPr>
          </a:p>
          <a:p>
            <a:pPr marL="0" indent="0">
              <a:buNone/>
            </a:pPr>
            <a:r>
              <a:rPr lang="zh-CN" altLang="en-US" sz="1600" dirty="0">
                <a:solidFill>
                  <a:srgbClr val="000000"/>
                </a:solidFill>
                <a:latin typeface="宋体" panose="02010600030101010101" pitchFamily="2" charset="-122"/>
                <a:ea typeface="黑体" panose="02010609060101010101" charset="-122"/>
                <a:sym typeface="+mn-ea"/>
              </a:rPr>
              <a:t>   </a:t>
            </a:r>
            <a:r>
              <a:rPr lang="zh-CN" altLang="en-US" sz="1600" b="1" dirty="0">
                <a:solidFill>
                  <a:srgbClr val="000000"/>
                </a:solidFill>
                <a:latin typeface="宋体" panose="02010600030101010101" pitchFamily="2" charset="-122"/>
                <a:ea typeface="黑体" panose="02010609060101010101" charset="-122"/>
                <a:sym typeface="+mn-ea"/>
              </a:rPr>
              <a:t>叙事诗《童僧》</a:t>
            </a:r>
            <a:r>
              <a:rPr lang="zh-CN" altLang="en-US" sz="1600" dirty="0">
                <a:solidFill>
                  <a:srgbClr val="000000"/>
                </a:solidFill>
                <a:latin typeface="宋体" panose="02010600030101010101" pitchFamily="2" charset="-122"/>
                <a:ea typeface="黑体" panose="02010609060101010101" charset="-122"/>
                <a:sym typeface="+mn-ea"/>
              </a:rPr>
              <a:t>：</a:t>
            </a:r>
            <a:r>
              <a:rPr lang="zh-CN" altLang="en-US" sz="1600" dirty="0">
                <a:solidFill>
                  <a:srgbClr val="000000"/>
                </a:solidFill>
                <a:latin typeface="宋体" panose="02010600030101010101" pitchFamily="2" charset="-122"/>
                <a:sym typeface="+mn-ea"/>
              </a:rPr>
              <a:t>其主题仍为赞扬叛逆精神。诗中描写了一个从小就被俄国将军俘虏的高加索的山村少年—童僧为逃脱牢狱般的寺院，渴望回到故乡去寻找自由的生活。他在崇山峻岭中走了三天，途中和豹子搏斗，虽然他获得了胜利，但他自己也身受重伤，被人找回时已奄奄一息。作者歌颂了童僧的反抗和勇敢。童僧描绘了瑰丽的高加索风光，情景交融地表达出主人公强烈的斗争精神。该作被认为是俄国文学中积极浪漫主义的代表作。</a:t>
            </a:r>
            <a:endParaRPr lang="zh-CN" altLang="en-US" sz="1600" dirty="0">
              <a:solidFill>
                <a:srgbClr val="000000"/>
              </a:solidFill>
              <a:latin typeface="宋体" panose="02010600030101010101" pitchFamily="2" charset="-122"/>
              <a:ea typeface="黑体" panose="02010609060101010101" charset="-122"/>
              <a:sym typeface="+mn-ea"/>
            </a:endParaRPr>
          </a:p>
          <a:p>
            <a:pPr marL="0" indent="0">
              <a:buNone/>
            </a:pPr>
            <a:r>
              <a:rPr lang="zh-CN" altLang="en-US" sz="1600" dirty="0">
                <a:solidFill>
                  <a:srgbClr val="000000"/>
                </a:solidFill>
                <a:latin typeface="宋体" panose="02010600030101010101" pitchFamily="2" charset="-122"/>
                <a:sym typeface="+mn-ea"/>
              </a:rPr>
              <a:t>   </a:t>
            </a:r>
            <a:endParaRPr lang="zh-CN" altLang="en-US" sz="1600" dirty="0">
              <a:solidFill>
                <a:srgbClr val="000000"/>
              </a:solidFill>
              <a:latin typeface="宋体" panose="02010600030101010101" pitchFamily="2" charset="-122"/>
              <a:sym typeface="+mn-ea"/>
            </a:endParaRPr>
          </a:p>
          <a:p>
            <a:pPr marL="0" indent="0">
              <a:buNone/>
            </a:pPr>
            <a:r>
              <a:rPr lang="zh-CN" altLang="en-US" sz="1600" dirty="0">
                <a:solidFill>
                  <a:srgbClr val="000000"/>
                </a:solidFill>
                <a:latin typeface="宋体" panose="02010600030101010101" pitchFamily="2" charset="-122"/>
                <a:sym typeface="+mn-ea"/>
              </a:rPr>
              <a:t>   </a:t>
            </a:r>
            <a:endParaRPr lang="zh-CN" altLang="en-US" sz="1600" dirty="0">
              <a:solidFill>
                <a:schemeClr val="accent1"/>
              </a:solidFill>
              <a:latin typeface="黑体" panose="02010609060101010101" charset="-122"/>
              <a:ea typeface="黑体" panose="02010609060101010101" charset="-122"/>
              <a:sym typeface="+mn-ea"/>
            </a:endParaRPr>
          </a:p>
        </p:txBody>
      </p:sp>
      <p:sp>
        <p:nvSpPr>
          <p:cNvPr id="12" name="椭圆 11"/>
          <p:cNvSpPr/>
          <p:nvPr/>
        </p:nvSpPr>
        <p:spPr>
          <a:xfrm>
            <a:off x="269357" y="1372235"/>
            <a:ext cx="155038" cy="151765"/>
          </a:xfrm>
          <a:prstGeom prst="ellipse">
            <a:avLst/>
          </a:prstGeom>
          <a:solidFill>
            <a:srgbClr val="7030A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 name="椭圆 3"/>
          <p:cNvSpPr/>
          <p:nvPr/>
        </p:nvSpPr>
        <p:spPr>
          <a:xfrm>
            <a:off x="269992" y="2689860"/>
            <a:ext cx="155038" cy="151765"/>
          </a:xfrm>
          <a:prstGeom prst="ellipse">
            <a:avLst/>
          </a:prstGeom>
          <a:solidFill>
            <a:srgbClr val="7030A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6" name="组合 5"/>
          <p:cNvGrpSpPr/>
          <p:nvPr/>
        </p:nvGrpSpPr>
        <p:grpSpPr>
          <a:xfrm>
            <a:off x="424180" y="68580"/>
            <a:ext cx="8260715" cy="706755"/>
            <a:chOff x="668" y="108"/>
            <a:chExt cx="13009" cy="1113"/>
          </a:xfrm>
        </p:grpSpPr>
        <p:sp>
          <p:nvSpPr>
            <p:cNvPr id="2" name="矩形 1"/>
            <p:cNvSpPr/>
            <p:nvPr/>
          </p:nvSpPr>
          <p:spPr>
            <a:xfrm>
              <a:off x="668" y="108"/>
              <a:ext cx="13009" cy="1113"/>
            </a:xfrm>
            <a:prstGeom prst="rect">
              <a:avLst/>
            </a:prstGeom>
            <a:noFill/>
            <a:ln>
              <a:noFill/>
            </a:ln>
          </p:spPr>
          <p:txBody>
            <a:bodyPr wrap="square" rtlCol="0" anchor="t">
              <a:spAutoFit/>
            </a:bodyPr>
            <a:lstStyle/>
            <a:p>
              <a:pPr algn="ctr"/>
              <a:r>
                <a:rPr lang="zh-CN" altLang="en-US" sz="4000" b="1">
                  <a:solidFill>
                    <a:srgbClr val="7030A0"/>
                  </a:solidFill>
                  <a:effectLst>
                    <a:reflection blurRad="6350" stA="53000" endA="300" endPos="35500" dir="5400000" sy="-90000" algn="bl" rotWithShape="0"/>
                  </a:effectLst>
                </a:rPr>
                <a:t>二、作品赏析   《童僧》</a:t>
              </a:r>
              <a:endParaRPr lang="zh-CN" altLang="en-US" sz="4000" b="1">
                <a:solidFill>
                  <a:srgbClr val="7030A0"/>
                </a:solidFill>
                <a:effectLst>
                  <a:reflection blurRad="6350" stA="53000" endA="300" endPos="35500" dir="5400000" sy="-90000" algn="bl" rotWithShape="0"/>
                </a:effectLst>
              </a:endParaRPr>
            </a:p>
          </p:txBody>
        </p:sp>
        <p:sp>
          <p:nvSpPr>
            <p:cNvPr id="5" name="椭圆 4"/>
            <p:cNvSpPr/>
            <p:nvPr/>
          </p:nvSpPr>
          <p:spPr>
            <a:xfrm>
              <a:off x="8035" y="545"/>
              <a:ext cx="244" cy="239"/>
            </a:xfrm>
            <a:prstGeom prst="ellipse">
              <a:avLst/>
            </a:prstGeom>
            <a:solidFill>
              <a:srgbClr val="7030A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5" name="文本占位符 28674"/>
          <p:cNvSpPr>
            <a:spLocks noGrp="1"/>
          </p:cNvSpPr>
          <p:nvPr>
            <p:ph type="body" idx="1"/>
          </p:nvPr>
        </p:nvSpPr>
        <p:spPr>
          <a:xfrm>
            <a:off x="163830" y="1301750"/>
            <a:ext cx="8816340" cy="2927350"/>
          </a:xfrm>
        </p:spPr>
        <p:txBody>
          <a:bodyPr/>
          <a:lstStyle/>
          <a:p>
            <a:pPr marL="0" indent="0">
              <a:buNone/>
            </a:pPr>
            <a:r>
              <a:rPr lang="en-US" altLang="zh-CN" sz="1600" dirty="0">
                <a:solidFill>
                  <a:srgbClr val="000000"/>
                </a:solidFill>
                <a:latin typeface="宋体" panose="02010600030101010101" pitchFamily="2" charset="-122"/>
                <a:sym typeface="+mn-ea"/>
              </a:rPr>
              <a:t>   </a:t>
            </a:r>
            <a:r>
              <a:rPr lang="zh-CN" altLang="en-US" sz="1600" b="1" dirty="0">
                <a:solidFill>
                  <a:srgbClr val="000000"/>
                </a:solidFill>
                <a:latin typeface="宋体" panose="02010600030101010101" pitchFamily="2" charset="-122"/>
                <a:ea typeface="黑体" panose="02010609060101010101" charset="-122"/>
                <a:sym typeface="+mn-ea"/>
              </a:rPr>
              <a:t>《当代英雄》</a:t>
            </a:r>
            <a:r>
              <a:rPr lang="zh-CN" altLang="en-US" sz="1600" dirty="0">
                <a:solidFill>
                  <a:srgbClr val="000000"/>
                </a:solidFill>
                <a:latin typeface="宋体" panose="02010600030101010101" pitchFamily="2" charset="-122"/>
                <a:sym typeface="+mn-ea"/>
              </a:rPr>
              <a:t>：小说一共包括五个独立的故事，由主人公毕巧林把它们连贯起来。毕巧林是彼得堡一个青年军官，他一方面对贵族社会生活的空虚庸俗感到厌倦，但又无力摆脱这种寄生生活，因此他苦闷彷徨，只能把很多精力耗费在恶作剧上，以求得个人的一时快慰。他又常常作自我分析，以致性格分裂，意识到自己的存在毫无意义。于是感到绝望的同时又否定一切，采取玩世不恭的态度，最后成为一个悲观主义者。</a:t>
            </a:r>
            <a:r>
              <a:rPr lang="zh-CN" altLang="en-US" sz="1600" dirty="0">
                <a:sym typeface="+mn-ea"/>
              </a:rPr>
              <a:t> </a:t>
            </a:r>
            <a:endParaRPr lang="zh-CN" altLang="en-US" sz="1600" dirty="0"/>
          </a:p>
          <a:p>
            <a:pPr marL="0" indent="0">
              <a:buNone/>
            </a:pPr>
            <a:r>
              <a:rPr lang="zh-CN" altLang="en-US" sz="1600" dirty="0">
                <a:solidFill>
                  <a:srgbClr val="000000"/>
                </a:solidFill>
                <a:latin typeface="宋体" panose="02010600030101010101" pitchFamily="2" charset="-122"/>
                <a:ea typeface="黑体" panose="02010609060101010101" charset="-122"/>
                <a:sym typeface="+mn-ea"/>
              </a:rPr>
              <a:t>   </a:t>
            </a:r>
            <a:endParaRPr lang="zh-CN" altLang="en-US" sz="1600" dirty="0">
              <a:solidFill>
                <a:srgbClr val="000000"/>
              </a:solidFill>
              <a:latin typeface="宋体" panose="02010600030101010101" pitchFamily="2" charset="-122"/>
              <a:ea typeface="黑体" panose="02010609060101010101" charset="-122"/>
              <a:sym typeface="+mn-ea"/>
            </a:endParaRPr>
          </a:p>
          <a:p>
            <a:pPr marL="0" indent="0">
              <a:buNone/>
            </a:pPr>
            <a:r>
              <a:rPr lang="zh-CN" altLang="en-US" sz="1600" dirty="0">
                <a:solidFill>
                  <a:srgbClr val="000000"/>
                </a:solidFill>
                <a:latin typeface="宋体" panose="02010600030101010101" pitchFamily="2" charset="-122"/>
                <a:ea typeface="黑体" panose="02010609060101010101" charset="-122"/>
                <a:sym typeface="+mn-ea"/>
              </a:rPr>
              <a:t>   </a:t>
            </a:r>
            <a:r>
              <a:rPr lang="zh-CN" altLang="en-US" sz="1600" b="1" dirty="0">
                <a:solidFill>
                  <a:srgbClr val="000000"/>
                </a:solidFill>
                <a:latin typeface="宋体" panose="02010600030101010101" pitchFamily="2" charset="-122"/>
                <a:ea typeface="黑体" panose="02010609060101010101" charset="-122"/>
                <a:sym typeface="+mn-ea"/>
              </a:rPr>
              <a:t>毕巧林和</a:t>
            </a:r>
            <a:r>
              <a:rPr lang="en-US" altLang="zh-CN" sz="1600" b="1" dirty="0">
                <a:solidFill>
                  <a:srgbClr val="000000"/>
                </a:solidFill>
                <a:latin typeface="宋体" panose="02010600030101010101" pitchFamily="2" charset="-122"/>
                <a:ea typeface="黑体" panose="02010609060101010101" charset="-122"/>
                <a:sym typeface="+mn-ea"/>
              </a:rPr>
              <a:t>“</a:t>
            </a:r>
            <a:r>
              <a:rPr lang="zh-CN" altLang="en-US" sz="1600" b="1" dirty="0">
                <a:solidFill>
                  <a:srgbClr val="000000"/>
                </a:solidFill>
                <a:latin typeface="宋体" panose="02010600030101010101" pitchFamily="2" charset="-122"/>
                <a:ea typeface="黑体" panose="02010609060101010101" charset="-122"/>
                <a:sym typeface="+mn-ea"/>
              </a:rPr>
              <a:t>多余人</a:t>
            </a:r>
            <a:r>
              <a:rPr lang="en-US" altLang="zh-CN" sz="1600" b="1" dirty="0">
                <a:solidFill>
                  <a:srgbClr val="000000"/>
                </a:solidFill>
                <a:latin typeface="宋体" panose="02010600030101010101" pitchFamily="2" charset="-122"/>
                <a:ea typeface="黑体" panose="02010609060101010101" charset="-122"/>
                <a:sym typeface="+mn-ea"/>
              </a:rPr>
              <a:t>”</a:t>
            </a:r>
            <a:r>
              <a:rPr lang="zh-CN" altLang="en-US" sz="1600" dirty="0">
                <a:solidFill>
                  <a:srgbClr val="000000"/>
                </a:solidFill>
                <a:latin typeface="宋体" panose="02010600030101010101" pitchFamily="2" charset="-122"/>
                <a:ea typeface="黑体" panose="02010609060101010101" charset="-122"/>
                <a:sym typeface="+mn-ea"/>
              </a:rPr>
              <a:t>：</a:t>
            </a:r>
            <a:r>
              <a:rPr lang="zh-CN" altLang="en-US" sz="1600" dirty="0">
                <a:solidFill>
                  <a:srgbClr val="000000"/>
                </a:solidFill>
                <a:latin typeface="宋体" panose="02010600030101010101" pitchFamily="2" charset="-122"/>
                <a:sym typeface="+mn-ea"/>
              </a:rPr>
              <a:t>毕巧林也是俄国30年代的“多余人”形象，是一个患有严重“时代病”的贵族青年的典型。因此，他的痛苦和烦恼在某种程度上要比奥涅金更多一些。正如作者所说的：毕巧林“不是某一个人的肖像”，而是由“整整一代人的充分发展的缺点所构成的”肖像。这一形象反映出在俄国解放运动日益深入的情况下，贵族青年的弱点和阶级局限性暴露得更加明显，他们已很难有所作为。作者通过毕巧林这一形象谴责和抨击了造成这种性格的贵族社会，同时也指出毕巧林身上的缺点，但又对他抱以同情和惋惜。  </a:t>
            </a:r>
            <a:endParaRPr lang="zh-CN" altLang="en-US" sz="1600" dirty="0">
              <a:solidFill>
                <a:srgbClr val="000000"/>
              </a:solidFill>
              <a:latin typeface="宋体" panose="02010600030101010101" pitchFamily="2" charset="-122"/>
              <a:sym typeface="+mn-ea"/>
            </a:endParaRPr>
          </a:p>
          <a:p>
            <a:pPr marL="0" indent="0">
              <a:buNone/>
            </a:pPr>
            <a:r>
              <a:rPr lang="zh-CN" altLang="en-US" sz="1600" dirty="0">
                <a:solidFill>
                  <a:srgbClr val="000000"/>
                </a:solidFill>
                <a:latin typeface="宋体" panose="02010600030101010101" pitchFamily="2" charset="-122"/>
                <a:sym typeface="+mn-ea"/>
              </a:rPr>
              <a:t>   </a:t>
            </a:r>
            <a:endParaRPr lang="zh-CN" altLang="en-US" sz="1600" dirty="0">
              <a:solidFill>
                <a:schemeClr val="accent1"/>
              </a:solidFill>
              <a:latin typeface="黑体" panose="02010609060101010101" charset="-122"/>
              <a:ea typeface="黑体" panose="02010609060101010101" charset="-122"/>
              <a:sym typeface="+mn-ea"/>
            </a:endParaRPr>
          </a:p>
        </p:txBody>
      </p:sp>
      <p:sp>
        <p:nvSpPr>
          <p:cNvPr id="12" name="椭圆 11"/>
          <p:cNvSpPr/>
          <p:nvPr/>
        </p:nvSpPr>
        <p:spPr>
          <a:xfrm>
            <a:off x="269357" y="1372235"/>
            <a:ext cx="155038" cy="151765"/>
          </a:xfrm>
          <a:prstGeom prst="ellipse">
            <a:avLst/>
          </a:prstGeom>
          <a:solidFill>
            <a:srgbClr val="7030A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5" name="组合 4"/>
          <p:cNvGrpSpPr/>
          <p:nvPr/>
        </p:nvGrpSpPr>
        <p:grpSpPr>
          <a:xfrm>
            <a:off x="424180" y="68580"/>
            <a:ext cx="8260715" cy="706755"/>
            <a:chOff x="668" y="108"/>
            <a:chExt cx="13009" cy="1113"/>
          </a:xfrm>
        </p:grpSpPr>
        <p:sp>
          <p:nvSpPr>
            <p:cNvPr id="2" name="矩形 1"/>
            <p:cNvSpPr/>
            <p:nvPr/>
          </p:nvSpPr>
          <p:spPr>
            <a:xfrm>
              <a:off x="668" y="108"/>
              <a:ext cx="13009" cy="1113"/>
            </a:xfrm>
            <a:prstGeom prst="rect">
              <a:avLst/>
            </a:prstGeom>
            <a:noFill/>
            <a:ln>
              <a:noFill/>
            </a:ln>
          </p:spPr>
          <p:txBody>
            <a:bodyPr wrap="square" rtlCol="0" anchor="t">
              <a:spAutoFit/>
            </a:bodyPr>
            <a:lstStyle/>
            <a:p>
              <a:pPr algn="ctr"/>
              <a:r>
                <a:rPr lang="zh-CN" altLang="en-US" sz="4000" b="1">
                  <a:solidFill>
                    <a:srgbClr val="7030A0"/>
                  </a:solidFill>
                  <a:effectLst>
                    <a:reflection blurRad="6350" stA="53000" endA="300" endPos="35500" dir="5400000" sy="-90000" algn="bl" rotWithShape="0"/>
                  </a:effectLst>
                </a:rPr>
                <a:t>二、作品赏析   《当代英雄》</a:t>
              </a:r>
              <a:endParaRPr lang="zh-CN" altLang="en-US" sz="4000" b="1">
                <a:solidFill>
                  <a:srgbClr val="7030A0"/>
                </a:solidFill>
                <a:effectLst>
                  <a:reflection blurRad="6350" stA="53000" endA="300" endPos="35500" dir="5400000" sy="-90000" algn="bl" rotWithShape="0"/>
                </a:effectLst>
              </a:endParaRPr>
            </a:p>
          </p:txBody>
        </p:sp>
        <p:sp>
          <p:nvSpPr>
            <p:cNvPr id="3" name="椭圆 2"/>
            <p:cNvSpPr/>
            <p:nvPr/>
          </p:nvSpPr>
          <p:spPr>
            <a:xfrm>
              <a:off x="7182" y="545"/>
              <a:ext cx="244" cy="239"/>
            </a:xfrm>
            <a:prstGeom prst="ellipse">
              <a:avLst/>
            </a:prstGeom>
            <a:solidFill>
              <a:srgbClr val="7030A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5" name="文本占位符 28674"/>
          <p:cNvSpPr>
            <a:spLocks noGrp="1"/>
          </p:cNvSpPr>
          <p:nvPr>
            <p:ph type="body" idx="1"/>
          </p:nvPr>
        </p:nvSpPr>
        <p:spPr>
          <a:xfrm>
            <a:off x="163830" y="1301750"/>
            <a:ext cx="8816340" cy="2927350"/>
          </a:xfrm>
        </p:spPr>
        <p:txBody>
          <a:bodyPr/>
          <a:lstStyle/>
          <a:p>
            <a:pPr marL="0" indent="0">
              <a:buNone/>
            </a:pPr>
            <a:r>
              <a:rPr lang="en-US" altLang="zh-CN" sz="1600" dirty="0">
                <a:solidFill>
                  <a:srgbClr val="000000"/>
                </a:solidFill>
                <a:latin typeface="宋体" panose="02010600030101010101" pitchFamily="2" charset="-122"/>
                <a:sym typeface="+mn-ea"/>
              </a:rPr>
              <a:t>   </a:t>
            </a:r>
            <a:r>
              <a:rPr lang="zh-CN" altLang="en-US" sz="1600" dirty="0">
                <a:solidFill>
                  <a:srgbClr val="000000"/>
                </a:solidFill>
                <a:latin typeface="宋体" panose="02010600030101010101" pitchFamily="2" charset="-122"/>
                <a:sym typeface="+mn-ea"/>
              </a:rPr>
              <a:t>抒情诗在莱蒙托夫的创作中占据重要位置，到1840年，诗人留给世人的作品包括约400首诗歌和30首长诗，但其中大部分为早期不成熟之作。其中比较著名的诗歌有：</a:t>
            </a:r>
            <a:r>
              <a:rPr lang="zh-CN" altLang="en-US" sz="1600" dirty="0">
                <a:solidFill>
                  <a:srgbClr val="000000"/>
                </a:solidFill>
                <a:latin typeface="Times New Roman" panose="02020603050405020304" pitchFamily="18" charset="0"/>
                <a:sym typeface="+mn-ea"/>
              </a:rPr>
              <a:t>《诗人之死》（Смерть поэта）、《悬崖》（Утёс）、《再见了，满面尘垢的俄罗斯》（Прощай</a:t>
            </a:r>
            <a:r>
              <a:rPr lang="en-US" altLang="zh-CN" sz="1600" dirty="0">
                <a:solidFill>
                  <a:srgbClr val="000000"/>
                </a:solidFill>
                <a:latin typeface="Times New Roman" panose="02020603050405020304" pitchFamily="18" charset="0"/>
                <a:sym typeface="+mn-ea"/>
              </a:rPr>
              <a:t>, </a:t>
            </a:r>
            <a:r>
              <a:rPr lang="zh-CN" altLang="en-US" sz="1600" dirty="0">
                <a:solidFill>
                  <a:srgbClr val="000000"/>
                </a:solidFill>
                <a:latin typeface="Times New Roman" panose="02020603050405020304" pitchFamily="18" charset="0"/>
                <a:sym typeface="+mn-ea"/>
              </a:rPr>
              <a:t>немытая Россия）、《祖国》（Родина）、《祈祷》（Молитва）、《叶》（Листок）、《我独自上路…》（Выхожу один я на дорогу）、《帆》（Парус）、《苦闷又忧伤》（И скучно и грустно）</a:t>
            </a:r>
            <a:r>
              <a:rPr lang="zh-CN" altLang="en-US" sz="1600" dirty="0">
                <a:solidFill>
                  <a:srgbClr val="000000"/>
                </a:solidFill>
                <a:latin typeface="宋体" panose="02010600030101010101" pitchFamily="2" charset="-122"/>
                <a:sym typeface="+mn-ea"/>
              </a:rPr>
              <a:t> 等等。</a:t>
            </a:r>
            <a:endParaRPr lang="zh-CN" altLang="en-US" sz="1600" dirty="0">
              <a:solidFill>
                <a:srgbClr val="000000"/>
              </a:solidFill>
              <a:latin typeface="宋体" panose="02010600030101010101" pitchFamily="2" charset="-122"/>
              <a:sym typeface="+mn-ea"/>
            </a:endParaRPr>
          </a:p>
          <a:p>
            <a:pPr marL="0" indent="0">
              <a:buNone/>
            </a:pPr>
            <a:r>
              <a:rPr lang="zh-CN" altLang="en-US" sz="1600" dirty="0">
                <a:solidFill>
                  <a:srgbClr val="000000"/>
                </a:solidFill>
                <a:latin typeface="宋体" panose="02010600030101010101" pitchFamily="2" charset="-122"/>
                <a:sym typeface="+mn-ea"/>
              </a:rPr>
              <a:t>   现在一起欣赏莱蒙托夫的几首诗歌：</a:t>
            </a:r>
            <a:endParaRPr lang="zh-CN" altLang="en-US" sz="1600" dirty="0">
              <a:solidFill>
                <a:srgbClr val="000000"/>
              </a:solidFill>
              <a:latin typeface="宋体" panose="02010600030101010101" pitchFamily="2" charset="-122"/>
              <a:sym typeface="+mn-ea"/>
            </a:endParaRPr>
          </a:p>
          <a:p>
            <a:pPr marL="0" indent="0">
              <a:buNone/>
            </a:pPr>
            <a:r>
              <a:rPr lang="zh-CN" altLang="en-US" sz="1600" dirty="0">
                <a:solidFill>
                  <a:srgbClr val="000000"/>
                </a:solidFill>
                <a:latin typeface="宋体" panose="02010600030101010101" pitchFamily="2" charset="-122"/>
                <a:sym typeface="+mn-ea"/>
              </a:rPr>
              <a:t>     </a:t>
            </a:r>
            <a:endParaRPr lang="zh-CN" altLang="en-US" sz="1600" dirty="0">
              <a:solidFill>
                <a:srgbClr val="000000"/>
              </a:solidFill>
              <a:latin typeface="宋体" panose="02010600030101010101" pitchFamily="2" charset="-122"/>
              <a:sym typeface="+mn-ea"/>
            </a:endParaRPr>
          </a:p>
          <a:p>
            <a:pPr marL="0" indent="0">
              <a:buNone/>
            </a:pPr>
            <a:r>
              <a:rPr lang="zh-CN" altLang="en-US" sz="1600" dirty="0">
                <a:solidFill>
                  <a:srgbClr val="000000"/>
                </a:solidFill>
                <a:latin typeface="宋体" panose="02010600030101010101" pitchFamily="2" charset="-122"/>
                <a:sym typeface="+mn-ea"/>
              </a:rPr>
              <a:t>   </a:t>
            </a:r>
            <a:endParaRPr lang="zh-CN" altLang="en-US" sz="1600" dirty="0">
              <a:solidFill>
                <a:schemeClr val="accent1"/>
              </a:solidFill>
              <a:latin typeface="黑体" panose="02010609060101010101" charset="-122"/>
              <a:ea typeface="黑体" panose="02010609060101010101" charset="-122"/>
              <a:sym typeface="+mn-ea"/>
            </a:endParaRPr>
          </a:p>
        </p:txBody>
      </p:sp>
      <p:sp>
        <p:nvSpPr>
          <p:cNvPr id="12" name="椭圆 11"/>
          <p:cNvSpPr/>
          <p:nvPr/>
        </p:nvSpPr>
        <p:spPr>
          <a:xfrm>
            <a:off x="269357" y="1372235"/>
            <a:ext cx="155038" cy="151765"/>
          </a:xfrm>
          <a:prstGeom prst="ellipse">
            <a:avLst/>
          </a:prstGeom>
          <a:solidFill>
            <a:srgbClr val="7030A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4" name="组合 3"/>
          <p:cNvGrpSpPr/>
          <p:nvPr/>
        </p:nvGrpSpPr>
        <p:grpSpPr>
          <a:xfrm>
            <a:off x="424180" y="68580"/>
            <a:ext cx="8260715" cy="706755"/>
            <a:chOff x="668" y="108"/>
            <a:chExt cx="13009" cy="1113"/>
          </a:xfrm>
        </p:grpSpPr>
        <p:sp>
          <p:nvSpPr>
            <p:cNvPr id="2" name="矩形 1"/>
            <p:cNvSpPr/>
            <p:nvPr/>
          </p:nvSpPr>
          <p:spPr>
            <a:xfrm>
              <a:off x="668" y="108"/>
              <a:ext cx="13009" cy="1113"/>
            </a:xfrm>
            <a:prstGeom prst="rect">
              <a:avLst/>
            </a:prstGeom>
            <a:noFill/>
            <a:ln>
              <a:noFill/>
            </a:ln>
          </p:spPr>
          <p:txBody>
            <a:bodyPr wrap="square" rtlCol="0" anchor="t">
              <a:spAutoFit/>
            </a:bodyPr>
            <a:lstStyle/>
            <a:p>
              <a:pPr algn="ctr"/>
              <a:r>
                <a:rPr lang="zh-CN" altLang="en-US" sz="4000" b="1">
                  <a:solidFill>
                    <a:srgbClr val="7030A0"/>
                  </a:solidFill>
                  <a:effectLst>
                    <a:reflection blurRad="6350" stA="53000" endA="300" endPos="35500" dir="5400000" sy="-90000" algn="bl" rotWithShape="0"/>
                  </a:effectLst>
                </a:rPr>
                <a:t>二、作品赏析   抒情诗</a:t>
              </a:r>
              <a:endParaRPr lang="zh-CN" altLang="en-US" sz="4000" b="1">
                <a:solidFill>
                  <a:srgbClr val="7030A0"/>
                </a:solidFill>
                <a:effectLst>
                  <a:reflection blurRad="6350" stA="53000" endA="300" endPos="35500" dir="5400000" sy="-90000" algn="bl" rotWithShape="0"/>
                </a:effectLst>
              </a:endParaRPr>
            </a:p>
          </p:txBody>
        </p:sp>
        <p:sp>
          <p:nvSpPr>
            <p:cNvPr id="3" name="椭圆 2"/>
            <p:cNvSpPr/>
            <p:nvPr/>
          </p:nvSpPr>
          <p:spPr>
            <a:xfrm>
              <a:off x="8251" y="545"/>
              <a:ext cx="244" cy="239"/>
            </a:xfrm>
            <a:prstGeom prst="ellipse">
              <a:avLst/>
            </a:prstGeom>
            <a:solidFill>
              <a:srgbClr val="7030A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5" name="文本占位符 28674"/>
          <p:cNvSpPr>
            <a:spLocks noGrp="1"/>
          </p:cNvSpPr>
          <p:nvPr>
            <p:ph type="body" idx="1"/>
          </p:nvPr>
        </p:nvSpPr>
        <p:spPr>
          <a:xfrm>
            <a:off x="163830" y="438785"/>
            <a:ext cx="4938395" cy="2927350"/>
          </a:xfrm>
        </p:spPr>
        <p:txBody>
          <a:bodyPr/>
          <a:lstStyle/>
          <a:p>
            <a:pPr marL="0" indent="0">
              <a:buNone/>
            </a:pPr>
            <a:r>
              <a:rPr lang="en-US" altLang="zh-CN" sz="1600" dirty="0">
                <a:solidFill>
                  <a:srgbClr val="000000"/>
                </a:solidFill>
                <a:latin typeface="宋体" panose="02010600030101010101" pitchFamily="2" charset="-122"/>
                <a:sym typeface="+mn-ea"/>
              </a:rPr>
              <a:t> </a:t>
            </a:r>
            <a:r>
              <a:rPr lang="zh-CN" altLang="en-US" sz="1600" dirty="0">
                <a:solidFill>
                  <a:srgbClr val="000000"/>
                </a:solidFill>
                <a:latin typeface="宋体" panose="02010600030101010101" pitchFamily="2" charset="-122"/>
                <a:sym typeface="+mn-ea"/>
              </a:rPr>
              <a:t> </a:t>
            </a:r>
            <a:endParaRPr lang="zh-CN" altLang="en-US" sz="1600" dirty="0">
              <a:solidFill>
                <a:srgbClr val="000000"/>
              </a:solidFill>
              <a:latin typeface="宋体" panose="02010600030101010101" pitchFamily="2" charset="-122"/>
              <a:sym typeface="+mn-ea"/>
            </a:endParaRPr>
          </a:p>
          <a:p>
            <a:pPr marL="0" indent="0">
              <a:buNone/>
            </a:pPr>
            <a:r>
              <a:rPr lang="zh-CN" altLang="en-US" sz="1600" dirty="0">
                <a:solidFill>
                  <a:srgbClr val="000000"/>
                </a:solidFill>
                <a:latin typeface="宋体" panose="02010600030101010101" pitchFamily="2" charset="-122"/>
                <a:sym typeface="+mn-ea"/>
              </a:rPr>
              <a:t>   </a:t>
            </a:r>
            <a:endParaRPr lang="zh-CN" altLang="en-US" sz="1600" dirty="0">
              <a:solidFill>
                <a:schemeClr val="accent1"/>
              </a:solidFill>
              <a:latin typeface="黑体" panose="02010609060101010101" charset="-122"/>
              <a:ea typeface="黑体" panose="02010609060101010101" charset="-122"/>
              <a:sym typeface="+mn-ea"/>
            </a:endParaRPr>
          </a:p>
        </p:txBody>
      </p:sp>
      <p:sp>
        <p:nvSpPr>
          <p:cNvPr id="100" name="文本框 99"/>
          <p:cNvSpPr txBox="1"/>
          <p:nvPr/>
        </p:nvSpPr>
        <p:spPr>
          <a:xfrm>
            <a:off x="638175" y="438785"/>
            <a:ext cx="3649345" cy="3931920"/>
          </a:xfrm>
          <a:prstGeom prst="rect">
            <a:avLst/>
          </a:prstGeom>
          <a:noFill/>
          <a:ln w="9525">
            <a:noFill/>
          </a:ln>
        </p:spPr>
        <p:txBody>
          <a:bodyPr wrap="square">
            <a:spAutoFit/>
          </a:bodyPr>
          <a:lstStyle/>
          <a:p>
            <a:pPr marL="0" indent="0" algn="l"/>
            <a:r>
              <a:rPr lang="en-US" altLang="zh-CN" sz="1400" b="0" u="none">
                <a:solidFill>
                  <a:schemeClr val="accent1"/>
                </a:solidFill>
                <a:latin typeface="Times New Roman" panose="02020603050405020304" pitchFamily="18" charset="0"/>
                <a:ea typeface="Times New Roman" panose="02020603050405020304" pitchFamily="18" charset="0"/>
                <a:cs typeface="Times New Roman" panose="02020603050405020304" pitchFamily="18" charset="0"/>
              </a:rPr>
              <a:t>И скучно и грустно, и некому руку подать</a:t>
            </a:r>
            <a:endParaRPr lang="en-US" altLang="zh-CN" sz="1400" b="0" u="none">
              <a:solidFill>
                <a:schemeClr val="accent1"/>
              </a:solidFill>
              <a:latin typeface="Times New Roman" panose="02020603050405020304" pitchFamily="18" charset="0"/>
              <a:ea typeface="Times New Roman" panose="02020603050405020304" pitchFamily="18" charset="0"/>
              <a:cs typeface="Times New Roman" panose="02020603050405020304" pitchFamily="18" charset="0"/>
            </a:endParaRPr>
          </a:p>
          <a:p>
            <a:pPr marL="0" indent="0" algn="l"/>
            <a:r>
              <a:rPr lang="zh-CN" altLang="en-US" sz="1400" b="0" u="none">
                <a:solidFill>
                  <a:schemeClr val="accent1"/>
                </a:solidFill>
                <a:latin typeface="宋体" panose="02010600030101010101" pitchFamily="2" charset="-122"/>
                <a:ea typeface="宋体" panose="02010600030101010101" pitchFamily="2" charset="-122"/>
                <a:cs typeface="宋体" panose="02010600030101010101" pitchFamily="2" charset="-122"/>
              </a:rPr>
              <a:t>苦闷又忧愁，当痛苦袭上心头，</a:t>
            </a:r>
            <a:endParaRPr lang="zh-CN" altLang="en-US" sz="1400" b="0" u="none">
              <a:solidFill>
                <a:schemeClr val="accent1"/>
              </a:solidFill>
              <a:latin typeface="宋体" panose="02010600030101010101" pitchFamily="2" charset="-122"/>
              <a:ea typeface="宋体" panose="02010600030101010101" pitchFamily="2" charset="-122"/>
              <a:cs typeface="宋体" panose="02010600030101010101" pitchFamily="2" charset="-122"/>
            </a:endParaRPr>
          </a:p>
          <a:p>
            <a:pPr marL="0" indent="0" algn="l"/>
            <a:r>
              <a:rPr lang="en-US" altLang="zh-CN" sz="1400" b="0" u="none">
                <a:solidFill>
                  <a:schemeClr val="accent1"/>
                </a:solidFill>
                <a:latin typeface="Times New Roman" panose="02020603050405020304" pitchFamily="18" charset="0"/>
                <a:ea typeface="Times New Roman" panose="02020603050405020304" pitchFamily="18" charset="0"/>
                <a:cs typeface="Times New Roman" panose="02020603050405020304" pitchFamily="18" charset="0"/>
              </a:rPr>
              <a:t>В минуту душевной невзгоды...</a:t>
            </a:r>
            <a:endParaRPr lang="en-US" altLang="zh-CN" sz="1400" b="0" u="none">
              <a:solidFill>
                <a:schemeClr val="accent1"/>
              </a:solidFill>
              <a:latin typeface="Times New Roman" panose="02020603050405020304" pitchFamily="18" charset="0"/>
              <a:ea typeface="Times New Roman" panose="02020603050405020304" pitchFamily="18" charset="0"/>
              <a:cs typeface="Times New Roman" panose="02020603050405020304" pitchFamily="18" charset="0"/>
            </a:endParaRPr>
          </a:p>
          <a:p>
            <a:pPr marL="0" indent="0" algn="l"/>
            <a:r>
              <a:rPr lang="zh-CN" altLang="en-US" sz="1400" b="0" u="none">
                <a:solidFill>
                  <a:schemeClr val="accent1"/>
                </a:solidFill>
                <a:latin typeface="宋体" panose="02010600030101010101" pitchFamily="2" charset="-122"/>
                <a:ea typeface="宋体" panose="02010600030101010101" pitchFamily="2" charset="-122"/>
                <a:cs typeface="宋体" panose="02010600030101010101" pitchFamily="2" charset="-122"/>
              </a:rPr>
              <a:t>我又能向谁伸出求助的手？</a:t>
            </a:r>
            <a:endParaRPr lang="zh-CN" altLang="en-US" sz="1400" b="0" u="none">
              <a:solidFill>
                <a:schemeClr val="accent1"/>
              </a:solidFill>
              <a:latin typeface="宋体" panose="02010600030101010101" pitchFamily="2" charset="-122"/>
              <a:ea typeface="宋体" panose="02010600030101010101" pitchFamily="2" charset="-122"/>
              <a:cs typeface="宋体" panose="02010600030101010101" pitchFamily="2" charset="-122"/>
            </a:endParaRPr>
          </a:p>
          <a:p>
            <a:pPr marL="0" indent="0" algn="l"/>
            <a:r>
              <a:rPr lang="en-US" altLang="zh-CN" sz="1400" b="0" u="none">
                <a:solidFill>
                  <a:schemeClr val="accent1"/>
                </a:solidFill>
                <a:latin typeface="Times New Roman" panose="02020603050405020304" pitchFamily="18" charset="0"/>
                <a:ea typeface="Times New Roman" panose="02020603050405020304" pitchFamily="18" charset="0"/>
                <a:cs typeface="Times New Roman" panose="02020603050405020304" pitchFamily="18" charset="0"/>
              </a:rPr>
              <a:t>Желанья!.. что пользы напрасно и вечно желать?..</a:t>
            </a:r>
            <a:endParaRPr lang="en-US" altLang="zh-CN" sz="1400" b="0" u="none">
              <a:solidFill>
                <a:schemeClr val="accent1"/>
              </a:solidFill>
              <a:latin typeface="Times New Roman" panose="02020603050405020304" pitchFamily="18" charset="0"/>
              <a:ea typeface="Times New Roman" panose="02020603050405020304" pitchFamily="18" charset="0"/>
              <a:cs typeface="Times New Roman" panose="02020603050405020304" pitchFamily="18" charset="0"/>
            </a:endParaRPr>
          </a:p>
          <a:p>
            <a:pPr marL="0" indent="0" algn="l"/>
            <a:r>
              <a:rPr lang="zh-CN" altLang="en-US" sz="1400" b="0" u="none">
                <a:solidFill>
                  <a:schemeClr val="accent1"/>
                </a:solidFill>
                <a:latin typeface="宋体" panose="02010600030101010101" pitchFamily="2" charset="-122"/>
                <a:ea typeface="宋体" panose="02010600030101010101" pitchFamily="2" charset="-122"/>
                <a:cs typeface="宋体" panose="02010600030101010101" pitchFamily="2" charset="-122"/>
              </a:rPr>
              <a:t>期望</a:t>
            </a:r>
            <a:r>
              <a:rPr lang="en-US" altLang="zh-CN" sz="1400" b="0" u="none">
                <a:solidFill>
                  <a:schemeClr val="accent1"/>
                </a:solidFill>
                <a:latin typeface="Times New Roman" panose="02020603050405020304" pitchFamily="18" charset="0"/>
                <a:ea typeface="Times New Roman" panose="02020603050405020304" pitchFamily="18" charset="0"/>
                <a:cs typeface="Times New Roman" panose="02020603050405020304" pitchFamily="18" charset="0"/>
              </a:rPr>
              <a:t>……</a:t>
            </a:r>
            <a:r>
              <a:rPr lang="zh-CN" altLang="en-US" sz="1400" b="0" u="none">
                <a:solidFill>
                  <a:schemeClr val="accent1"/>
                </a:solidFill>
                <a:latin typeface="宋体" panose="02010600030101010101" pitchFamily="2" charset="-122"/>
                <a:ea typeface="宋体" panose="02010600030101010101" pitchFamily="2" charset="-122"/>
                <a:cs typeface="宋体" panose="02010600030101010101" pitchFamily="2" charset="-122"/>
              </a:rPr>
              <a:t>总是空怀期望有什么用？</a:t>
            </a:r>
            <a:endParaRPr lang="zh-CN" altLang="en-US" sz="1400" b="0" u="none">
              <a:solidFill>
                <a:schemeClr val="accent1"/>
              </a:solidFill>
              <a:latin typeface="宋体" panose="02010600030101010101" pitchFamily="2" charset="-122"/>
              <a:ea typeface="宋体" panose="02010600030101010101" pitchFamily="2" charset="-122"/>
              <a:cs typeface="宋体" panose="02010600030101010101" pitchFamily="2" charset="-122"/>
            </a:endParaRPr>
          </a:p>
          <a:p>
            <a:pPr marL="0" indent="0" algn="l"/>
            <a:r>
              <a:rPr lang="en-US" altLang="zh-CN" sz="1400" b="0" u="none">
                <a:solidFill>
                  <a:schemeClr val="accent1"/>
                </a:solidFill>
                <a:latin typeface="Times New Roman" panose="02020603050405020304" pitchFamily="18" charset="0"/>
                <a:ea typeface="Times New Roman" panose="02020603050405020304" pitchFamily="18" charset="0"/>
                <a:cs typeface="Times New Roman" panose="02020603050405020304" pitchFamily="18" charset="0"/>
              </a:rPr>
              <a:t>А годы проходят - все лучшие годы!</a:t>
            </a:r>
            <a:endParaRPr lang="en-US" altLang="zh-CN" sz="1400" b="0" u="none">
              <a:solidFill>
                <a:schemeClr val="accent1"/>
              </a:solidFill>
              <a:latin typeface="Times New Roman" panose="02020603050405020304" pitchFamily="18" charset="0"/>
              <a:ea typeface="Times New Roman" panose="02020603050405020304" pitchFamily="18" charset="0"/>
              <a:cs typeface="Times New Roman" panose="02020603050405020304" pitchFamily="18" charset="0"/>
            </a:endParaRPr>
          </a:p>
          <a:p>
            <a:pPr marL="0" indent="0" algn="l"/>
            <a:r>
              <a:rPr lang="zh-CN" altLang="en-US" sz="1400" b="0" u="none">
                <a:solidFill>
                  <a:schemeClr val="accent1"/>
                </a:solidFill>
                <a:latin typeface="宋体" panose="02010600030101010101" pitchFamily="2" charset="-122"/>
                <a:ea typeface="宋体" panose="02010600030101010101" pitchFamily="2" charset="-122"/>
                <a:cs typeface="宋体" panose="02010600030101010101" pitchFamily="2" charset="-122"/>
              </a:rPr>
              <a:t>惟见岁月蹉跎，韶华难留！</a:t>
            </a:r>
            <a:endParaRPr lang="zh-CN" altLang="en-US" sz="1400" b="0" u="none">
              <a:solidFill>
                <a:schemeClr val="accent1"/>
              </a:solidFill>
              <a:latin typeface="宋体" panose="02010600030101010101" pitchFamily="2" charset="-122"/>
              <a:ea typeface="宋体" panose="02010600030101010101" pitchFamily="2" charset="-122"/>
              <a:cs typeface="宋体" panose="02010600030101010101" pitchFamily="2" charset="-122"/>
            </a:endParaRPr>
          </a:p>
          <a:p>
            <a:pPr marL="0" indent="0" algn="l"/>
            <a:r>
              <a:rPr lang="en-US" altLang="zh-CN" sz="1400" b="0" u="none">
                <a:solidFill>
                  <a:schemeClr val="accent1"/>
                </a:solidFill>
                <a:latin typeface="Times New Roman" panose="02020603050405020304" pitchFamily="18" charset="0"/>
                <a:ea typeface="Times New Roman" panose="02020603050405020304" pitchFamily="18" charset="0"/>
                <a:cs typeface="Times New Roman" panose="02020603050405020304" pitchFamily="18" charset="0"/>
              </a:rPr>
              <a:t>Любить... но кого же?.. на время - не стоит труда,</a:t>
            </a:r>
            <a:endParaRPr lang="en-US" altLang="zh-CN" sz="1400" b="0" u="none">
              <a:solidFill>
                <a:schemeClr val="accent1"/>
              </a:solidFill>
              <a:latin typeface="Times New Roman" panose="02020603050405020304" pitchFamily="18" charset="0"/>
              <a:ea typeface="Times New Roman" panose="02020603050405020304" pitchFamily="18" charset="0"/>
              <a:cs typeface="Times New Roman" panose="02020603050405020304" pitchFamily="18" charset="0"/>
            </a:endParaRPr>
          </a:p>
          <a:p>
            <a:pPr marL="0" indent="0" algn="l"/>
            <a:r>
              <a:rPr lang="zh-CN" altLang="en-US" sz="1400" b="0" u="none">
                <a:solidFill>
                  <a:schemeClr val="accent1"/>
                </a:solidFill>
                <a:latin typeface="宋体" panose="02010600030101010101" pitchFamily="2" charset="-122"/>
                <a:ea typeface="宋体" panose="02010600030101010101" pitchFamily="2" charset="-122"/>
                <a:cs typeface="宋体" panose="02010600030101010101" pitchFamily="2" charset="-122"/>
              </a:rPr>
              <a:t>爱</a:t>
            </a:r>
            <a:r>
              <a:rPr lang="en-US" altLang="zh-CN" sz="1400" b="0" u="none">
                <a:solidFill>
                  <a:schemeClr val="accent1"/>
                </a:solidFill>
                <a:latin typeface="Times New Roman" panose="02020603050405020304" pitchFamily="18" charset="0"/>
                <a:ea typeface="Times New Roman" panose="02020603050405020304" pitchFamily="18" charset="0"/>
                <a:cs typeface="Times New Roman" panose="02020603050405020304" pitchFamily="18" charset="0"/>
              </a:rPr>
              <a:t>……</a:t>
            </a:r>
            <a:r>
              <a:rPr lang="zh-CN" altLang="en-US" sz="1400" b="0" u="none">
                <a:solidFill>
                  <a:schemeClr val="accent1"/>
                </a:solidFill>
                <a:latin typeface="宋体" panose="02010600030101010101" pitchFamily="2" charset="-122"/>
                <a:ea typeface="宋体" panose="02010600030101010101" pitchFamily="2" charset="-122"/>
                <a:cs typeface="宋体" panose="02010600030101010101" pitchFamily="2" charset="-122"/>
              </a:rPr>
              <a:t>去爱谁？钟情一时何足求</a:t>
            </a:r>
            <a:endParaRPr lang="zh-CN" altLang="en-US" sz="1400" b="0" u="none">
              <a:solidFill>
                <a:schemeClr val="accent1"/>
              </a:solidFill>
              <a:latin typeface="宋体" panose="02010600030101010101" pitchFamily="2" charset="-122"/>
              <a:ea typeface="宋体" panose="02010600030101010101" pitchFamily="2" charset="-122"/>
              <a:cs typeface="宋体" panose="02010600030101010101" pitchFamily="2" charset="-122"/>
            </a:endParaRPr>
          </a:p>
          <a:p>
            <a:pPr marL="0" indent="0" algn="l"/>
            <a:r>
              <a:rPr lang="en-US" altLang="zh-CN" sz="1400" b="0" u="none">
                <a:solidFill>
                  <a:schemeClr val="accent1"/>
                </a:solidFill>
                <a:latin typeface="Times New Roman" panose="02020603050405020304" pitchFamily="18" charset="0"/>
                <a:ea typeface="Times New Roman" panose="02020603050405020304" pitchFamily="18" charset="0"/>
                <a:cs typeface="Times New Roman" panose="02020603050405020304" pitchFamily="18" charset="0"/>
              </a:rPr>
              <a:t>А вечно любить невозможно.</a:t>
            </a:r>
            <a:endParaRPr lang="en-US" altLang="zh-CN" sz="1400" b="0" u="none">
              <a:solidFill>
                <a:schemeClr val="accent1"/>
              </a:solidFill>
              <a:latin typeface="Times New Roman" panose="02020603050405020304" pitchFamily="18" charset="0"/>
              <a:ea typeface="Times New Roman" panose="02020603050405020304" pitchFamily="18" charset="0"/>
              <a:cs typeface="Times New Roman" panose="02020603050405020304" pitchFamily="18" charset="0"/>
            </a:endParaRPr>
          </a:p>
          <a:p>
            <a:pPr marL="0" indent="0" algn="l"/>
            <a:r>
              <a:rPr lang="zh-CN" altLang="en-US" sz="1400" b="0" u="none">
                <a:solidFill>
                  <a:schemeClr val="accent1"/>
                </a:solidFill>
                <a:latin typeface="宋体" panose="02010600030101010101" pitchFamily="2" charset="-122"/>
                <a:ea typeface="宋体" panose="02010600030101010101" pitchFamily="2" charset="-122"/>
                <a:cs typeface="宋体" panose="02010600030101010101" pitchFamily="2" charset="-122"/>
              </a:rPr>
              <a:t>而相爱不渝又万万不能够</a:t>
            </a:r>
            <a:endParaRPr lang="zh-CN" altLang="en-US" sz="1400" b="0" u="none">
              <a:solidFill>
                <a:schemeClr val="accent1"/>
              </a:solidFill>
              <a:latin typeface="宋体" panose="02010600030101010101" pitchFamily="2" charset="-122"/>
              <a:ea typeface="宋体" panose="02010600030101010101" pitchFamily="2" charset="-122"/>
              <a:cs typeface="宋体" panose="02010600030101010101" pitchFamily="2" charset="-122"/>
            </a:endParaRPr>
          </a:p>
          <a:p>
            <a:pPr marL="0" indent="0" algn="l"/>
            <a:r>
              <a:rPr lang="en-US" altLang="zh-CN" sz="1400" b="0" u="none">
                <a:solidFill>
                  <a:schemeClr val="accent1"/>
                </a:solidFill>
                <a:latin typeface="Times New Roman" panose="02020603050405020304" pitchFamily="18" charset="0"/>
                <a:ea typeface="Times New Roman" panose="02020603050405020304" pitchFamily="18" charset="0"/>
                <a:cs typeface="Times New Roman" panose="02020603050405020304" pitchFamily="18" charset="0"/>
              </a:rPr>
              <a:t>В себя ли заглянешь? - там прошлого нет и следа:</a:t>
            </a:r>
            <a:endParaRPr lang="en-US" altLang="zh-CN" sz="1400" b="0" u="none">
              <a:solidFill>
                <a:schemeClr val="accent1"/>
              </a:solidFill>
              <a:latin typeface="Times New Roman" panose="02020603050405020304" pitchFamily="18" charset="0"/>
              <a:ea typeface="Times New Roman" panose="02020603050405020304" pitchFamily="18" charset="0"/>
              <a:cs typeface="Times New Roman" panose="02020603050405020304" pitchFamily="18" charset="0"/>
            </a:endParaRPr>
          </a:p>
          <a:p>
            <a:pPr marL="0" indent="0" algn="l"/>
            <a:r>
              <a:rPr lang="zh-CN" altLang="en-US" sz="1400" b="0" u="none">
                <a:solidFill>
                  <a:schemeClr val="accent1"/>
                </a:solidFill>
                <a:latin typeface="宋体" panose="02010600030101010101" pitchFamily="2" charset="-122"/>
                <a:ea typeface="宋体" panose="02010600030101010101" pitchFamily="2" charset="-122"/>
                <a:cs typeface="宋体" panose="02010600030101010101" pitchFamily="2" charset="-122"/>
              </a:rPr>
              <a:t>反身回顾？往事消逝无踪无迹：</a:t>
            </a:r>
            <a:endParaRPr lang="zh-CN" altLang="en-US" sz="1400" b="0" u="none">
              <a:solidFill>
                <a:schemeClr val="accent1"/>
              </a:solidFill>
              <a:latin typeface="宋体" panose="02010600030101010101" pitchFamily="2" charset="-122"/>
              <a:ea typeface="宋体" panose="02010600030101010101" pitchFamily="2" charset="-122"/>
              <a:cs typeface="宋体" panose="02010600030101010101" pitchFamily="2" charset="-122"/>
            </a:endParaRPr>
          </a:p>
          <a:p>
            <a:endParaRPr lang="zh-CN" altLang="en-US" sz="1400" b="0" u="none">
              <a:solidFill>
                <a:schemeClr val="accent1"/>
              </a:solidFill>
              <a:latin typeface="宋体" panose="02010600030101010101" pitchFamily="2" charset="-122"/>
              <a:ea typeface="宋体" panose="02010600030101010101" pitchFamily="2" charset="-122"/>
              <a:cs typeface="宋体" panose="02010600030101010101" pitchFamily="2" charset="-122"/>
            </a:endParaRPr>
          </a:p>
        </p:txBody>
      </p:sp>
      <p:sp>
        <p:nvSpPr>
          <p:cNvPr id="5" name="文本框 4"/>
          <p:cNvSpPr txBox="1"/>
          <p:nvPr/>
        </p:nvSpPr>
        <p:spPr>
          <a:xfrm>
            <a:off x="4606925" y="283210"/>
            <a:ext cx="3649345" cy="3238500"/>
          </a:xfrm>
          <a:prstGeom prst="rect">
            <a:avLst/>
          </a:prstGeom>
          <a:noFill/>
          <a:ln w="9525">
            <a:noFill/>
          </a:ln>
        </p:spPr>
        <p:txBody>
          <a:bodyPr wrap="square">
            <a:spAutoFit/>
          </a:bodyPr>
          <a:lstStyle/>
          <a:p>
            <a:pPr marL="0" indent="0" algn="l"/>
            <a:endParaRPr lang="zh-CN" altLang="en-US" sz="1050" b="0" u="none">
              <a:solidFill>
                <a:schemeClr val="accent1"/>
              </a:solidFill>
              <a:latin typeface="宋体" panose="02010600030101010101" pitchFamily="2" charset="-122"/>
              <a:ea typeface="宋体" panose="02010600030101010101" pitchFamily="2" charset="-122"/>
              <a:cs typeface="宋体" panose="02010600030101010101" pitchFamily="2" charset="-122"/>
            </a:endParaRPr>
          </a:p>
          <a:p>
            <a:pPr marL="0" indent="0" algn="l"/>
            <a:r>
              <a:rPr lang="en-US" altLang="zh-CN" sz="1400" b="0" u="none">
                <a:solidFill>
                  <a:schemeClr val="accent1"/>
                </a:solidFill>
                <a:latin typeface="Times New Roman" panose="02020603050405020304" pitchFamily="18" charset="0"/>
                <a:ea typeface="Times New Roman" panose="02020603050405020304" pitchFamily="18" charset="0"/>
                <a:cs typeface="Times New Roman" panose="02020603050405020304" pitchFamily="18" charset="0"/>
              </a:rPr>
              <a:t>И радость, и муки, и всё там ничтожно...</a:t>
            </a:r>
            <a:endParaRPr lang="en-US" altLang="zh-CN" sz="1400" b="0" u="none">
              <a:solidFill>
                <a:schemeClr val="accent1"/>
              </a:solidFill>
              <a:latin typeface="Times New Roman" panose="02020603050405020304" pitchFamily="18" charset="0"/>
              <a:ea typeface="Times New Roman" panose="02020603050405020304" pitchFamily="18" charset="0"/>
              <a:cs typeface="Times New Roman" panose="02020603050405020304" pitchFamily="18" charset="0"/>
            </a:endParaRPr>
          </a:p>
          <a:p>
            <a:pPr marL="0" indent="0" algn="l"/>
            <a:r>
              <a:rPr lang="zh-CN" altLang="en-US" sz="1400" b="0" u="none">
                <a:solidFill>
                  <a:schemeClr val="accent1"/>
                </a:solidFill>
                <a:latin typeface="宋体" panose="02010600030101010101" pitchFamily="2" charset="-122"/>
                <a:ea typeface="宋体" panose="02010600030101010101" pitchFamily="2" charset="-122"/>
                <a:cs typeface="宋体" panose="02010600030101010101" pitchFamily="2" charset="-122"/>
              </a:rPr>
              <a:t>欢乐、痛苦，一切不堪回首</a:t>
            </a:r>
            <a:r>
              <a:rPr lang="en-US" altLang="zh-CN" sz="1400" b="0" u="none">
                <a:solidFill>
                  <a:schemeClr val="accent1"/>
                </a:solidFill>
                <a:latin typeface="Times New Roman" panose="02020603050405020304" pitchFamily="18" charset="0"/>
                <a:ea typeface="Times New Roman" panose="02020603050405020304" pitchFamily="18" charset="0"/>
                <a:cs typeface="Times New Roman" panose="02020603050405020304" pitchFamily="18" charset="0"/>
              </a:rPr>
              <a:t>……</a:t>
            </a:r>
            <a:endParaRPr lang="en-US" altLang="zh-CN" sz="1400" b="0" u="none">
              <a:solidFill>
                <a:schemeClr val="accent1"/>
              </a:solidFill>
              <a:latin typeface="Times New Roman" panose="02020603050405020304" pitchFamily="18" charset="0"/>
              <a:ea typeface="Times New Roman" panose="02020603050405020304" pitchFamily="18" charset="0"/>
              <a:cs typeface="Times New Roman" panose="02020603050405020304" pitchFamily="18" charset="0"/>
            </a:endParaRPr>
          </a:p>
          <a:p>
            <a:r>
              <a:rPr lang="en-US" altLang="zh-CN" sz="1400" b="0" u="none">
                <a:solidFill>
                  <a:schemeClr val="accent1"/>
                </a:solidFill>
                <a:latin typeface="Times New Roman" panose="02020603050405020304" pitchFamily="18" charset="0"/>
                <a:ea typeface="Times New Roman" panose="02020603050405020304" pitchFamily="18" charset="0"/>
                <a:cs typeface="Times New Roman" panose="02020603050405020304" pitchFamily="18" charset="0"/>
              </a:rPr>
              <a:t>Что страсти? - ведь рано иль поздно их сладкий недуг</a:t>
            </a:r>
            <a:endParaRPr lang="en-US" altLang="zh-CN" sz="1400" b="0" u="none">
              <a:solidFill>
                <a:schemeClr val="accent1"/>
              </a:solidFill>
              <a:latin typeface="Times New Roman" panose="02020603050405020304" pitchFamily="18" charset="0"/>
              <a:ea typeface="Times New Roman" panose="02020603050405020304" pitchFamily="18" charset="0"/>
              <a:cs typeface="Times New Roman" panose="02020603050405020304" pitchFamily="18" charset="0"/>
            </a:endParaRPr>
          </a:p>
          <a:p>
            <a:pPr marL="0" indent="0" algn="l"/>
            <a:r>
              <a:rPr lang="zh-CN" altLang="en-US" sz="1400" b="0" u="none">
                <a:solidFill>
                  <a:schemeClr val="accent1"/>
                </a:solidFill>
                <a:latin typeface="宋体" panose="02010600030101010101" pitchFamily="2" charset="-122"/>
                <a:ea typeface="宋体" panose="02010600030101010101" pitchFamily="2" charset="-122"/>
                <a:cs typeface="宋体" panose="02010600030101010101" pitchFamily="2" charset="-122"/>
              </a:rPr>
              <a:t>激情是什么？须知那些甜蜜的沉迷</a:t>
            </a:r>
            <a:endParaRPr lang="zh-CN" altLang="en-US" sz="1400" b="0" u="none">
              <a:solidFill>
                <a:schemeClr val="accent1"/>
              </a:solidFill>
              <a:latin typeface="宋体" panose="02010600030101010101" pitchFamily="2" charset="-122"/>
              <a:ea typeface="宋体" panose="02010600030101010101" pitchFamily="2" charset="-122"/>
              <a:cs typeface="宋体" panose="02010600030101010101" pitchFamily="2" charset="-122"/>
            </a:endParaRPr>
          </a:p>
          <a:p>
            <a:pPr marL="0" indent="0" algn="l"/>
            <a:r>
              <a:rPr lang="en-US" altLang="zh-CN" sz="1400" b="0" u="none">
                <a:solidFill>
                  <a:schemeClr val="accent1"/>
                </a:solidFill>
                <a:latin typeface="Times New Roman" panose="02020603050405020304" pitchFamily="18" charset="0"/>
                <a:ea typeface="Times New Roman" panose="02020603050405020304" pitchFamily="18" charset="0"/>
                <a:cs typeface="Times New Roman" panose="02020603050405020304" pitchFamily="18" charset="0"/>
              </a:rPr>
              <a:t>Исчезнет при слове рассудка;</a:t>
            </a:r>
            <a:endParaRPr lang="en-US" altLang="zh-CN" sz="1400" b="0" u="none">
              <a:solidFill>
                <a:schemeClr val="accent1"/>
              </a:solidFill>
              <a:latin typeface="Times New Roman" panose="02020603050405020304" pitchFamily="18" charset="0"/>
              <a:ea typeface="Times New Roman" panose="02020603050405020304" pitchFamily="18" charset="0"/>
              <a:cs typeface="Times New Roman" panose="02020603050405020304" pitchFamily="18" charset="0"/>
            </a:endParaRPr>
          </a:p>
          <a:p>
            <a:pPr marL="0" indent="0" algn="l"/>
            <a:r>
              <a:rPr lang="zh-CN" altLang="en-US" sz="1400" b="0" u="none">
                <a:solidFill>
                  <a:schemeClr val="accent1"/>
                </a:solidFill>
                <a:latin typeface="宋体" panose="02010600030101010101" pitchFamily="2" charset="-122"/>
                <a:ea typeface="宋体" panose="02010600030101010101" pitchFamily="2" charset="-122"/>
                <a:cs typeface="宋体" panose="02010600030101010101" pitchFamily="2" charset="-122"/>
              </a:rPr>
              <a:t>迟早烟消云散</a:t>
            </a:r>
            <a:r>
              <a:rPr lang="en-US" altLang="zh-CN" sz="1400" b="0" u="none">
                <a:solidFill>
                  <a:schemeClr val="accent1"/>
                </a:solidFill>
                <a:latin typeface="Times New Roman" panose="02020603050405020304" pitchFamily="18" charset="0"/>
                <a:ea typeface="Times New Roman" panose="02020603050405020304" pitchFamily="18" charset="0"/>
                <a:cs typeface="Times New Roman" panose="02020603050405020304" pitchFamily="18" charset="0"/>
              </a:rPr>
              <a:t>——</a:t>
            </a:r>
            <a:r>
              <a:rPr lang="zh-CN" altLang="en-US" sz="1400" b="0" u="none">
                <a:solidFill>
                  <a:schemeClr val="accent1"/>
                </a:solidFill>
                <a:latin typeface="宋体" panose="02010600030101010101" pitchFamily="2" charset="-122"/>
                <a:ea typeface="宋体" panose="02010600030101010101" pitchFamily="2" charset="-122"/>
                <a:cs typeface="宋体" panose="02010600030101010101" pitchFamily="2" charset="-122"/>
              </a:rPr>
              <a:t>只消理智一开口</a:t>
            </a:r>
            <a:endParaRPr lang="zh-CN" altLang="en-US" sz="1400" b="0" u="none">
              <a:solidFill>
                <a:schemeClr val="accent1"/>
              </a:solidFill>
              <a:latin typeface="宋体" panose="02010600030101010101" pitchFamily="2" charset="-122"/>
              <a:ea typeface="宋体" panose="02010600030101010101" pitchFamily="2" charset="-122"/>
              <a:cs typeface="宋体" panose="02010600030101010101" pitchFamily="2" charset="-122"/>
            </a:endParaRPr>
          </a:p>
          <a:p>
            <a:pPr marL="0" indent="0" algn="l"/>
            <a:r>
              <a:rPr lang="en-US" altLang="zh-CN" sz="1400" b="0" u="none">
                <a:solidFill>
                  <a:schemeClr val="accent1"/>
                </a:solidFill>
                <a:latin typeface="Times New Roman" panose="02020603050405020304" pitchFamily="18" charset="0"/>
                <a:ea typeface="Times New Roman" panose="02020603050405020304" pitchFamily="18" charset="0"/>
                <a:cs typeface="Times New Roman" panose="02020603050405020304" pitchFamily="18" charset="0"/>
              </a:rPr>
              <a:t>И жизнь, как посмотришь с холодным вниманьем вокруг -</a:t>
            </a:r>
            <a:endParaRPr lang="en-US" altLang="zh-CN" sz="1400" b="0" u="none">
              <a:solidFill>
                <a:schemeClr val="accent1"/>
              </a:solidFill>
              <a:latin typeface="Times New Roman" panose="02020603050405020304" pitchFamily="18" charset="0"/>
              <a:ea typeface="Times New Roman" panose="02020603050405020304" pitchFamily="18" charset="0"/>
              <a:cs typeface="Times New Roman" panose="02020603050405020304" pitchFamily="18" charset="0"/>
            </a:endParaRPr>
          </a:p>
          <a:p>
            <a:pPr marL="0" indent="0" algn="l"/>
            <a:r>
              <a:rPr lang="zh-CN" altLang="en-US" sz="1400" b="0" u="none">
                <a:solidFill>
                  <a:schemeClr val="accent1"/>
                </a:solidFill>
                <a:latin typeface="宋体" panose="02010600030101010101" pitchFamily="2" charset="-122"/>
                <a:ea typeface="宋体" panose="02010600030101010101" pitchFamily="2" charset="-122"/>
                <a:cs typeface="宋体" panose="02010600030101010101" pitchFamily="2" charset="-122"/>
              </a:rPr>
              <a:t>而人生，只要你冷眼四周看看，</a:t>
            </a:r>
            <a:endParaRPr lang="zh-CN" altLang="en-US" sz="1400" b="0" u="none">
              <a:solidFill>
                <a:schemeClr val="accent1"/>
              </a:solidFill>
              <a:latin typeface="宋体" panose="02010600030101010101" pitchFamily="2" charset="-122"/>
              <a:ea typeface="宋体" panose="02010600030101010101" pitchFamily="2" charset="-122"/>
              <a:cs typeface="宋体" panose="02010600030101010101" pitchFamily="2" charset="-122"/>
            </a:endParaRPr>
          </a:p>
          <a:p>
            <a:pPr marL="0" indent="0" algn="l"/>
            <a:r>
              <a:rPr lang="en-US" altLang="zh-CN" sz="1400" b="0" u="none">
                <a:solidFill>
                  <a:schemeClr val="accent1"/>
                </a:solidFill>
                <a:latin typeface="Times New Roman" panose="02020603050405020304" pitchFamily="18" charset="0"/>
                <a:ea typeface="Times New Roman" panose="02020603050405020304" pitchFamily="18" charset="0"/>
                <a:cs typeface="Times New Roman" panose="02020603050405020304" pitchFamily="18" charset="0"/>
              </a:rPr>
              <a:t>Такая пустая и глупая шутка...</a:t>
            </a:r>
            <a:endParaRPr lang="en-US" altLang="zh-CN" sz="1400" b="0" u="none">
              <a:solidFill>
                <a:schemeClr val="accent1"/>
              </a:solidFill>
              <a:latin typeface="Times New Roman" panose="02020603050405020304" pitchFamily="18" charset="0"/>
              <a:ea typeface="Times New Roman" panose="02020603050405020304" pitchFamily="18" charset="0"/>
              <a:cs typeface="Times New Roman" panose="02020603050405020304" pitchFamily="18" charset="0"/>
            </a:endParaRPr>
          </a:p>
          <a:p>
            <a:pPr marL="0" indent="0" algn="l"/>
            <a:r>
              <a:rPr lang="zh-CN" altLang="en-US" sz="1400" b="0" u="none">
                <a:solidFill>
                  <a:schemeClr val="accent1"/>
                </a:solidFill>
                <a:latin typeface="宋体" panose="02010600030101010101" pitchFamily="2" charset="-122"/>
                <a:ea typeface="宋体" panose="02010600030101010101" pitchFamily="2" charset="-122"/>
                <a:cs typeface="宋体" panose="02010600030101010101" pitchFamily="2" charset="-122"/>
              </a:rPr>
              <a:t>便知是儿戏，空虚喧闹直到头。</a:t>
            </a:r>
            <a:endParaRPr lang="zh-CN" altLang="en-US" sz="1400" b="0" u="none">
              <a:solidFill>
                <a:schemeClr val="accent1"/>
              </a:solidFill>
              <a:latin typeface="宋体" panose="02010600030101010101" pitchFamily="2" charset="-122"/>
              <a:ea typeface="宋体" panose="02010600030101010101" pitchFamily="2" charset="-122"/>
              <a:cs typeface="宋体" panose="02010600030101010101" pitchFamily="2" charset="-122"/>
            </a:endParaRPr>
          </a:p>
          <a:p>
            <a:pPr marL="0" indent="0" algn="l"/>
            <a:r>
              <a:rPr lang="zh-CN" altLang="en-US" sz="1400" b="0" u="none">
                <a:solidFill>
                  <a:schemeClr val="accent1"/>
                </a:solidFill>
                <a:latin typeface="Times New Roman" panose="02020603050405020304" pitchFamily="18" charset="0"/>
                <a:ea typeface="Times New Roman" panose="02020603050405020304" pitchFamily="18" charset="0"/>
                <a:cs typeface="Times New Roman" panose="02020603050405020304" pitchFamily="18" charset="0"/>
              </a:rPr>
              <a:t> </a:t>
            </a:r>
            <a:endParaRPr lang="zh-CN" altLang="en-US" sz="1400" b="0" u="none">
              <a:solidFill>
                <a:schemeClr val="accent1"/>
              </a:solidFill>
              <a:latin typeface="Times New Roman" panose="02020603050405020304" pitchFamily="18" charset="0"/>
              <a:ea typeface="Times New Roman" panose="02020603050405020304" pitchFamily="18" charset="0"/>
              <a:cs typeface="Times New Roman" panose="02020603050405020304" pitchFamily="18" charset="0"/>
            </a:endParaRPr>
          </a:p>
          <a:p>
            <a:pPr marL="0" indent="0" algn="l"/>
            <a:r>
              <a:rPr lang="zh-CN" altLang="en-US" sz="1400" b="0" u="none">
                <a:solidFill>
                  <a:schemeClr val="accent1"/>
                </a:solidFill>
                <a:latin typeface="宋体" panose="02010600030101010101" pitchFamily="2" charset="-122"/>
                <a:ea typeface="宋体" panose="02010600030101010101" pitchFamily="2" charset="-122"/>
                <a:cs typeface="宋体" panose="02010600030101010101" pitchFamily="2" charset="-122"/>
              </a:rPr>
              <a:t>顾蕴璞译</a:t>
            </a:r>
            <a:endParaRPr lang="zh-CN" altLang="en-US" sz="1400" b="0" u="none">
              <a:solidFill>
                <a:schemeClr val="accent1"/>
              </a:solidFill>
              <a:latin typeface="宋体" panose="02010600030101010101" pitchFamily="2" charset="-122"/>
              <a:ea typeface="宋体" panose="02010600030101010101" pitchFamily="2" charset="-122"/>
              <a:cs typeface="宋体" panose="02010600030101010101" pitchFamily="2" charset="-122"/>
            </a:endParaRPr>
          </a:p>
        </p:txBody>
      </p:sp>
      <p:pic>
        <p:nvPicPr>
          <p:cNvPr id="6" name="苦闷又忧愁">
            <a:hlinkClick r:id="" action="ppaction://media"/>
          </p:cNvPr>
          <p:cNvPicPr/>
          <p:nvPr>
            <a:audioFile r:link="rId1"/>
            <p:extLst>
              <p:ext uri="{DAA4B4D4-6D71-4841-9C94-3DE7FCFB9230}">
                <p14:media xmlns:p14="http://schemas.microsoft.com/office/powerpoint/2010/main" r:link="rId2"/>
              </p:ext>
            </p:extLst>
          </p:nvPr>
        </p:nvPicPr>
        <p:blipFill>
          <a:blip r:embed="rId3" cstate="print"/>
          <a:stretch>
            <a:fillRect/>
          </a:stretch>
        </p:blipFill>
        <p:spPr>
          <a:xfrm>
            <a:off x="6022340" y="3521710"/>
            <a:ext cx="619125" cy="619125"/>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additive="base">
                                        <p:cTn id="6" dur="63488"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91000">
                <p:cTn id="7" fill="hold" display="1">
                  <p:stCondLst>
                    <p:cond delay="indefinite"/>
                  </p:stCondLst>
                  <p:endCondLst>
                    <p:cond evt="onNext" delay="0">
                      <p:tgtEl>
                        <p:sldTgt/>
                      </p:tgtEl>
                    </p:cond>
                    <p:cond evt="onPrev" delay="0">
                      <p:tgtEl>
                        <p:sldTgt/>
                      </p:tgtEl>
                    </p:cond>
                    <p:cond evt="onStopAudio" delay="0">
                      <p:tgtEl>
                        <p:sldTgt/>
                      </p:tgtEl>
                    </p:cond>
                  </p:endCondLst>
                </p:cTn>
                <p:tgtEl>
                  <p:spTgt spid="6"/>
                </p:tgtEl>
              </p:cMediaNode>
            </p:audio>
          </p:childTnLst>
        </p:cTn>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5" name="文本占位符 28674"/>
          <p:cNvSpPr>
            <a:spLocks noGrp="1"/>
          </p:cNvSpPr>
          <p:nvPr>
            <p:ph type="body" idx="1"/>
          </p:nvPr>
        </p:nvSpPr>
        <p:spPr>
          <a:xfrm>
            <a:off x="163830" y="438785"/>
            <a:ext cx="4938395" cy="2927350"/>
          </a:xfrm>
        </p:spPr>
        <p:txBody>
          <a:bodyPr/>
          <a:lstStyle/>
          <a:p>
            <a:pPr marL="0" indent="0">
              <a:buNone/>
            </a:pPr>
            <a:r>
              <a:rPr lang="en-US" altLang="zh-CN" sz="1600" dirty="0">
                <a:solidFill>
                  <a:srgbClr val="000000"/>
                </a:solidFill>
                <a:latin typeface="宋体" panose="02010600030101010101" pitchFamily="2" charset="-122"/>
                <a:sym typeface="+mn-ea"/>
              </a:rPr>
              <a:t> </a:t>
            </a:r>
            <a:r>
              <a:rPr lang="zh-CN" altLang="en-US" sz="1600" dirty="0">
                <a:solidFill>
                  <a:srgbClr val="000000"/>
                </a:solidFill>
                <a:latin typeface="宋体" panose="02010600030101010101" pitchFamily="2" charset="-122"/>
                <a:sym typeface="+mn-ea"/>
              </a:rPr>
              <a:t> </a:t>
            </a:r>
            <a:endParaRPr lang="zh-CN" altLang="en-US" sz="1600" dirty="0">
              <a:solidFill>
                <a:srgbClr val="000000"/>
              </a:solidFill>
              <a:latin typeface="宋体" panose="02010600030101010101" pitchFamily="2" charset="-122"/>
              <a:sym typeface="+mn-ea"/>
            </a:endParaRPr>
          </a:p>
          <a:p>
            <a:pPr marL="0" indent="0">
              <a:buNone/>
            </a:pPr>
            <a:r>
              <a:rPr lang="zh-CN" altLang="en-US" sz="1600" dirty="0">
                <a:solidFill>
                  <a:srgbClr val="000000"/>
                </a:solidFill>
                <a:latin typeface="宋体" panose="02010600030101010101" pitchFamily="2" charset="-122"/>
                <a:sym typeface="+mn-ea"/>
              </a:rPr>
              <a:t>   </a:t>
            </a:r>
            <a:endParaRPr lang="zh-CN" altLang="en-US" sz="1600" dirty="0">
              <a:solidFill>
                <a:schemeClr val="accent1"/>
              </a:solidFill>
              <a:latin typeface="黑体" panose="02010609060101010101" charset="-122"/>
              <a:ea typeface="黑体" panose="02010609060101010101" charset="-122"/>
              <a:sym typeface="+mn-ea"/>
            </a:endParaRPr>
          </a:p>
        </p:txBody>
      </p:sp>
      <p:pic>
        <p:nvPicPr>
          <p:cNvPr id="2" name="图片 -2147482623" descr="IMG_256"/>
          <p:cNvPicPr>
            <a:picLocks noChangeAspect="1"/>
          </p:cNvPicPr>
          <p:nvPr/>
        </p:nvPicPr>
        <p:blipFill>
          <a:blip r:embed="rId1" cstate="print"/>
          <a:srcRect l="-507" t="30931" r="1297" b="6895"/>
          <a:stretch>
            <a:fillRect/>
          </a:stretch>
        </p:blipFill>
        <p:spPr>
          <a:xfrm>
            <a:off x="2707005" y="807085"/>
            <a:ext cx="3572510" cy="3980180"/>
          </a:xfrm>
          <a:prstGeom prst="rect">
            <a:avLst/>
          </a:prstGeom>
          <a:noFill/>
          <a:ln w="9525">
            <a:noFill/>
          </a:ln>
        </p:spPr>
      </p:pic>
      <p:sp>
        <p:nvSpPr>
          <p:cNvPr id="3" name="文本框 2"/>
          <p:cNvSpPr txBox="1"/>
          <p:nvPr/>
        </p:nvSpPr>
        <p:spPr>
          <a:xfrm>
            <a:off x="2926080" y="300990"/>
            <a:ext cx="2633980" cy="368300"/>
          </a:xfrm>
          <a:prstGeom prst="rect">
            <a:avLst/>
          </a:prstGeom>
          <a:noFill/>
        </p:spPr>
        <p:txBody>
          <a:bodyPr wrap="square" rtlCol="0">
            <a:spAutoFit/>
          </a:bodyPr>
          <a:lstStyle/>
          <a:p>
            <a:pPr algn="ctr"/>
            <a:r>
              <a:rPr lang="zh-CN" altLang="en-US" b="1">
                <a:solidFill>
                  <a:schemeClr val="accent1"/>
                </a:solidFill>
              </a:rPr>
              <a:t>Утёс</a:t>
            </a:r>
            <a:endParaRPr lang="zh-CN" altLang="en-US" b="1">
              <a:solidFill>
                <a:schemeClr val="accent1"/>
              </a:solidFill>
            </a:endParaRPr>
          </a:p>
        </p:txBody>
      </p:sp>
      <p:pic>
        <p:nvPicPr>
          <p:cNvPr id="4" name="悬崖">
            <a:hlinkClick r:id="" action="ppaction://media"/>
          </p:cNvPr>
          <p:cNvPicPr/>
          <p:nvPr>
            <a:audioFile r:link="rId2"/>
            <p:extLst>
              <p:ext uri="{DAA4B4D4-6D71-4841-9C94-3DE7FCFB9230}">
                <p14:media xmlns:p14="http://schemas.microsoft.com/office/powerpoint/2010/main" r:link="rId3"/>
              </p:ext>
            </p:extLst>
          </p:nvPr>
        </p:nvPicPr>
        <p:blipFill>
          <a:blip r:embed="rId4" cstate="print"/>
          <a:stretch>
            <a:fillRect/>
          </a:stretch>
        </p:blipFill>
        <p:spPr>
          <a:xfrm>
            <a:off x="6536055" y="3600450"/>
            <a:ext cx="619125" cy="619125"/>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additive="base">
                                        <p:cTn id="6" dur="272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96000">
                <p:cTn id="7" fill="hold" display="1">
                  <p:stCondLst>
                    <p:cond delay="indefinite"/>
                  </p:stCondLst>
                  <p:endCondLst>
                    <p:cond evt="onNext" delay="0">
                      <p:tgtEl>
                        <p:sldTgt/>
                      </p:tgtEl>
                    </p:cond>
                    <p:cond evt="onPrev" delay="0">
                      <p:tgtEl>
                        <p:sldTgt/>
                      </p:tgtEl>
                    </p:cond>
                    <p:cond evt="onStopAudio" delay="0">
                      <p:tgtEl>
                        <p:sldTgt/>
                      </p:tgtEl>
                    </p:cond>
                  </p:endCondLst>
                </p:cTn>
                <p:tgtEl>
                  <p:spTgt spid="4"/>
                </p:tgtEl>
              </p:cMediaNode>
            </p:audio>
          </p:childTnLst>
        </p:cTn>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5" name="文本占位符 28674"/>
          <p:cNvSpPr>
            <a:spLocks noGrp="1"/>
          </p:cNvSpPr>
          <p:nvPr>
            <p:ph type="body" idx="1"/>
          </p:nvPr>
        </p:nvSpPr>
        <p:spPr>
          <a:xfrm>
            <a:off x="163830" y="1301750"/>
            <a:ext cx="8816340" cy="2927350"/>
          </a:xfrm>
        </p:spPr>
        <p:txBody>
          <a:bodyPr/>
          <a:lstStyle/>
          <a:p>
            <a:pPr marL="0" indent="0">
              <a:buNone/>
            </a:pPr>
            <a:r>
              <a:rPr lang="en-US" altLang="zh-CN" sz="1600" dirty="0">
                <a:solidFill>
                  <a:srgbClr val="000000"/>
                </a:solidFill>
                <a:latin typeface="宋体" panose="02010600030101010101" pitchFamily="2" charset="-122"/>
                <a:sym typeface="+mn-ea"/>
              </a:rPr>
              <a:t>   </a:t>
            </a:r>
            <a:r>
              <a:rPr lang="zh-CN" sz="1600" dirty="0">
                <a:solidFill>
                  <a:srgbClr val="000000"/>
                </a:solidFill>
                <a:latin typeface="宋体" panose="02010600030101010101" pitchFamily="2" charset="-122"/>
                <a:sym typeface="+mn-ea"/>
              </a:rPr>
              <a:t>包括普希金和莱蒙托夫在内的</a:t>
            </a:r>
            <a:r>
              <a:rPr lang="en-US" altLang="zh-CN" sz="1600" dirty="0">
                <a:solidFill>
                  <a:srgbClr val="000000"/>
                </a:solidFill>
                <a:latin typeface="宋体" panose="02010600030101010101" pitchFamily="2" charset="-122"/>
                <a:sym typeface="+mn-ea"/>
              </a:rPr>
              <a:t>19</a:t>
            </a:r>
            <a:r>
              <a:rPr lang="zh-CN" altLang="en-US" sz="1600" dirty="0">
                <a:solidFill>
                  <a:srgbClr val="000000"/>
                </a:solidFill>
                <a:latin typeface="宋体" panose="02010600030101010101" pitchFamily="2" charset="-122"/>
                <a:sym typeface="+mn-ea"/>
              </a:rPr>
              <a:t>世纪初期的俄国浪漫主义诗人大都是英国大诗人拜伦的狂热崇拜者，并塑造了一批热情奔放、充满叛逆激情的</a:t>
            </a:r>
            <a:r>
              <a:rPr lang="en-US" altLang="zh-CN" sz="1600" dirty="0">
                <a:solidFill>
                  <a:srgbClr val="000000"/>
                </a:solidFill>
                <a:latin typeface="宋体" panose="02010600030101010101" pitchFamily="2" charset="-122"/>
                <a:sym typeface="+mn-ea"/>
              </a:rPr>
              <a:t>“</a:t>
            </a:r>
            <a:r>
              <a:rPr lang="zh-CN" altLang="en-US" sz="1600" dirty="0">
                <a:solidFill>
                  <a:srgbClr val="000000"/>
                </a:solidFill>
                <a:latin typeface="宋体" panose="02010600030101010101" pitchFamily="2" charset="-122"/>
                <a:sym typeface="+mn-ea"/>
              </a:rPr>
              <a:t>拜伦式英雄</a:t>
            </a:r>
            <a:r>
              <a:rPr lang="en-US" altLang="zh-CN" sz="1600" dirty="0">
                <a:solidFill>
                  <a:srgbClr val="000000"/>
                </a:solidFill>
                <a:latin typeface="宋体" panose="02010600030101010101" pitchFamily="2" charset="-122"/>
                <a:sym typeface="+mn-ea"/>
              </a:rPr>
              <a:t>”</a:t>
            </a:r>
            <a:r>
              <a:rPr lang="zh-CN" altLang="en-US" sz="1600" dirty="0">
                <a:solidFill>
                  <a:srgbClr val="000000"/>
                </a:solidFill>
                <a:latin typeface="宋体" panose="02010600030101010101" pitchFamily="2" charset="-122"/>
                <a:sym typeface="+mn-ea"/>
              </a:rPr>
              <a:t>。那么，为了加深对俄国浪漫主义文学的理解，有必要了解拜伦的生平和创作思想。</a:t>
            </a:r>
            <a:endParaRPr lang="zh-CN" altLang="en-US" sz="1600" dirty="0">
              <a:solidFill>
                <a:srgbClr val="000000"/>
              </a:solidFill>
              <a:latin typeface="宋体" panose="02010600030101010101" pitchFamily="2" charset="-122"/>
              <a:sym typeface="+mn-ea"/>
            </a:endParaRPr>
          </a:p>
          <a:p>
            <a:pPr marL="0" indent="0">
              <a:buNone/>
            </a:pPr>
            <a:r>
              <a:rPr lang="zh-CN" altLang="en-US" sz="1600" dirty="0">
                <a:solidFill>
                  <a:srgbClr val="000000"/>
                </a:solidFill>
                <a:latin typeface="宋体" panose="02010600030101010101" pitchFamily="2" charset="-122"/>
                <a:sym typeface="+mn-ea"/>
              </a:rPr>
              <a:t>   </a:t>
            </a:r>
            <a:endParaRPr lang="zh-CN" altLang="en-US" sz="1600" dirty="0">
              <a:solidFill>
                <a:srgbClr val="000000"/>
              </a:solidFill>
              <a:latin typeface="宋体" panose="02010600030101010101" pitchFamily="2" charset="-122"/>
              <a:sym typeface="+mn-ea"/>
            </a:endParaRPr>
          </a:p>
          <a:p>
            <a:pPr marL="0" indent="0">
              <a:buNone/>
            </a:pPr>
            <a:r>
              <a:rPr lang="zh-CN" altLang="en-US" sz="1600" dirty="0">
                <a:solidFill>
                  <a:srgbClr val="000000"/>
                </a:solidFill>
                <a:latin typeface="宋体" panose="02010600030101010101" pitchFamily="2" charset="-122"/>
                <a:sym typeface="+mn-ea"/>
              </a:rPr>
              <a:t>   </a:t>
            </a:r>
            <a:r>
              <a:rPr lang="zh-CN" altLang="en-US" sz="1600" b="1" dirty="0">
                <a:solidFill>
                  <a:srgbClr val="000000"/>
                </a:solidFill>
                <a:latin typeface="宋体" panose="02010600030101010101" pitchFamily="2" charset="-122"/>
                <a:sym typeface="+mn-ea"/>
              </a:rPr>
              <a:t>乔治·戈登·拜伦</a:t>
            </a:r>
            <a:r>
              <a:rPr lang="zh-CN" altLang="en-US" sz="1600" dirty="0">
                <a:solidFill>
                  <a:srgbClr val="000000"/>
                </a:solidFill>
                <a:latin typeface="宋体" panose="02010600030101010101" pitchFamily="2" charset="-122"/>
                <a:sym typeface="+mn-ea"/>
              </a:rPr>
              <a:t>（George Gordon Byron，1788—1824），是英国19世纪初期伟大的浪漫主义诗人，代表作品有《恰尔德·哈洛尔德游记》、《唐璜》等，并在他的诗歌里塑造了一批“拜伦式英雄”。他不仅是一位伟大的诗人，还是一个为理想战斗一生的勇士，积极而勇敢地投身革命——参加了希腊民族解放运动，并成为领导人之一。</a:t>
            </a:r>
            <a:endParaRPr lang="zh-CN" altLang="en-US" sz="1600" dirty="0">
              <a:solidFill>
                <a:srgbClr val="000000"/>
              </a:solidFill>
              <a:latin typeface="宋体" panose="02010600030101010101" pitchFamily="2" charset="-122"/>
              <a:sym typeface="+mn-ea"/>
            </a:endParaRPr>
          </a:p>
          <a:p>
            <a:pPr marL="0" indent="0">
              <a:buNone/>
            </a:pPr>
            <a:r>
              <a:rPr lang="zh-CN" altLang="en-US" sz="1600" dirty="0">
                <a:solidFill>
                  <a:srgbClr val="000000"/>
                </a:solidFill>
                <a:latin typeface="宋体" panose="02010600030101010101" pitchFamily="2" charset="-122"/>
                <a:sym typeface="+mn-ea"/>
              </a:rPr>
              <a:t>   他在短暂的一生中，为世人留下了众多光辉的诗作，其中最负盛名的有煌煌巨著长篇抒情叙事诗《恰尔德·哈罗尔德游记》和《唐璜》等。在这些被世人誉为“抒情史诗”的辉煌作品中，诗人拜伦以积极浪漫主义的创作手法，将自己亲身游历欧洲诸国的切身体会融人作品之中，用开阔的视野和深邃的笔触，展示了辽阔雄壮的时代画卷，抒发了豪情万丈的诗人情怀，表达了傲然不屈的斗争誓言。</a:t>
            </a:r>
            <a:endParaRPr lang="zh-CN" altLang="en-US" sz="1600" dirty="0">
              <a:solidFill>
                <a:srgbClr val="000000"/>
              </a:solidFill>
              <a:latin typeface="宋体" panose="02010600030101010101" pitchFamily="2" charset="-122"/>
              <a:sym typeface="+mn-ea"/>
            </a:endParaRPr>
          </a:p>
          <a:p>
            <a:pPr marL="0" indent="0">
              <a:buNone/>
            </a:pPr>
            <a:r>
              <a:rPr lang="zh-CN" altLang="en-US" sz="1600" dirty="0">
                <a:solidFill>
                  <a:srgbClr val="000000"/>
                </a:solidFill>
                <a:latin typeface="宋体" panose="02010600030101010101" pitchFamily="2" charset="-122"/>
                <a:sym typeface="+mn-ea"/>
              </a:rPr>
              <a:t>   </a:t>
            </a:r>
            <a:endParaRPr lang="zh-CN" altLang="en-US" sz="1600" dirty="0">
              <a:solidFill>
                <a:schemeClr val="accent1"/>
              </a:solidFill>
              <a:latin typeface="黑体" panose="02010609060101010101" charset="-122"/>
              <a:ea typeface="黑体" panose="02010609060101010101" charset="-122"/>
              <a:sym typeface="+mn-ea"/>
            </a:endParaRPr>
          </a:p>
        </p:txBody>
      </p:sp>
      <p:sp>
        <p:nvSpPr>
          <p:cNvPr id="12" name="椭圆 11"/>
          <p:cNvSpPr/>
          <p:nvPr/>
        </p:nvSpPr>
        <p:spPr>
          <a:xfrm>
            <a:off x="269357" y="1372235"/>
            <a:ext cx="155038" cy="151765"/>
          </a:xfrm>
          <a:prstGeom prst="ellipse">
            <a:avLst/>
          </a:prstGeom>
          <a:solidFill>
            <a:srgbClr val="7030A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 name="矩形 4"/>
          <p:cNvSpPr/>
          <p:nvPr/>
        </p:nvSpPr>
        <p:spPr>
          <a:xfrm>
            <a:off x="2524760" y="113030"/>
            <a:ext cx="3855720" cy="1188720"/>
          </a:xfrm>
          <a:prstGeom prst="rect">
            <a:avLst/>
          </a:prstGeom>
          <a:noFill/>
          <a:ln>
            <a:noFill/>
          </a:ln>
        </p:spPr>
        <p:txBody>
          <a:bodyPr wrap="square" rtlCol="0" anchor="t">
            <a:spAutoFit/>
            <a:scene3d>
              <a:camera prst="perspectiveLeft"/>
              <a:lightRig rig="balanced" dir="t">
                <a:rot lat="0" lon="0" rev="0"/>
              </a:lightRig>
            </a:scene3d>
            <a:sp3d extrusionH="273050" contourW="31750" prstMaterial="plastic">
              <a:extrusionClr>
                <a:srgbClr val="E8BF9A"/>
              </a:extrusionClr>
              <a:contourClr>
                <a:srgbClr val="EFD1B6"/>
              </a:contourClr>
            </a:sp3d>
          </a:bodyPr>
          <a:lstStyle/>
          <a:p>
            <a:pPr algn="ctr"/>
            <a:r>
              <a:rPr lang="zh-CN" altLang="en-US" sz="7200" b="1">
                <a:ln w="25400" cmpd="sng">
                  <a:solidFill>
                    <a:srgbClr val="A38A6E"/>
                  </a:solidFill>
                  <a:prstDash val="solid"/>
                </a:ln>
                <a:blipFill>
                  <a:blip r:embed="rId1">
                    <a:alphaModFix amt="80000"/>
                  </a:blip>
                  <a:tile tx="0" ty="0" sx="47000" sy="49000" flip="none" algn="b"/>
                </a:blipFill>
                <a:effectLst>
                  <a:outerShdw blurRad="60007" dist="200025" dir="15000000" sy="30000" kx="-1800000" algn="bl" rotWithShape="0">
                    <a:prstClr val="black">
                      <a:alpha val="32000"/>
                    </a:prstClr>
                  </a:outerShdw>
                </a:effectLst>
              </a:rPr>
              <a:t>补充知识</a:t>
            </a:r>
            <a:endParaRPr lang="zh-CN" altLang="en-US" sz="7200" b="1">
              <a:ln w="25400" cmpd="sng">
                <a:solidFill>
                  <a:srgbClr val="A38A6E"/>
                </a:solidFill>
                <a:prstDash val="solid"/>
              </a:ln>
              <a:blipFill>
                <a:blip r:embed="rId1">
                  <a:alphaModFix amt="80000"/>
                </a:blip>
                <a:tile tx="0" ty="0" sx="47000" sy="49000" flip="none" algn="b"/>
              </a:blipFill>
              <a:effectLst>
                <a:outerShdw blurRad="60007" dist="200025" dir="15000000" sy="30000" kx="-1800000" algn="bl" rotWithShape="0">
                  <a:prstClr val="black">
                    <a:alpha val="32000"/>
                  </a:prstClr>
                </a:outerShdw>
              </a:effectLst>
            </a:endParaRPr>
          </a:p>
        </p:txBody>
      </p:sp>
      <p:sp>
        <p:nvSpPr>
          <p:cNvPr id="7" name="椭圆 6"/>
          <p:cNvSpPr/>
          <p:nvPr/>
        </p:nvSpPr>
        <p:spPr>
          <a:xfrm>
            <a:off x="269357" y="2430780"/>
            <a:ext cx="155038" cy="151765"/>
          </a:xfrm>
          <a:prstGeom prst="ellipse">
            <a:avLst/>
          </a:prstGeom>
          <a:solidFill>
            <a:srgbClr val="7030A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5" name="文本占位符 28674"/>
          <p:cNvSpPr>
            <a:spLocks noGrp="1"/>
          </p:cNvSpPr>
          <p:nvPr>
            <p:ph type="body" idx="1"/>
          </p:nvPr>
        </p:nvSpPr>
        <p:spPr>
          <a:xfrm>
            <a:off x="163830" y="1301750"/>
            <a:ext cx="8816340" cy="2927350"/>
          </a:xfrm>
        </p:spPr>
        <p:txBody>
          <a:bodyPr/>
          <a:lstStyle/>
          <a:p>
            <a:pPr marL="0" indent="0">
              <a:buNone/>
            </a:pPr>
            <a:r>
              <a:rPr lang="en-US" altLang="zh-CN" sz="1600" dirty="0">
                <a:solidFill>
                  <a:srgbClr val="000000"/>
                </a:solidFill>
                <a:latin typeface="宋体" panose="02010600030101010101" pitchFamily="2" charset="-122"/>
                <a:sym typeface="+mn-ea"/>
              </a:rPr>
              <a:t>   </a:t>
            </a:r>
            <a:r>
              <a:rPr lang="zh-CN" altLang="en-US" sz="1600" b="1" dirty="0">
                <a:solidFill>
                  <a:srgbClr val="000000"/>
                </a:solidFill>
                <a:latin typeface="宋体" panose="02010600030101010101" pitchFamily="2" charset="-122"/>
                <a:sym typeface="+mn-ea"/>
              </a:rPr>
              <a:t>“拜伦式英雄”</a:t>
            </a:r>
            <a:r>
              <a:rPr lang="zh-CN" altLang="en-US" sz="1600" dirty="0">
                <a:solidFill>
                  <a:srgbClr val="000000"/>
                </a:solidFill>
                <a:latin typeface="宋体" panose="02010600030101010101" pitchFamily="2" charset="-122"/>
                <a:sym typeface="+mn-ea"/>
              </a:rPr>
              <a:t>是指十九世纪英国浪漫主义诗人拜伦作品中的一类人物形象。他们高傲倔强，既不满现实，要求奋起反抗，具有叛逆的性格；但同时又显得忧郁、孤独、悲观，脱离群众，我行我素，始终找不到正确的出路。例如，抒情长诗《恰尔德·哈洛尔德游记》中贵公子哈洛尔德，《东方叙事诗》之一《海盗》（The Corsair，1814）中的主人公康拉德，哲理剧《曼弗雷德》中的主人公曼弗雷德等等。由于这些形象具有作者本人的思想性格特征，因此被称作“拜伦式英雄”。</a:t>
            </a:r>
            <a:endParaRPr lang="zh-CN" altLang="en-US" sz="1600" dirty="0">
              <a:solidFill>
                <a:srgbClr val="000000"/>
              </a:solidFill>
              <a:latin typeface="宋体" panose="02010600030101010101" pitchFamily="2" charset="-122"/>
              <a:sym typeface="+mn-ea"/>
            </a:endParaRPr>
          </a:p>
          <a:p>
            <a:pPr marL="0" indent="0">
              <a:buNone/>
            </a:pPr>
            <a:r>
              <a:rPr lang="zh-CN" altLang="en-US" sz="1600" dirty="0">
                <a:solidFill>
                  <a:srgbClr val="000000"/>
                </a:solidFill>
                <a:latin typeface="宋体" panose="02010600030101010101" pitchFamily="2" charset="-122"/>
                <a:sym typeface="+mn-ea"/>
              </a:rPr>
              <a:t>   这类人物的思想和性格具有矛盾性：一方面，他们热爱生活，追求幸福，有火热的激情，强烈的爱情，非凡的性格；敢于蔑视制度，与社会恶势力誓不两立，立志复仇，因此，他们是罪恶社会的反抗者和复仇者。另一方面，他们又傲世独立，行踪诡秘，好走极端，他们的思想基础是个人主义和自由主义，在斗争中单枪匹马，远离群众，而且也没有明确的目标，因而最后都以失败而告终。</a:t>
            </a:r>
            <a:endParaRPr lang="zh-CN" altLang="en-US" sz="1600" dirty="0">
              <a:solidFill>
                <a:srgbClr val="000000"/>
              </a:solidFill>
              <a:latin typeface="宋体" panose="02010600030101010101" pitchFamily="2" charset="-122"/>
              <a:sym typeface="+mn-ea"/>
            </a:endParaRPr>
          </a:p>
          <a:p>
            <a:pPr marL="0" indent="0">
              <a:buNone/>
            </a:pPr>
            <a:r>
              <a:rPr lang="zh-CN" altLang="en-US" sz="1600" dirty="0">
                <a:solidFill>
                  <a:srgbClr val="000000"/>
                </a:solidFill>
                <a:latin typeface="宋体" panose="02010600030101010101" pitchFamily="2" charset="-122"/>
                <a:sym typeface="+mn-ea"/>
              </a:rPr>
              <a:t>    </a:t>
            </a:r>
            <a:endParaRPr lang="zh-CN" altLang="en-US" sz="1600" dirty="0">
              <a:solidFill>
                <a:srgbClr val="000000"/>
              </a:solidFill>
              <a:latin typeface="宋体" panose="02010600030101010101" pitchFamily="2" charset="-122"/>
              <a:sym typeface="+mn-ea"/>
            </a:endParaRPr>
          </a:p>
          <a:p>
            <a:pPr marL="0" indent="0">
              <a:buNone/>
            </a:pPr>
            <a:r>
              <a:rPr lang="zh-CN" altLang="en-US" sz="1600" dirty="0">
                <a:solidFill>
                  <a:srgbClr val="000000"/>
                </a:solidFill>
                <a:latin typeface="宋体" panose="02010600030101010101" pitchFamily="2" charset="-122"/>
                <a:sym typeface="+mn-ea"/>
              </a:rPr>
              <a:t>      </a:t>
            </a:r>
            <a:endParaRPr lang="zh-CN" altLang="en-US" sz="1600" dirty="0">
              <a:solidFill>
                <a:schemeClr val="accent1"/>
              </a:solidFill>
              <a:latin typeface="黑体" panose="02010609060101010101" charset="-122"/>
              <a:ea typeface="黑体" panose="02010609060101010101" charset="-122"/>
              <a:sym typeface="+mn-ea"/>
            </a:endParaRPr>
          </a:p>
        </p:txBody>
      </p:sp>
      <p:sp>
        <p:nvSpPr>
          <p:cNvPr id="12" name="椭圆 11"/>
          <p:cNvSpPr/>
          <p:nvPr/>
        </p:nvSpPr>
        <p:spPr>
          <a:xfrm>
            <a:off x="269357" y="1372235"/>
            <a:ext cx="155038" cy="151765"/>
          </a:xfrm>
          <a:prstGeom prst="ellipse">
            <a:avLst/>
          </a:prstGeom>
          <a:solidFill>
            <a:srgbClr val="7030A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 name="矩形 4"/>
          <p:cNvSpPr/>
          <p:nvPr/>
        </p:nvSpPr>
        <p:spPr>
          <a:xfrm>
            <a:off x="2524760" y="113030"/>
            <a:ext cx="3855720" cy="1188720"/>
          </a:xfrm>
          <a:prstGeom prst="rect">
            <a:avLst/>
          </a:prstGeom>
          <a:noFill/>
          <a:ln>
            <a:noFill/>
          </a:ln>
        </p:spPr>
        <p:txBody>
          <a:bodyPr wrap="square" rtlCol="0" anchor="t">
            <a:spAutoFit/>
            <a:scene3d>
              <a:camera prst="perspectiveLeft"/>
              <a:lightRig rig="balanced" dir="t">
                <a:rot lat="0" lon="0" rev="0"/>
              </a:lightRig>
            </a:scene3d>
            <a:sp3d extrusionH="273050" contourW="31750" prstMaterial="plastic">
              <a:extrusionClr>
                <a:srgbClr val="E8BF9A"/>
              </a:extrusionClr>
              <a:contourClr>
                <a:srgbClr val="EFD1B6"/>
              </a:contourClr>
            </a:sp3d>
          </a:bodyPr>
          <a:lstStyle/>
          <a:p>
            <a:pPr algn="ctr"/>
            <a:r>
              <a:rPr lang="zh-CN" altLang="en-US" sz="7200" b="1">
                <a:ln w="25400" cmpd="sng">
                  <a:solidFill>
                    <a:srgbClr val="A38A6E"/>
                  </a:solidFill>
                  <a:prstDash val="solid"/>
                </a:ln>
                <a:blipFill>
                  <a:blip r:embed="rId1">
                    <a:alphaModFix amt="80000"/>
                  </a:blip>
                  <a:tile tx="0" ty="0" sx="47000" sy="49000" flip="none" algn="b"/>
                </a:blipFill>
                <a:effectLst>
                  <a:outerShdw blurRad="60007" dist="200025" dir="15000000" sy="30000" kx="-1800000" algn="bl" rotWithShape="0">
                    <a:prstClr val="black">
                      <a:alpha val="32000"/>
                    </a:prstClr>
                  </a:outerShdw>
                </a:effectLst>
              </a:rPr>
              <a:t>补充知识</a:t>
            </a:r>
            <a:endParaRPr lang="zh-CN" altLang="en-US" sz="7200" b="1">
              <a:ln w="25400" cmpd="sng">
                <a:solidFill>
                  <a:srgbClr val="A38A6E"/>
                </a:solidFill>
                <a:prstDash val="solid"/>
              </a:ln>
              <a:blipFill>
                <a:blip r:embed="rId1">
                  <a:alphaModFix amt="80000"/>
                </a:blip>
                <a:tile tx="0" ty="0" sx="47000" sy="49000" flip="none" algn="b"/>
              </a:blipFill>
              <a:effectLst>
                <a:outerShdw blurRad="60007" dist="200025" dir="15000000" sy="30000" kx="-1800000" algn="bl" rotWithShape="0">
                  <a:prstClr val="black">
                    <a:alpha val="32000"/>
                  </a:prstClr>
                </a:outerShdw>
              </a:effectLst>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p:cNvSpPr/>
          <p:nvPr/>
        </p:nvSpPr>
        <p:spPr>
          <a:xfrm>
            <a:off x="2938780" y="607695"/>
            <a:ext cx="4321810" cy="1188720"/>
          </a:xfrm>
          <a:prstGeom prst="rect">
            <a:avLst/>
          </a:prstGeom>
          <a:noFill/>
          <a:ln>
            <a:noFill/>
          </a:ln>
        </p:spPr>
        <p:txBody>
          <a:bodyPr wrap="square" rtlCol="0" anchor="t">
            <a:spAutoFit/>
            <a:scene3d>
              <a:camera prst="orthographicFront"/>
              <a:lightRig rig="threePt" dir="t">
                <a:rot lat="0" lon="0" rev="0"/>
              </a:lightRig>
            </a:scene3d>
            <a:sp3d extrusionH="120650" prstMaterial="matte"/>
          </a:bodyPr>
          <a:lstStyle/>
          <a:p>
            <a:pPr algn="ctr"/>
            <a:r>
              <a:rPr lang="zh-CN" altLang="en-US" sz="7200" b="1">
                <a:ln>
                  <a:gradFill>
                    <a:gsLst>
                      <a:gs pos="98000">
                        <a:srgbClr val="F88C89"/>
                      </a:gs>
                      <a:gs pos="86000">
                        <a:srgbClr val="F8D078"/>
                      </a:gs>
                      <a:gs pos="73000">
                        <a:srgbClr val="BAD172"/>
                      </a:gs>
                      <a:gs pos="62000">
                        <a:srgbClr val="BEC7AF"/>
                      </a:gs>
                      <a:gs pos="50000">
                        <a:srgbClr val="83D9E3"/>
                      </a:gs>
                      <a:gs pos="37000">
                        <a:srgbClr val="9C61DF"/>
                      </a:gs>
                      <a:gs pos="24000">
                        <a:srgbClr val="CA78E1"/>
                      </a:gs>
                      <a:gs pos="12000">
                        <a:srgbClr val="E564DF"/>
                      </a:gs>
                      <a:gs pos="0">
                        <a:srgbClr val="F86CC0"/>
                      </a:gs>
                    </a:gsLst>
                    <a:lin ang="0"/>
                  </a:gradFill>
                </a:ln>
                <a:gradFill>
                  <a:gsLst>
                    <a:gs pos="79000">
                      <a:srgbClr val="CCFF66"/>
                    </a:gs>
                    <a:gs pos="94000">
                      <a:srgbClr val="FFFF00">
                        <a:alpha val="50000"/>
                      </a:srgbClr>
                    </a:gs>
                    <a:gs pos="70000">
                      <a:srgbClr val="00FF00">
                        <a:alpha val="13000"/>
                      </a:srgbClr>
                    </a:gs>
                    <a:gs pos="56000">
                      <a:srgbClr val="00FFFF">
                        <a:alpha val="50000"/>
                      </a:srgbClr>
                    </a:gs>
                    <a:gs pos="43000">
                      <a:srgbClr val="00FFFF">
                        <a:alpha val="13000"/>
                      </a:srgbClr>
                    </a:gs>
                    <a:gs pos="22000">
                      <a:srgbClr val="FF00FF">
                        <a:alpha val="50000"/>
                      </a:srgbClr>
                    </a:gs>
                    <a:gs pos="33000">
                      <a:srgbClr val="9900FF">
                        <a:alpha val="50000"/>
                      </a:srgbClr>
                    </a:gs>
                    <a:gs pos="5000">
                      <a:srgbClr val="FF00FF">
                        <a:alpha val="50000"/>
                      </a:srgbClr>
                    </a:gs>
                    <a:gs pos="0">
                      <a:srgbClr val="FF3300">
                        <a:alpha val="50000"/>
                      </a:srgbClr>
                    </a:gs>
                    <a:gs pos="100000">
                      <a:srgbClr val="FF3300">
                        <a:alpha val="30000"/>
                      </a:srgbClr>
                    </a:gs>
                  </a:gsLst>
                  <a:lin ang="0"/>
                </a:gradFill>
                <a:effectLst>
                  <a:outerShdw blurRad="50800" dist="38100" algn="l" rotWithShape="0">
                    <a:srgbClr val="CC00CC">
                      <a:alpha val="40000"/>
                    </a:srgbClr>
                  </a:outerShdw>
                </a:effectLst>
              </a:rPr>
              <a:t>思考</a:t>
            </a:r>
            <a:endParaRPr lang="zh-CN" altLang="en-US" sz="7200" b="1">
              <a:ln>
                <a:gradFill>
                  <a:gsLst>
                    <a:gs pos="98000">
                      <a:srgbClr val="F88C89"/>
                    </a:gs>
                    <a:gs pos="86000">
                      <a:srgbClr val="F8D078"/>
                    </a:gs>
                    <a:gs pos="73000">
                      <a:srgbClr val="BAD172"/>
                    </a:gs>
                    <a:gs pos="62000">
                      <a:srgbClr val="BEC7AF"/>
                    </a:gs>
                    <a:gs pos="50000">
                      <a:srgbClr val="83D9E3"/>
                    </a:gs>
                    <a:gs pos="37000">
                      <a:srgbClr val="9C61DF"/>
                    </a:gs>
                    <a:gs pos="24000">
                      <a:srgbClr val="CA78E1"/>
                    </a:gs>
                    <a:gs pos="12000">
                      <a:srgbClr val="E564DF"/>
                    </a:gs>
                    <a:gs pos="0">
                      <a:srgbClr val="F86CC0"/>
                    </a:gs>
                  </a:gsLst>
                  <a:lin ang="0"/>
                </a:gradFill>
              </a:ln>
              <a:gradFill>
                <a:gsLst>
                  <a:gs pos="79000">
                    <a:srgbClr val="CCFF66"/>
                  </a:gs>
                  <a:gs pos="94000">
                    <a:srgbClr val="FFFF00">
                      <a:alpha val="50000"/>
                    </a:srgbClr>
                  </a:gs>
                  <a:gs pos="70000">
                    <a:srgbClr val="00FF00">
                      <a:alpha val="13000"/>
                    </a:srgbClr>
                  </a:gs>
                  <a:gs pos="56000">
                    <a:srgbClr val="00FFFF">
                      <a:alpha val="50000"/>
                    </a:srgbClr>
                  </a:gs>
                  <a:gs pos="43000">
                    <a:srgbClr val="00FFFF">
                      <a:alpha val="13000"/>
                    </a:srgbClr>
                  </a:gs>
                  <a:gs pos="22000">
                    <a:srgbClr val="FF00FF">
                      <a:alpha val="50000"/>
                    </a:srgbClr>
                  </a:gs>
                  <a:gs pos="33000">
                    <a:srgbClr val="9900FF">
                      <a:alpha val="50000"/>
                    </a:srgbClr>
                  </a:gs>
                  <a:gs pos="5000">
                    <a:srgbClr val="FF00FF">
                      <a:alpha val="50000"/>
                    </a:srgbClr>
                  </a:gs>
                  <a:gs pos="0">
                    <a:srgbClr val="FF3300">
                      <a:alpha val="50000"/>
                    </a:srgbClr>
                  </a:gs>
                  <a:gs pos="100000">
                    <a:srgbClr val="FF3300">
                      <a:alpha val="30000"/>
                    </a:srgbClr>
                  </a:gs>
                </a:gsLst>
                <a:lin ang="0"/>
              </a:gradFill>
              <a:effectLst>
                <a:outerShdw blurRad="50800" dist="38100" algn="l" rotWithShape="0">
                  <a:srgbClr val="CC00CC">
                    <a:alpha val="40000"/>
                  </a:srgbClr>
                </a:outerShdw>
              </a:effectLst>
            </a:endParaRPr>
          </a:p>
        </p:txBody>
      </p:sp>
      <p:sp>
        <p:nvSpPr>
          <p:cNvPr id="5" name="文本框 4"/>
          <p:cNvSpPr txBox="1"/>
          <p:nvPr/>
        </p:nvSpPr>
        <p:spPr>
          <a:xfrm>
            <a:off x="657225" y="2781300"/>
            <a:ext cx="7828915" cy="1005840"/>
          </a:xfrm>
          <a:prstGeom prst="rect">
            <a:avLst/>
          </a:prstGeom>
          <a:noFill/>
        </p:spPr>
        <p:txBody>
          <a:bodyPr wrap="square" rtlCol="0">
            <a:spAutoFit/>
          </a:bodyPr>
          <a:lstStyle/>
          <a:p>
            <a:r>
              <a:rPr lang="en-US" altLang="zh-CN" sz="2000">
                <a:solidFill>
                  <a:schemeClr val="accent1"/>
                </a:solidFill>
                <a:latin typeface="华文中宋" panose="02010600040101010101" charset="-122"/>
                <a:ea typeface="华文中宋" panose="02010600040101010101" charset="-122"/>
              </a:rPr>
              <a:t>1</a:t>
            </a:r>
            <a:r>
              <a:rPr lang="zh-CN" altLang="en-US" sz="2000">
                <a:solidFill>
                  <a:schemeClr val="accent1"/>
                </a:solidFill>
                <a:latin typeface="华文中宋" panose="02010600040101010101" charset="-122"/>
                <a:ea typeface="华文中宋" panose="02010600040101010101" charset="-122"/>
              </a:rPr>
              <a:t>、阅读普希金的诗体小说《叶甫盖尼</a:t>
            </a:r>
            <a:r>
              <a:rPr lang="zh-CN" altLang="en-US" sz="2000">
                <a:solidFill>
                  <a:schemeClr val="accent1"/>
                </a:solidFill>
                <a:latin typeface="华文中宋" panose="02010600040101010101" charset="-122"/>
                <a:ea typeface="华文中宋" panose="02010600040101010101" charset="-122"/>
                <a:cs typeface="宋体" panose="02010600030101010101" pitchFamily="2" charset="-122"/>
              </a:rPr>
              <a:t>·奥涅金</a:t>
            </a:r>
            <a:r>
              <a:rPr lang="zh-CN" altLang="en-US" sz="2000">
                <a:solidFill>
                  <a:schemeClr val="accent1"/>
                </a:solidFill>
                <a:latin typeface="华文中宋" panose="02010600040101010101" charset="-122"/>
                <a:ea typeface="华文中宋" panose="02010600040101010101" charset="-122"/>
              </a:rPr>
              <a:t>》或者莱蒙托夫的长篇小说《当代英雄》，结合相关研究文献谈谈你对作品中主要人物形象的思考</a:t>
            </a:r>
            <a:endParaRPr lang="zh-CN" altLang="en-US" sz="2000">
              <a:solidFill>
                <a:schemeClr val="accent1"/>
              </a:solidFill>
              <a:latin typeface="华文中宋" panose="02010600040101010101" charset="-122"/>
              <a:ea typeface="华文中宋" panose="02010600040101010101" charset="-122"/>
              <a:sym typeface="+mn-ea"/>
            </a:endParaRPr>
          </a:p>
        </p:txBody>
      </p:sp>
      <p:sp>
        <p:nvSpPr>
          <p:cNvPr id="9" name="等腰三角形 8"/>
          <p:cNvSpPr/>
          <p:nvPr/>
        </p:nvSpPr>
        <p:spPr>
          <a:xfrm>
            <a:off x="1173480" y="197485"/>
            <a:ext cx="2113280" cy="1705610"/>
          </a:xfrm>
          <a:prstGeom prst="triangle">
            <a:avLst/>
          </a:prstGeom>
          <a:solidFill>
            <a:schemeClr val="bg2"/>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zh-CN" altLang="en-US"/>
          </a:p>
        </p:txBody>
      </p:sp>
      <p:grpSp>
        <p:nvGrpSpPr>
          <p:cNvPr id="18" name="组合 17"/>
          <p:cNvGrpSpPr/>
          <p:nvPr/>
        </p:nvGrpSpPr>
        <p:grpSpPr bwMode="auto">
          <a:xfrm>
            <a:off x="1648460" y="697230"/>
            <a:ext cx="1176338" cy="1165225"/>
            <a:chOff x="3128964" y="2287587"/>
            <a:chExt cx="1233385" cy="1222376"/>
          </a:xfrm>
        </p:grpSpPr>
        <p:sp>
          <p:nvSpPr>
            <p:cNvPr id="19" name="Oval 6"/>
            <p:cNvSpPr>
              <a:spLocks noChangeArrowheads="1"/>
            </p:cNvSpPr>
            <p:nvPr/>
          </p:nvSpPr>
          <p:spPr bwMode="auto">
            <a:xfrm>
              <a:off x="3128964" y="2287587"/>
              <a:ext cx="1220787" cy="1222375"/>
            </a:xfrm>
            <a:prstGeom prst="ellipse">
              <a:avLst/>
            </a:prstGeom>
            <a:gradFill flip="none" rotWithShape="1">
              <a:gsLst>
                <a:gs pos="100000">
                  <a:schemeClr val="accent5"/>
                </a:gs>
                <a:gs pos="11000">
                  <a:schemeClr val="accent6"/>
                </a:gs>
                <a:gs pos="0">
                  <a:schemeClr val="accent5"/>
                </a:gs>
              </a:gsLst>
              <a:path path="circle">
                <a:fillToRect t="100000" r="100000"/>
              </a:path>
              <a:tileRect l="-100000" b="-100000"/>
            </a:gradFill>
            <a:ln>
              <a:noFill/>
            </a:ln>
          </p:spPr>
          <p:txBody>
            <a:bodyPr/>
            <a:lstStyle/>
            <a:p>
              <a:pPr fontAlgn="auto">
                <a:spcBef>
                  <a:spcPts val="0"/>
                </a:spcBef>
                <a:spcAft>
                  <a:spcPts val="0"/>
                </a:spcAft>
                <a:defRPr/>
              </a:pPr>
              <a:endParaRPr lang="zh-CN" altLang="en-US">
                <a:solidFill>
                  <a:prstClr val="black"/>
                </a:solidFill>
                <a:latin typeface="+mn-lt"/>
                <a:ea typeface="+mn-ea"/>
              </a:endParaRPr>
            </a:p>
          </p:txBody>
        </p:sp>
        <p:sp>
          <p:nvSpPr>
            <p:cNvPr id="20" name="Freeform 11"/>
            <p:cNvSpPr/>
            <p:nvPr/>
          </p:nvSpPr>
          <p:spPr bwMode="auto">
            <a:xfrm>
              <a:off x="3153932" y="2339214"/>
              <a:ext cx="1170133" cy="1170749"/>
            </a:xfrm>
            <a:custGeom>
              <a:avLst/>
              <a:gdLst>
                <a:gd name="T0" fmla="*/ 312 w 312"/>
                <a:gd name="T1" fmla="*/ 157 h 312"/>
                <a:gd name="T2" fmla="*/ 155 w 312"/>
                <a:gd name="T3" fmla="*/ 311 h 312"/>
                <a:gd name="T4" fmla="*/ 1 w 312"/>
                <a:gd name="T5" fmla="*/ 155 h 312"/>
                <a:gd name="T6" fmla="*/ 157 w 312"/>
                <a:gd name="T7" fmla="*/ 0 h 312"/>
                <a:gd name="T8" fmla="*/ 312 w 312"/>
                <a:gd name="T9" fmla="*/ 157 h 312"/>
              </a:gdLst>
              <a:ahLst/>
              <a:cxnLst>
                <a:cxn ang="0">
                  <a:pos x="T0" y="T1"/>
                </a:cxn>
                <a:cxn ang="0">
                  <a:pos x="T2" y="T3"/>
                </a:cxn>
                <a:cxn ang="0">
                  <a:pos x="T4" y="T5"/>
                </a:cxn>
                <a:cxn ang="0">
                  <a:pos x="T6" y="T7"/>
                </a:cxn>
                <a:cxn ang="0">
                  <a:pos x="T8" y="T9"/>
                </a:cxn>
              </a:cxnLst>
              <a:rect l="0" t="0" r="r" b="b"/>
              <a:pathLst>
                <a:path w="312" h="312">
                  <a:moveTo>
                    <a:pt x="312" y="157"/>
                  </a:moveTo>
                  <a:cubicBezTo>
                    <a:pt x="311" y="242"/>
                    <a:pt x="241" y="312"/>
                    <a:pt x="155" y="311"/>
                  </a:cubicBezTo>
                  <a:cubicBezTo>
                    <a:pt x="69" y="311"/>
                    <a:pt x="0" y="241"/>
                    <a:pt x="1" y="155"/>
                  </a:cubicBezTo>
                  <a:cubicBezTo>
                    <a:pt x="1" y="69"/>
                    <a:pt x="71" y="0"/>
                    <a:pt x="157" y="0"/>
                  </a:cubicBezTo>
                  <a:cubicBezTo>
                    <a:pt x="243" y="1"/>
                    <a:pt x="312" y="71"/>
                    <a:pt x="312" y="157"/>
                  </a:cubicBezTo>
                  <a:close/>
                </a:path>
              </a:pathLst>
            </a:custGeom>
            <a:gradFill flip="none" rotWithShape="1">
              <a:gsLst>
                <a:gs pos="100000">
                  <a:schemeClr val="accent5"/>
                </a:gs>
                <a:gs pos="87000">
                  <a:schemeClr val="accent6"/>
                </a:gs>
              </a:gsLst>
              <a:lin ang="0" scaled="0"/>
              <a:tileRect/>
            </a:gradFill>
            <a:ln>
              <a:noFill/>
            </a:ln>
          </p:spPr>
          <p:txBody>
            <a:bodyPr/>
            <a:lstStyle/>
            <a:p>
              <a:pPr fontAlgn="auto">
                <a:spcBef>
                  <a:spcPts val="0"/>
                </a:spcBef>
                <a:spcAft>
                  <a:spcPts val="0"/>
                </a:spcAft>
                <a:defRPr/>
              </a:pPr>
              <a:endParaRPr lang="zh-CN" altLang="en-US">
                <a:solidFill>
                  <a:prstClr val="black"/>
                </a:solidFill>
                <a:latin typeface="+mn-lt"/>
                <a:ea typeface="+mn-ea"/>
              </a:endParaRPr>
            </a:p>
          </p:txBody>
        </p:sp>
        <p:sp>
          <p:nvSpPr>
            <p:cNvPr id="12" name="Oval 16"/>
            <p:cNvSpPr>
              <a:spLocks noChangeArrowheads="1"/>
            </p:cNvSpPr>
            <p:nvPr/>
          </p:nvSpPr>
          <p:spPr bwMode="auto">
            <a:xfrm>
              <a:off x="3180564" y="2365860"/>
              <a:ext cx="1116870" cy="1117458"/>
            </a:xfrm>
            <a:prstGeom prst="ellipse">
              <a:avLst/>
            </a:prstGeom>
            <a:solidFill>
              <a:srgbClr val="7030A0"/>
            </a:solidFill>
            <a:ln>
              <a:noFill/>
            </a:ln>
          </p:spPr>
          <p:txBody>
            <a:bodyPr/>
            <a:lstStyle/>
            <a:p>
              <a:pPr fontAlgn="auto">
                <a:spcBef>
                  <a:spcPts val="0"/>
                </a:spcBef>
                <a:spcAft>
                  <a:spcPts val="0"/>
                </a:spcAft>
                <a:defRPr/>
              </a:pPr>
              <a:endParaRPr lang="zh-CN" altLang="en-US">
                <a:solidFill>
                  <a:prstClr val="black"/>
                </a:solidFill>
                <a:latin typeface="+mn-lt"/>
                <a:ea typeface="+mn-ea"/>
              </a:endParaRPr>
            </a:p>
          </p:txBody>
        </p:sp>
        <p:sp>
          <p:nvSpPr>
            <p:cNvPr id="13" name="Freeform 22"/>
            <p:cNvSpPr/>
            <p:nvPr/>
          </p:nvSpPr>
          <p:spPr bwMode="auto">
            <a:xfrm>
              <a:off x="3175570" y="2367524"/>
              <a:ext cx="1121864" cy="895965"/>
            </a:xfrm>
            <a:custGeom>
              <a:avLst/>
              <a:gdLst>
                <a:gd name="T0" fmla="*/ 150 w 299"/>
                <a:gd name="T1" fmla="*/ 0 h 239"/>
                <a:gd name="T2" fmla="*/ 0 w 299"/>
                <a:gd name="T3" fmla="*/ 149 h 239"/>
                <a:gd name="T4" fmla="*/ 1 w 299"/>
                <a:gd name="T5" fmla="*/ 166 h 239"/>
                <a:gd name="T6" fmla="*/ 298 w 299"/>
                <a:gd name="T7" fmla="*/ 167 h 239"/>
                <a:gd name="T8" fmla="*/ 299 w 299"/>
                <a:gd name="T9" fmla="*/ 149 h 239"/>
                <a:gd name="T10" fmla="*/ 150 w 299"/>
                <a:gd name="T11" fmla="*/ 0 h 239"/>
              </a:gdLst>
              <a:ahLst/>
              <a:cxnLst>
                <a:cxn ang="0">
                  <a:pos x="T0" y="T1"/>
                </a:cxn>
                <a:cxn ang="0">
                  <a:pos x="T2" y="T3"/>
                </a:cxn>
                <a:cxn ang="0">
                  <a:pos x="T4" y="T5"/>
                </a:cxn>
                <a:cxn ang="0">
                  <a:pos x="T6" y="T7"/>
                </a:cxn>
                <a:cxn ang="0">
                  <a:pos x="T8" y="T9"/>
                </a:cxn>
                <a:cxn ang="0">
                  <a:pos x="T10" y="T11"/>
                </a:cxn>
              </a:cxnLst>
              <a:rect l="0" t="0" r="r" b="b"/>
              <a:pathLst>
                <a:path w="299" h="239">
                  <a:moveTo>
                    <a:pt x="150" y="0"/>
                  </a:moveTo>
                  <a:cubicBezTo>
                    <a:pt x="67" y="0"/>
                    <a:pt x="0" y="67"/>
                    <a:pt x="0" y="149"/>
                  </a:cubicBezTo>
                  <a:cubicBezTo>
                    <a:pt x="0" y="155"/>
                    <a:pt x="1" y="161"/>
                    <a:pt x="1" y="166"/>
                  </a:cubicBezTo>
                  <a:cubicBezTo>
                    <a:pt x="69" y="217"/>
                    <a:pt x="195" y="239"/>
                    <a:pt x="298" y="167"/>
                  </a:cubicBezTo>
                  <a:cubicBezTo>
                    <a:pt x="298" y="161"/>
                    <a:pt x="299" y="155"/>
                    <a:pt x="299" y="149"/>
                  </a:cubicBezTo>
                  <a:cubicBezTo>
                    <a:pt x="299" y="67"/>
                    <a:pt x="232" y="0"/>
                    <a:pt x="150" y="0"/>
                  </a:cubicBezTo>
                  <a:close/>
                </a:path>
              </a:pathLst>
            </a:custGeom>
            <a:gradFill flip="none" rotWithShape="1">
              <a:gsLst>
                <a:gs pos="0">
                  <a:schemeClr val="accent5"/>
                </a:gs>
                <a:gs pos="100000">
                  <a:schemeClr val="accent6"/>
                </a:gs>
              </a:gsLst>
              <a:lin ang="17400000" scaled="0"/>
              <a:tileRect/>
            </a:gradFill>
            <a:ln>
              <a:noFill/>
            </a:ln>
          </p:spPr>
          <p:txBody>
            <a:bodyPr/>
            <a:lstStyle/>
            <a:p>
              <a:pPr fontAlgn="auto">
                <a:spcBef>
                  <a:spcPts val="0"/>
                </a:spcBef>
                <a:spcAft>
                  <a:spcPts val="0"/>
                </a:spcAft>
                <a:defRPr/>
              </a:pPr>
              <a:endParaRPr lang="zh-CN" altLang="en-US">
                <a:solidFill>
                  <a:prstClr val="black"/>
                </a:solidFill>
                <a:latin typeface="+mn-lt"/>
                <a:ea typeface="+mn-ea"/>
              </a:endParaRPr>
            </a:p>
          </p:txBody>
        </p:sp>
        <p:sp>
          <p:nvSpPr>
            <p:cNvPr id="31" name="Freeform 28"/>
            <p:cNvSpPr/>
            <p:nvPr/>
          </p:nvSpPr>
          <p:spPr bwMode="auto">
            <a:xfrm>
              <a:off x="3192361" y="2366963"/>
              <a:ext cx="1169988" cy="736600"/>
            </a:xfrm>
            <a:custGeom>
              <a:avLst/>
              <a:gdLst>
                <a:gd name="T0" fmla="*/ 135 w 312"/>
                <a:gd name="T1" fmla="*/ 0 h 196"/>
                <a:gd name="T2" fmla="*/ 0 w 312"/>
                <a:gd name="T3" fmla="*/ 135 h 196"/>
                <a:gd name="T4" fmla="*/ 1 w 312"/>
                <a:gd name="T5" fmla="*/ 150 h 196"/>
                <a:gd name="T6" fmla="*/ 46 w 312"/>
                <a:gd name="T7" fmla="*/ 176 h 196"/>
                <a:gd name="T8" fmla="*/ 104 w 312"/>
                <a:gd name="T9" fmla="*/ 190 h 196"/>
                <a:gd name="T10" fmla="*/ 233 w 312"/>
                <a:gd name="T11" fmla="*/ 173 h 196"/>
                <a:gd name="T12" fmla="*/ 195 w 312"/>
                <a:gd name="T13" fmla="*/ 14 h 196"/>
                <a:gd name="T14" fmla="*/ 135 w 312"/>
                <a:gd name="T15" fmla="*/ 0 h 19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12" h="196">
                  <a:moveTo>
                    <a:pt x="135" y="0"/>
                  </a:moveTo>
                  <a:cubicBezTo>
                    <a:pt x="61" y="0"/>
                    <a:pt x="0" y="60"/>
                    <a:pt x="0" y="135"/>
                  </a:cubicBezTo>
                  <a:cubicBezTo>
                    <a:pt x="0" y="140"/>
                    <a:pt x="0" y="145"/>
                    <a:pt x="1" y="150"/>
                  </a:cubicBezTo>
                  <a:cubicBezTo>
                    <a:pt x="2" y="158"/>
                    <a:pt x="40" y="173"/>
                    <a:pt x="46" y="176"/>
                  </a:cubicBezTo>
                  <a:cubicBezTo>
                    <a:pt x="65" y="183"/>
                    <a:pt x="84" y="188"/>
                    <a:pt x="104" y="190"/>
                  </a:cubicBezTo>
                  <a:cubicBezTo>
                    <a:pt x="148" y="196"/>
                    <a:pt x="192" y="189"/>
                    <a:pt x="233" y="173"/>
                  </a:cubicBezTo>
                  <a:cubicBezTo>
                    <a:pt x="312" y="141"/>
                    <a:pt x="254" y="38"/>
                    <a:pt x="195" y="14"/>
                  </a:cubicBezTo>
                  <a:cubicBezTo>
                    <a:pt x="177" y="6"/>
                    <a:pt x="155" y="0"/>
                    <a:pt x="135" y="0"/>
                  </a:cubicBezTo>
                  <a:close/>
                </a:path>
              </a:pathLst>
            </a:custGeom>
            <a:gradFill flip="none" rotWithShape="1">
              <a:gsLst>
                <a:gs pos="0">
                  <a:schemeClr val="accent5"/>
                </a:gs>
                <a:gs pos="100000">
                  <a:schemeClr val="accent6"/>
                </a:gs>
                <a:gs pos="52000">
                  <a:schemeClr val="accent6"/>
                </a:gs>
              </a:gsLst>
              <a:path path="circle">
                <a:fillToRect t="100000" r="100000"/>
              </a:path>
              <a:tileRect l="-100000" b="-100000"/>
            </a:gradFill>
            <a:ln>
              <a:noFill/>
            </a:ln>
          </p:spPr>
          <p:txBody>
            <a:bodyPr/>
            <a:lstStyle/>
            <a:p>
              <a:pPr fontAlgn="auto">
                <a:spcBef>
                  <a:spcPts val="0"/>
                </a:spcBef>
                <a:spcAft>
                  <a:spcPts val="0"/>
                </a:spcAft>
                <a:defRPr/>
              </a:pPr>
              <a:endParaRPr lang="zh-CN" altLang="en-US">
                <a:solidFill>
                  <a:prstClr val="black"/>
                </a:solidFill>
                <a:latin typeface="+mn-lt"/>
                <a:ea typeface="+mn-ea"/>
              </a:endParaRPr>
            </a:p>
          </p:txBody>
        </p:sp>
        <p:sp>
          <p:nvSpPr>
            <p:cNvPr id="14" name="Freeform 33"/>
            <p:cNvSpPr/>
            <p:nvPr/>
          </p:nvSpPr>
          <p:spPr bwMode="auto">
            <a:xfrm>
              <a:off x="3261517" y="2324894"/>
              <a:ext cx="955675" cy="665162"/>
            </a:xfrm>
            <a:custGeom>
              <a:avLst/>
              <a:gdLst>
                <a:gd name="T0" fmla="*/ 0 w 255"/>
                <a:gd name="T1" fmla="*/ 124 h 177"/>
                <a:gd name="T2" fmla="*/ 11 w 255"/>
                <a:gd name="T3" fmla="*/ 96 h 177"/>
                <a:gd name="T4" fmla="*/ 27 w 255"/>
                <a:gd name="T5" fmla="*/ 70 h 177"/>
                <a:gd name="T6" fmla="*/ 196 w 255"/>
                <a:gd name="T7" fmla="*/ 39 h 177"/>
                <a:gd name="T8" fmla="*/ 251 w 255"/>
                <a:gd name="T9" fmla="*/ 136 h 177"/>
                <a:gd name="T10" fmla="*/ 203 w 255"/>
                <a:gd name="T11" fmla="*/ 172 h 177"/>
                <a:gd name="T12" fmla="*/ 134 w 255"/>
                <a:gd name="T13" fmla="*/ 115 h 177"/>
                <a:gd name="T14" fmla="*/ 44 w 255"/>
                <a:gd name="T15" fmla="*/ 92 h 177"/>
                <a:gd name="T16" fmla="*/ 0 w 255"/>
                <a:gd name="T17" fmla="*/ 124 h 1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55" h="177">
                  <a:moveTo>
                    <a:pt x="0" y="124"/>
                  </a:moveTo>
                  <a:cubicBezTo>
                    <a:pt x="7" y="117"/>
                    <a:pt x="8" y="105"/>
                    <a:pt x="11" y="96"/>
                  </a:cubicBezTo>
                  <a:cubicBezTo>
                    <a:pt x="15" y="87"/>
                    <a:pt x="21" y="79"/>
                    <a:pt x="27" y="70"/>
                  </a:cubicBezTo>
                  <a:cubicBezTo>
                    <a:pt x="65" y="17"/>
                    <a:pt x="139" y="0"/>
                    <a:pt x="196" y="39"/>
                  </a:cubicBezTo>
                  <a:cubicBezTo>
                    <a:pt x="226" y="59"/>
                    <a:pt x="255" y="92"/>
                    <a:pt x="251" y="136"/>
                  </a:cubicBezTo>
                  <a:cubicBezTo>
                    <a:pt x="249" y="161"/>
                    <a:pt x="228" y="177"/>
                    <a:pt x="203" y="172"/>
                  </a:cubicBezTo>
                  <a:cubicBezTo>
                    <a:pt x="172" y="165"/>
                    <a:pt x="154" y="137"/>
                    <a:pt x="134" y="115"/>
                  </a:cubicBezTo>
                  <a:cubicBezTo>
                    <a:pt x="111" y="91"/>
                    <a:pt x="75" y="81"/>
                    <a:pt x="44" y="92"/>
                  </a:cubicBezTo>
                  <a:cubicBezTo>
                    <a:pt x="24" y="100"/>
                    <a:pt x="15" y="106"/>
                    <a:pt x="0" y="124"/>
                  </a:cubicBezTo>
                  <a:close/>
                </a:path>
              </a:pathLst>
            </a:custGeom>
            <a:solidFill>
              <a:srgbClr val="FF0066"/>
            </a:solidFill>
            <a:ln>
              <a:noFill/>
            </a:ln>
          </p:spPr>
          <p:txBody>
            <a:bodyPr/>
            <a:lstStyle/>
            <a:p>
              <a:pPr fontAlgn="auto">
                <a:spcBef>
                  <a:spcPts val="0"/>
                </a:spcBef>
                <a:spcAft>
                  <a:spcPts val="0"/>
                </a:spcAft>
                <a:defRPr/>
              </a:pPr>
              <a:endParaRPr lang="zh-CN" altLang="en-US">
                <a:solidFill>
                  <a:prstClr val="black"/>
                </a:solidFill>
                <a:latin typeface="+mn-lt"/>
                <a:ea typeface="+mn-ea"/>
              </a:endParaRPr>
            </a:p>
          </p:txBody>
        </p:sp>
        <p:sp>
          <p:nvSpPr>
            <p:cNvPr id="13398" name="Freeform 38"/>
            <p:cNvSpPr>
              <a:spLocks noEditPoints="1"/>
            </p:cNvSpPr>
            <p:nvPr/>
          </p:nvSpPr>
          <p:spPr bwMode="auto">
            <a:xfrm>
              <a:off x="3192362" y="2657475"/>
              <a:ext cx="363538" cy="739775"/>
            </a:xfrm>
            <a:custGeom>
              <a:avLst/>
              <a:gdLst>
                <a:gd name="T0" fmla="*/ 2147483647 w 97"/>
                <a:gd name="T1" fmla="*/ 2147483647 h 197"/>
                <a:gd name="T2" fmla="*/ 2147483647 w 97"/>
                <a:gd name="T3" fmla="*/ 2147483647 h 197"/>
                <a:gd name="T4" fmla="*/ 2147483647 w 97"/>
                <a:gd name="T5" fmla="*/ 2147483647 h 197"/>
                <a:gd name="T6" fmla="*/ 2147483647 w 97"/>
                <a:gd name="T7" fmla="*/ 2147483647 h 197"/>
                <a:gd name="T8" fmla="*/ 2147483647 w 97"/>
                <a:gd name="T9" fmla="*/ 2147483647 h 197"/>
                <a:gd name="T10" fmla="*/ 2147483647 w 97"/>
                <a:gd name="T11" fmla="*/ 2147483647 h 197"/>
                <a:gd name="T12" fmla="*/ 2147483647 w 97"/>
                <a:gd name="T13" fmla="*/ 2147483647 h 197"/>
                <a:gd name="T14" fmla="*/ 2147483647 w 97"/>
                <a:gd name="T15" fmla="*/ 2147483647 h 197"/>
                <a:gd name="T16" fmla="*/ 2147483647 w 97"/>
                <a:gd name="T17" fmla="*/ 2147483647 h 197"/>
                <a:gd name="T18" fmla="*/ 2147483647 w 97"/>
                <a:gd name="T19" fmla="*/ 2147483647 h 197"/>
                <a:gd name="T20" fmla="*/ 2147483647 w 97"/>
                <a:gd name="T21" fmla="*/ 2147483647 h 197"/>
                <a:gd name="T22" fmla="*/ 2147483647 w 97"/>
                <a:gd name="T23" fmla="*/ 2147483647 h 197"/>
                <a:gd name="T24" fmla="*/ 2147483647 w 97"/>
                <a:gd name="T25" fmla="*/ 0 h 197"/>
                <a:gd name="T26" fmla="*/ 2147483647 w 97"/>
                <a:gd name="T27" fmla="*/ 2147483647 h 197"/>
                <a:gd name="T28" fmla="*/ 2147483647 w 97"/>
                <a:gd name="T29" fmla="*/ 2147483647 h 197"/>
                <a:gd name="T30" fmla="*/ 2147483647 w 97"/>
                <a:gd name="T31" fmla="*/ 2147483647 h 197"/>
                <a:gd name="T32" fmla="*/ 2147483647 w 97"/>
                <a:gd name="T33" fmla="*/ 2147483647 h 197"/>
                <a:gd name="T34" fmla="*/ 2147483647 w 97"/>
                <a:gd name="T35" fmla="*/ 2147483647 h 197"/>
                <a:gd name="T36" fmla="*/ 2147483647 w 97"/>
                <a:gd name="T37" fmla="*/ 2147483647 h 197"/>
                <a:gd name="T38" fmla="*/ 2147483647 w 97"/>
                <a:gd name="T39" fmla="*/ 2147483647 h 197"/>
                <a:gd name="T40" fmla="*/ 2147483647 w 97"/>
                <a:gd name="T41" fmla="*/ 2147483647 h 197"/>
                <a:gd name="T42" fmla="*/ 2147483647 w 97"/>
                <a:gd name="T43" fmla="*/ 2147483647 h 197"/>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97"/>
                <a:gd name="T67" fmla="*/ 0 h 197"/>
                <a:gd name="T68" fmla="*/ 97 w 97"/>
                <a:gd name="T69" fmla="*/ 197 h 197"/>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97" h="197">
                  <a:moveTo>
                    <a:pt x="19" y="83"/>
                  </a:moveTo>
                  <a:cubicBezTo>
                    <a:pt x="12" y="88"/>
                    <a:pt x="7" y="93"/>
                    <a:pt x="4" y="96"/>
                  </a:cubicBezTo>
                  <a:cubicBezTo>
                    <a:pt x="4" y="97"/>
                    <a:pt x="4" y="99"/>
                    <a:pt x="5" y="101"/>
                  </a:cubicBezTo>
                  <a:cubicBezTo>
                    <a:pt x="12" y="132"/>
                    <a:pt x="31" y="158"/>
                    <a:pt x="57" y="175"/>
                  </a:cubicBezTo>
                  <a:cubicBezTo>
                    <a:pt x="45" y="160"/>
                    <a:pt x="28" y="134"/>
                    <a:pt x="21" y="101"/>
                  </a:cubicBezTo>
                  <a:cubicBezTo>
                    <a:pt x="20" y="95"/>
                    <a:pt x="19" y="89"/>
                    <a:pt x="19" y="83"/>
                  </a:cubicBezTo>
                  <a:close/>
                  <a:moveTo>
                    <a:pt x="2" y="86"/>
                  </a:moveTo>
                  <a:cubicBezTo>
                    <a:pt x="6" y="79"/>
                    <a:pt x="12" y="72"/>
                    <a:pt x="18" y="66"/>
                  </a:cubicBezTo>
                  <a:cubicBezTo>
                    <a:pt x="17" y="42"/>
                    <a:pt x="21" y="23"/>
                    <a:pt x="24" y="12"/>
                  </a:cubicBezTo>
                  <a:cubicBezTo>
                    <a:pt x="8" y="32"/>
                    <a:pt x="0" y="58"/>
                    <a:pt x="2" y="86"/>
                  </a:cubicBezTo>
                  <a:close/>
                  <a:moveTo>
                    <a:pt x="22" y="63"/>
                  </a:moveTo>
                  <a:cubicBezTo>
                    <a:pt x="24" y="61"/>
                    <a:pt x="26" y="59"/>
                    <a:pt x="28" y="57"/>
                  </a:cubicBezTo>
                  <a:cubicBezTo>
                    <a:pt x="28" y="23"/>
                    <a:pt x="37" y="0"/>
                    <a:pt x="37" y="0"/>
                  </a:cubicBezTo>
                  <a:cubicBezTo>
                    <a:pt x="33" y="3"/>
                    <a:pt x="29" y="6"/>
                    <a:pt x="26" y="10"/>
                  </a:cubicBezTo>
                  <a:cubicBezTo>
                    <a:pt x="25" y="19"/>
                    <a:pt x="21" y="38"/>
                    <a:pt x="22" y="63"/>
                  </a:cubicBezTo>
                  <a:close/>
                  <a:moveTo>
                    <a:pt x="97" y="197"/>
                  </a:moveTo>
                  <a:cubicBezTo>
                    <a:pt x="97" y="197"/>
                    <a:pt x="56" y="172"/>
                    <a:pt x="37" y="111"/>
                  </a:cubicBezTo>
                  <a:cubicBezTo>
                    <a:pt x="33" y="99"/>
                    <a:pt x="31" y="87"/>
                    <a:pt x="29" y="76"/>
                  </a:cubicBezTo>
                  <a:cubicBezTo>
                    <a:pt x="27" y="77"/>
                    <a:pt x="25" y="79"/>
                    <a:pt x="23" y="80"/>
                  </a:cubicBezTo>
                  <a:cubicBezTo>
                    <a:pt x="23" y="87"/>
                    <a:pt x="24" y="93"/>
                    <a:pt x="26" y="100"/>
                  </a:cubicBezTo>
                  <a:cubicBezTo>
                    <a:pt x="33" y="137"/>
                    <a:pt x="51" y="164"/>
                    <a:pt x="62" y="179"/>
                  </a:cubicBezTo>
                  <a:cubicBezTo>
                    <a:pt x="71" y="184"/>
                    <a:pt x="83" y="192"/>
                    <a:pt x="97" y="197"/>
                  </a:cubicBezTo>
                  <a:close/>
                </a:path>
              </a:pathLst>
            </a:custGeom>
            <a:solidFill>
              <a:srgbClr val="00FF00"/>
            </a:solidFill>
            <a:ln w="9525">
              <a:noFill/>
              <a:round/>
            </a:ln>
          </p:spPr>
          <p:txBody>
            <a:bodyPr/>
            <a:lstStyle/>
            <a:p>
              <a:endParaRPr lang="zh-CN" altLang="en-US"/>
            </a:p>
          </p:txBody>
        </p:sp>
      </p:gr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9" fill="hold" grpId="0" nodeType="withEffect">
                                  <p:stCondLst>
                                    <p:cond delay="60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1100" fill="hold"/>
                                        <p:tgtEl>
                                          <p:spTgt spid="9"/>
                                        </p:tgtEl>
                                        <p:attrNameLst>
                                          <p:attrName>ppt_x</p:attrName>
                                        </p:attrNameLst>
                                      </p:cBhvr>
                                      <p:tavLst>
                                        <p:tav tm="0">
                                          <p:val>
                                            <p:strVal val="0-#ppt_w/2"/>
                                          </p:val>
                                        </p:tav>
                                        <p:tav tm="100000">
                                          <p:val>
                                            <p:strVal val="#ppt_x"/>
                                          </p:val>
                                        </p:tav>
                                      </p:tavLst>
                                    </p:anim>
                                    <p:anim calcmode="lin" valueType="num">
                                      <p:cBhvr additive="base">
                                        <p:cTn id="8" dur="1100" fill="hold"/>
                                        <p:tgtEl>
                                          <p:spTgt spid="9"/>
                                        </p:tgtEl>
                                        <p:attrNameLst>
                                          <p:attrName>ppt_y</p:attrName>
                                        </p:attrNameLst>
                                      </p:cBhvr>
                                      <p:tavLst>
                                        <p:tav tm="0">
                                          <p:val>
                                            <p:strVal val="0-#ppt_h/2"/>
                                          </p:val>
                                        </p:tav>
                                        <p:tav tm="100000">
                                          <p:val>
                                            <p:strVal val="#ppt_y"/>
                                          </p:val>
                                        </p:tav>
                                      </p:tavLst>
                                    </p:anim>
                                  </p:childTnLst>
                                </p:cTn>
                              </p:par>
                              <p:par>
                                <p:cTn id="9" presetID="8" presetClass="emph" presetSubtype="0" fill="hold" grpId="1" nodeType="withEffect">
                                  <p:stCondLst>
                                    <p:cond delay="700"/>
                                  </p:stCondLst>
                                  <p:childTnLst>
                                    <p:animRot by="21600000">
                                      <p:cBhvr>
                                        <p:cTn id="10" dur="1100" fill="hold"/>
                                        <p:tgtEl>
                                          <p:spTgt spid="9"/>
                                        </p:tgtEl>
                                        <p:attrNameLst>
                                          <p:attrName>r</p:attrName>
                                        </p:attrNameLst>
                                      </p:cBhvr>
                                    </p:animRot>
                                  </p:childTnLst>
                                </p:cTn>
                              </p:par>
                            </p:childTnLst>
                          </p:cTn>
                        </p:par>
                        <p:par>
                          <p:cTn id="11" fill="hold">
                            <p:stCondLst>
                              <p:cond delay="2100"/>
                            </p:stCondLst>
                            <p:childTnLst>
                              <p:par>
                                <p:cTn id="12" presetID="26" presetClass="entr" presetSubtype="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wipe(down)">
                                      <p:cBhvr>
                                        <p:cTn id="14" dur="319">
                                          <p:stCondLst>
                                            <p:cond delay="0"/>
                                          </p:stCondLst>
                                        </p:cTn>
                                        <p:tgtEl>
                                          <p:spTgt spid="18"/>
                                        </p:tgtEl>
                                      </p:cBhvr>
                                    </p:animEffect>
                                    <p:anim calcmode="lin" valueType="num">
                                      <p:cBhvr>
                                        <p:cTn id="15" dur="1002" tmFilter="0,0; 0.14,0.36; 0.43,0.73; 0.71,0.91; 1.0,1.0">
                                          <p:stCondLst>
                                            <p:cond delay="0"/>
                                          </p:stCondLst>
                                        </p:cTn>
                                        <p:tgtEl>
                                          <p:spTgt spid="18"/>
                                        </p:tgtEl>
                                        <p:attrNameLst>
                                          <p:attrName>ppt_x</p:attrName>
                                        </p:attrNameLst>
                                      </p:cBhvr>
                                      <p:tavLst>
                                        <p:tav tm="0">
                                          <p:val>
                                            <p:strVal val="#ppt_x-0.25"/>
                                          </p:val>
                                        </p:tav>
                                        <p:tav tm="100000">
                                          <p:val>
                                            <p:strVal val="#ppt_x"/>
                                          </p:val>
                                        </p:tav>
                                      </p:tavLst>
                                    </p:anim>
                                    <p:anim calcmode="lin" valueType="num">
                                      <p:cBhvr>
                                        <p:cTn id="16" dur="365" tmFilter="0.0,0.0; 0.25,0.07; 0.50,0.2; 0.75,0.467; 1.0,1.0">
                                          <p:stCondLst>
                                            <p:cond delay="0"/>
                                          </p:stCondLst>
                                        </p:cTn>
                                        <p:tgtEl>
                                          <p:spTgt spid="18"/>
                                        </p:tgtEl>
                                        <p:attrNameLst>
                                          <p:attrName>ppt_y</p:attrName>
                                        </p:attrNameLst>
                                      </p:cBhvr>
                                      <p:tavLst>
                                        <p:tav tm="0" fmla="#ppt_y-sin(pi*$)/3">
                                          <p:val>
                                            <p:fltVal val="0.5"/>
                                          </p:val>
                                        </p:tav>
                                        <p:tav tm="100000">
                                          <p:val>
                                            <p:fltVal val="1"/>
                                          </p:val>
                                        </p:tav>
                                      </p:tavLst>
                                    </p:anim>
                                    <p:anim calcmode="lin" valueType="num">
                                      <p:cBhvr>
                                        <p:cTn id="17" dur="365" tmFilter="0, 0; 0.125,0.2665; 0.25,0.4; 0.375,0.465; 0.5,0.5;  0.625,0.535; 0.75,0.6; 0.875,0.7335; 1,1">
                                          <p:stCondLst>
                                            <p:cond delay="365"/>
                                          </p:stCondLst>
                                        </p:cTn>
                                        <p:tgtEl>
                                          <p:spTgt spid="18"/>
                                        </p:tgtEl>
                                        <p:attrNameLst>
                                          <p:attrName>ppt_y</p:attrName>
                                        </p:attrNameLst>
                                      </p:cBhvr>
                                      <p:tavLst>
                                        <p:tav tm="0" fmla="#ppt_y-sin(pi*$)/9">
                                          <p:val>
                                            <p:fltVal val="0"/>
                                          </p:val>
                                        </p:tav>
                                        <p:tav tm="100000">
                                          <p:val>
                                            <p:fltVal val="1"/>
                                          </p:val>
                                        </p:tav>
                                      </p:tavLst>
                                    </p:anim>
                                    <p:anim calcmode="lin" valueType="num">
                                      <p:cBhvr>
                                        <p:cTn id="18" dur="183" tmFilter="0, 0; 0.125,0.2665; 0.25,0.4; 0.375,0.465; 0.5,0.5;  0.625,0.535; 0.75,0.6; 0.875,0.7335; 1,1">
                                          <p:stCondLst>
                                            <p:cond delay="728"/>
                                          </p:stCondLst>
                                        </p:cTn>
                                        <p:tgtEl>
                                          <p:spTgt spid="18"/>
                                        </p:tgtEl>
                                        <p:attrNameLst>
                                          <p:attrName>ppt_y</p:attrName>
                                        </p:attrNameLst>
                                      </p:cBhvr>
                                      <p:tavLst>
                                        <p:tav tm="0" fmla="#ppt_y-sin(pi*$)/27">
                                          <p:val>
                                            <p:fltVal val="0"/>
                                          </p:val>
                                        </p:tav>
                                        <p:tav tm="100000">
                                          <p:val>
                                            <p:fltVal val="1"/>
                                          </p:val>
                                        </p:tav>
                                      </p:tavLst>
                                    </p:anim>
                                    <p:anim calcmode="lin" valueType="num">
                                      <p:cBhvr>
                                        <p:cTn id="19" dur="90" tmFilter="0, 0; 0.125,0.2665; 0.25,0.4; 0.375,0.465; 0.5,0.5;  0.625,0.535; 0.75,0.6; 0.875,0.7335; 1,1">
                                          <p:stCondLst>
                                            <p:cond delay="911"/>
                                          </p:stCondLst>
                                        </p:cTn>
                                        <p:tgtEl>
                                          <p:spTgt spid="18"/>
                                        </p:tgtEl>
                                        <p:attrNameLst>
                                          <p:attrName>ppt_y</p:attrName>
                                        </p:attrNameLst>
                                      </p:cBhvr>
                                      <p:tavLst>
                                        <p:tav tm="0" fmla="#ppt_y-sin(pi*$)/81">
                                          <p:val>
                                            <p:fltVal val="0"/>
                                          </p:val>
                                        </p:tav>
                                        <p:tav tm="100000">
                                          <p:val>
                                            <p:fltVal val="1"/>
                                          </p:val>
                                        </p:tav>
                                      </p:tavLst>
                                    </p:anim>
                                    <p:animScale>
                                      <p:cBhvr>
                                        <p:cTn id="20" dur="14">
                                          <p:stCondLst>
                                            <p:cond delay="357"/>
                                          </p:stCondLst>
                                        </p:cTn>
                                        <p:tgtEl>
                                          <p:spTgt spid="18"/>
                                        </p:tgtEl>
                                      </p:cBhvr>
                                      <p:to x="100000" y="60000"/>
                                    </p:animScale>
                                    <p:animScale>
                                      <p:cBhvr>
                                        <p:cTn id="21" dur="91" decel="50000">
                                          <p:stCondLst>
                                            <p:cond delay="372"/>
                                          </p:stCondLst>
                                        </p:cTn>
                                        <p:tgtEl>
                                          <p:spTgt spid="18"/>
                                        </p:tgtEl>
                                      </p:cBhvr>
                                      <p:to x="100000" y="100000"/>
                                    </p:animScale>
                                    <p:animScale>
                                      <p:cBhvr>
                                        <p:cTn id="22" dur="14">
                                          <p:stCondLst>
                                            <p:cond delay="722"/>
                                          </p:stCondLst>
                                        </p:cTn>
                                        <p:tgtEl>
                                          <p:spTgt spid="18"/>
                                        </p:tgtEl>
                                      </p:cBhvr>
                                      <p:to x="100000" y="80000"/>
                                    </p:animScale>
                                    <p:animScale>
                                      <p:cBhvr>
                                        <p:cTn id="23" dur="91" decel="50000">
                                          <p:stCondLst>
                                            <p:cond delay="736"/>
                                          </p:stCondLst>
                                        </p:cTn>
                                        <p:tgtEl>
                                          <p:spTgt spid="18"/>
                                        </p:tgtEl>
                                      </p:cBhvr>
                                      <p:to x="100000" y="100000"/>
                                    </p:animScale>
                                    <p:animScale>
                                      <p:cBhvr>
                                        <p:cTn id="24" dur="14">
                                          <p:stCondLst>
                                            <p:cond delay="903"/>
                                          </p:stCondLst>
                                        </p:cTn>
                                        <p:tgtEl>
                                          <p:spTgt spid="18"/>
                                        </p:tgtEl>
                                      </p:cBhvr>
                                      <p:to x="100000" y="90000"/>
                                    </p:animScale>
                                    <p:animScale>
                                      <p:cBhvr>
                                        <p:cTn id="25" dur="91" decel="50000">
                                          <p:stCondLst>
                                            <p:cond delay="917"/>
                                          </p:stCondLst>
                                        </p:cTn>
                                        <p:tgtEl>
                                          <p:spTgt spid="18"/>
                                        </p:tgtEl>
                                      </p:cBhvr>
                                      <p:to x="100000" y="100000"/>
                                    </p:animScale>
                                    <p:animScale>
                                      <p:cBhvr>
                                        <p:cTn id="26" dur="14">
                                          <p:stCondLst>
                                            <p:cond delay="994"/>
                                          </p:stCondLst>
                                        </p:cTn>
                                        <p:tgtEl>
                                          <p:spTgt spid="18"/>
                                        </p:tgtEl>
                                      </p:cBhvr>
                                      <p:to x="100000" y="95000"/>
                                    </p:animScale>
                                    <p:animScale>
                                      <p:cBhvr>
                                        <p:cTn id="27" dur="91" decel="50000">
                                          <p:stCondLst>
                                            <p:cond delay="1009"/>
                                          </p:stCondLst>
                                        </p:cTn>
                                        <p:tgtEl>
                                          <p:spTgt spid="18"/>
                                        </p:tgtEl>
                                      </p:cBhvr>
                                      <p:to x="100000" y="100000"/>
                                    </p:animScale>
                                  </p:childTnLst>
                                </p:cTn>
                              </p:par>
                            </p:childTnLst>
                          </p:cTn>
                        </p:par>
                        <p:par>
                          <p:cTn id="28" fill="hold">
                            <p:stCondLst>
                              <p:cond delay="3600"/>
                            </p:stCondLst>
                            <p:childTnLst>
                              <p:par>
                                <p:cTn id="29" presetID="45" presetClass="entr" presetSubtype="0" fill="hold" grpId="0" nodeType="afterEffect">
                                  <p:stCondLst>
                                    <p:cond delay="0"/>
                                  </p:stCondLst>
                                  <p:childTnLst>
                                    <p:set>
                                      <p:cBhvr>
                                        <p:cTn id="30" dur="1" fill="hold">
                                          <p:stCondLst>
                                            <p:cond delay="0"/>
                                          </p:stCondLst>
                                        </p:cTn>
                                        <p:tgtEl>
                                          <p:spTgt spid="4"/>
                                        </p:tgtEl>
                                        <p:attrNameLst>
                                          <p:attrName>style.visibility</p:attrName>
                                        </p:attrNameLst>
                                      </p:cBhvr>
                                      <p:to>
                                        <p:strVal val="visible"/>
                                      </p:to>
                                    </p:set>
                                    <p:animEffect transition="in" filter="fade">
                                      <p:cBhvr>
                                        <p:cTn id="31" dur="1000"/>
                                        <p:tgtEl>
                                          <p:spTgt spid="4"/>
                                        </p:tgtEl>
                                      </p:cBhvr>
                                    </p:animEffect>
                                    <p:anim calcmode="lin" valueType="num">
                                      <p:cBhvr>
                                        <p:cTn id="32" dur="1000" fill="hold"/>
                                        <p:tgtEl>
                                          <p:spTgt spid="4"/>
                                        </p:tgtEl>
                                        <p:attrNameLst>
                                          <p:attrName>ppt_w</p:attrName>
                                        </p:attrNameLst>
                                      </p:cBhvr>
                                      <p:tavLst>
                                        <p:tav tm="0" fmla="#ppt_w*sin(2.5*pi*$)">
                                          <p:val>
                                            <p:fltVal val="0"/>
                                          </p:val>
                                        </p:tav>
                                        <p:tav tm="100000">
                                          <p:val>
                                            <p:fltVal val="1"/>
                                          </p:val>
                                        </p:tav>
                                      </p:tavLst>
                                    </p:anim>
                                    <p:anim calcmode="lin" valueType="num">
                                      <p:cBhvr>
                                        <p:cTn id="33" dur="1000" fill="hold"/>
                                        <p:tgtEl>
                                          <p:spTgt spid="4"/>
                                        </p:tgtEl>
                                        <p:attrNameLst>
                                          <p:attrName>ppt_h</p:attrName>
                                        </p:attrNameLst>
                                      </p:cBhvr>
                                      <p:tavLst>
                                        <p:tav tm="0">
                                          <p:val>
                                            <p:strVal val="#ppt_h"/>
                                          </p:val>
                                        </p:tav>
                                        <p:tav tm="100000">
                                          <p:val>
                                            <p:strVal val="#ppt_h"/>
                                          </p:val>
                                        </p:tav>
                                      </p:tavLst>
                                    </p:anim>
                                  </p:childTnLst>
                                </p:cTn>
                              </p:par>
                            </p:childTnLst>
                          </p:cTn>
                        </p:par>
                        <p:par>
                          <p:cTn id="34" fill="hold">
                            <p:stCondLst>
                              <p:cond delay="4600"/>
                            </p:stCondLst>
                            <p:childTnLst>
                              <p:par>
                                <p:cTn id="35" presetID="2" presetClass="entr" presetSubtype="4" fill="hold" grpId="0" nodeType="afterEffect">
                                  <p:stCondLst>
                                    <p:cond delay="0"/>
                                  </p:stCondLst>
                                  <p:childTnLst>
                                    <p:set>
                                      <p:cBhvr>
                                        <p:cTn id="36" dur="1" fill="hold">
                                          <p:stCondLst>
                                            <p:cond delay="0"/>
                                          </p:stCondLst>
                                        </p:cTn>
                                        <p:tgtEl>
                                          <p:spTgt spid="5"/>
                                        </p:tgtEl>
                                        <p:attrNameLst>
                                          <p:attrName>style.visibility</p:attrName>
                                        </p:attrNameLst>
                                      </p:cBhvr>
                                      <p:to>
                                        <p:strVal val="visible"/>
                                      </p:to>
                                    </p:set>
                                    <p:anim calcmode="lin" valueType="num">
                                      <p:cBhvr additive="base">
                                        <p:cTn id="37" dur="500" fill="hold"/>
                                        <p:tgtEl>
                                          <p:spTgt spid="5"/>
                                        </p:tgtEl>
                                        <p:attrNameLst>
                                          <p:attrName>ppt_x</p:attrName>
                                        </p:attrNameLst>
                                      </p:cBhvr>
                                      <p:tavLst>
                                        <p:tav tm="0">
                                          <p:val>
                                            <p:strVal val="#ppt_x"/>
                                          </p:val>
                                        </p:tav>
                                        <p:tav tm="100000">
                                          <p:val>
                                            <p:strVal val="#ppt_x"/>
                                          </p:val>
                                        </p:tav>
                                      </p:tavLst>
                                    </p:anim>
                                    <p:anim calcmode="lin" valueType="num">
                                      <p:cBhvr additive="base">
                                        <p:cTn id="3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9" grpId="0" bldLvl="0" animBg="1"/>
      <p:bldP spid="9" grpId="1" bldLvl="0" animBg="1"/>
    </p:bld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标题 27649"/>
          <p:cNvSpPr>
            <a:spLocks noGrp="1"/>
          </p:cNvSpPr>
          <p:nvPr>
            <p:ph type="title"/>
          </p:nvPr>
        </p:nvSpPr>
        <p:spPr>
          <a:xfrm>
            <a:off x="164465" y="802640"/>
            <a:ext cx="8705215" cy="517525"/>
          </a:xfrm>
        </p:spPr>
        <p:txBody>
          <a:bodyPr anchor="ctr"/>
          <a:lstStyle/>
          <a:p>
            <a:pPr algn="ctr"/>
            <a:r>
              <a:rPr lang="zh-CN" altLang="en-US" sz="2800" dirty="0">
                <a:solidFill>
                  <a:srgbClr val="0070C0"/>
                </a:solidFill>
              </a:rPr>
              <a:t>（ </a:t>
            </a:r>
            <a:r>
              <a:rPr lang="zh-CN" altLang="en-US" sz="2800" err="1">
                <a:solidFill>
                  <a:srgbClr val="0070C0"/>
                </a:solidFill>
              </a:rPr>
              <a:t>Фетор Иванович Тютчев </a:t>
            </a:r>
            <a:r>
              <a:rPr lang="en-US" altLang="zh-CN" sz="2800">
                <a:solidFill>
                  <a:srgbClr val="0070C0"/>
                </a:solidFill>
              </a:rPr>
              <a:t>1803—1873)</a:t>
            </a:r>
            <a:endParaRPr lang="en-US" altLang="zh-CN" sz="2800">
              <a:solidFill>
                <a:srgbClr val="0070C0"/>
              </a:solidFill>
            </a:endParaRPr>
          </a:p>
        </p:txBody>
      </p:sp>
      <p:pic>
        <p:nvPicPr>
          <p:cNvPr id="4" name="图片 3" descr="t018ff1f853ff77278b"/>
          <p:cNvPicPr>
            <a:picLocks noChangeAspect="1"/>
          </p:cNvPicPr>
          <p:nvPr/>
        </p:nvPicPr>
        <p:blipFill>
          <a:blip r:embed="rId1" cstate="print"/>
          <a:stretch>
            <a:fillRect/>
          </a:stretch>
        </p:blipFill>
        <p:spPr>
          <a:xfrm>
            <a:off x="2744470" y="1502410"/>
            <a:ext cx="3096260" cy="3062605"/>
          </a:xfrm>
          <a:prstGeom prst="rect">
            <a:avLst/>
          </a:prstGeom>
        </p:spPr>
      </p:pic>
      <p:sp>
        <p:nvSpPr>
          <p:cNvPr id="7" name="矩形 6"/>
          <p:cNvSpPr/>
          <p:nvPr/>
        </p:nvSpPr>
        <p:spPr>
          <a:xfrm>
            <a:off x="1480185" y="55245"/>
            <a:ext cx="6183630" cy="829310"/>
          </a:xfrm>
          <a:prstGeom prst="rect">
            <a:avLst/>
          </a:prstGeom>
          <a:noFill/>
          <a:ln>
            <a:noFill/>
          </a:ln>
        </p:spPr>
        <p:txBody>
          <a:bodyPr wrap="none" rtlCol="0" anchor="t">
            <a:spAutoFit/>
          </a:bodyPr>
          <a:lstStyle/>
          <a:p>
            <a:pPr algn="ctr"/>
            <a:r>
              <a:rPr lang="zh-CN" altLang="en-US" sz="4800" b="1">
                <a:ln w="25400">
                  <a:gradFill>
                    <a:gsLst>
                      <a:gs pos="31000">
                        <a:srgbClr val="6D6E85"/>
                      </a:gs>
                      <a:gs pos="66000">
                        <a:srgbClr val="A2C6FF"/>
                      </a:gs>
                      <a:gs pos="45000">
                        <a:srgbClr val="97B8F2"/>
                      </a:gs>
                      <a:gs pos="11000">
                        <a:srgbClr val="ED7D31">
                          <a:lumMod val="20000"/>
                          <a:lumOff val="80000"/>
                        </a:srgbClr>
                      </a:gs>
                      <a:gs pos="100000">
                        <a:srgbClr val="7E6760"/>
                      </a:gs>
                      <a:gs pos="91000">
                        <a:schemeClr val="bg1">
                          <a:lumMod val="50000"/>
                        </a:schemeClr>
                      </a:gs>
                      <a:gs pos="56000">
                        <a:srgbClr val="455C85"/>
                      </a:gs>
                      <a:gs pos="81000">
                        <a:srgbClr val="F8D8CF"/>
                      </a:gs>
                    </a:gsLst>
                  </a:gradFill>
                </a:ln>
                <a:blipFill>
                  <a:blip r:embed="rId2"/>
                  <a:tile sx="100000" sy="100000"/>
                </a:blipFill>
                <a:effectLst>
                  <a:outerShdw blurRad="38100" dist="25400" dir="5400000" algn="ctr" rotWithShape="0">
                    <a:srgbClr val="6E747A">
                      <a:alpha val="43000"/>
                    </a:srgbClr>
                  </a:outerShdw>
                </a:effectLst>
              </a:rPr>
              <a:t>哲理诗人</a:t>
            </a:r>
            <a:r>
              <a:rPr lang="en-US" altLang="zh-CN" sz="4800" b="1">
                <a:ln w="25400">
                  <a:gradFill>
                    <a:gsLst>
                      <a:gs pos="31000">
                        <a:srgbClr val="6D6E85"/>
                      </a:gs>
                      <a:gs pos="66000">
                        <a:srgbClr val="A2C6FF"/>
                      </a:gs>
                      <a:gs pos="45000">
                        <a:srgbClr val="97B8F2"/>
                      </a:gs>
                      <a:gs pos="11000">
                        <a:srgbClr val="ED7D31">
                          <a:lumMod val="20000"/>
                          <a:lumOff val="80000"/>
                        </a:srgbClr>
                      </a:gs>
                      <a:gs pos="100000">
                        <a:srgbClr val="7E6760"/>
                      </a:gs>
                      <a:gs pos="91000">
                        <a:schemeClr val="bg1">
                          <a:lumMod val="50000"/>
                        </a:schemeClr>
                      </a:gs>
                      <a:gs pos="56000">
                        <a:srgbClr val="455C85"/>
                      </a:gs>
                      <a:gs pos="81000">
                        <a:srgbClr val="F8D8CF"/>
                      </a:gs>
                    </a:gsLst>
                  </a:gradFill>
                </a:ln>
                <a:blipFill>
                  <a:blip r:embed="rId2"/>
                  <a:tile sx="100000" sy="100000"/>
                </a:blipFill>
                <a:effectLst>
                  <a:outerShdw blurRad="38100" dist="25400" dir="5400000" algn="ctr" rotWithShape="0">
                    <a:srgbClr val="6E747A">
                      <a:alpha val="43000"/>
                    </a:srgbClr>
                  </a:outerShdw>
                </a:effectLst>
              </a:rPr>
              <a:t>——</a:t>
            </a:r>
            <a:r>
              <a:rPr lang="zh-CN" altLang="en-US" sz="4800" b="1">
                <a:ln w="25400">
                  <a:gradFill>
                    <a:gsLst>
                      <a:gs pos="31000">
                        <a:srgbClr val="6D6E85"/>
                      </a:gs>
                      <a:gs pos="66000">
                        <a:srgbClr val="A2C6FF"/>
                      </a:gs>
                      <a:gs pos="45000">
                        <a:srgbClr val="97B8F2"/>
                      </a:gs>
                      <a:gs pos="11000">
                        <a:srgbClr val="ED7D31">
                          <a:lumMod val="20000"/>
                          <a:lumOff val="80000"/>
                        </a:srgbClr>
                      </a:gs>
                      <a:gs pos="100000">
                        <a:srgbClr val="7E6760"/>
                      </a:gs>
                      <a:gs pos="91000">
                        <a:schemeClr val="bg1">
                          <a:lumMod val="50000"/>
                        </a:schemeClr>
                      </a:gs>
                      <a:gs pos="56000">
                        <a:srgbClr val="455C85"/>
                      </a:gs>
                      <a:gs pos="81000">
                        <a:srgbClr val="F8D8CF"/>
                      </a:gs>
                    </a:gsLst>
                  </a:gradFill>
                </a:ln>
                <a:blipFill>
                  <a:blip r:embed="rId2"/>
                  <a:tile sx="100000" sy="100000"/>
                </a:blipFill>
                <a:effectLst>
                  <a:outerShdw blurRad="38100" dist="25400" dir="5400000" algn="ctr" rotWithShape="0">
                    <a:srgbClr val="6E747A">
                      <a:alpha val="43000"/>
                    </a:srgbClr>
                  </a:outerShdw>
                </a:effectLst>
              </a:rPr>
              <a:t>丘特切夫</a:t>
            </a:r>
            <a:endParaRPr lang="zh-CN" altLang="en-US" sz="4800" b="1">
              <a:ln w="25400">
                <a:gradFill>
                  <a:gsLst>
                    <a:gs pos="31000">
                      <a:srgbClr val="6D6E85"/>
                    </a:gs>
                    <a:gs pos="66000">
                      <a:srgbClr val="A2C6FF"/>
                    </a:gs>
                    <a:gs pos="45000">
                      <a:srgbClr val="97B8F2"/>
                    </a:gs>
                    <a:gs pos="11000">
                      <a:srgbClr val="ED7D31">
                        <a:lumMod val="20000"/>
                        <a:lumOff val="80000"/>
                      </a:srgbClr>
                    </a:gs>
                    <a:gs pos="100000">
                      <a:srgbClr val="7E6760"/>
                    </a:gs>
                    <a:gs pos="91000">
                      <a:schemeClr val="bg1">
                        <a:lumMod val="50000"/>
                      </a:schemeClr>
                    </a:gs>
                    <a:gs pos="56000">
                      <a:srgbClr val="455C85"/>
                    </a:gs>
                    <a:gs pos="81000">
                      <a:srgbClr val="F8D8CF"/>
                    </a:gs>
                  </a:gsLst>
                </a:gradFill>
              </a:ln>
              <a:blipFill>
                <a:blip r:embed="rId2"/>
                <a:tile sx="100000" sy="100000"/>
              </a:blipFill>
              <a:effectLst>
                <a:outerShdw blurRad="38100" dist="25400" dir="5400000" algn="ctr" rotWithShape="0">
                  <a:srgbClr val="6E747A">
                    <a:alpha val="43000"/>
                  </a:srgbClr>
                </a:outerShdw>
              </a:effectLst>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5" name="文本占位符 28674"/>
          <p:cNvSpPr>
            <a:spLocks noGrp="1"/>
          </p:cNvSpPr>
          <p:nvPr>
            <p:ph type="body" idx="1"/>
          </p:nvPr>
        </p:nvSpPr>
        <p:spPr>
          <a:xfrm>
            <a:off x="163830" y="1372235"/>
            <a:ext cx="8816340" cy="2927350"/>
          </a:xfrm>
        </p:spPr>
        <p:txBody>
          <a:bodyPr/>
          <a:lstStyle/>
          <a:p>
            <a:pPr marL="0" indent="0">
              <a:buNone/>
            </a:pPr>
            <a:r>
              <a:rPr lang="en-US" altLang="zh-CN" sz="1600" dirty="0">
                <a:solidFill>
                  <a:srgbClr val="000000"/>
                </a:solidFill>
                <a:latin typeface="宋体" panose="02010600030101010101" pitchFamily="2" charset="-122"/>
                <a:sym typeface="+mn-ea"/>
              </a:rPr>
              <a:t>   </a:t>
            </a:r>
            <a:r>
              <a:rPr lang="zh-CN" sz="1600" dirty="0">
                <a:solidFill>
                  <a:srgbClr val="000000"/>
                </a:solidFill>
                <a:latin typeface="宋体" panose="02010600030101010101" pitchFamily="2" charset="-122"/>
                <a:sym typeface="+mn-ea"/>
              </a:rPr>
              <a:t>丘特切夫于</a:t>
            </a:r>
            <a:r>
              <a:rPr lang="en-US" altLang="zh-CN" sz="1600" dirty="0">
                <a:solidFill>
                  <a:srgbClr val="000000"/>
                </a:solidFill>
                <a:latin typeface="宋体" panose="02010600030101010101" pitchFamily="2" charset="-122"/>
                <a:sym typeface="+mn-ea"/>
              </a:rPr>
              <a:t>1803</a:t>
            </a:r>
            <a:r>
              <a:rPr lang="zh-CN" altLang="en-US" sz="1600" dirty="0">
                <a:solidFill>
                  <a:srgbClr val="000000"/>
                </a:solidFill>
                <a:latin typeface="宋体" panose="02010600030101010101" pitchFamily="2" charset="-122"/>
                <a:sym typeface="+mn-ea"/>
              </a:rPr>
              <a:t>年出生于一世袭贵族家庭，出生地是其父位于勃良斯克（</a:t>
            </a:r>
            <a:r>
              <a:rPr lang="zh-CN" altLang="en-US" sz="1600" dirty="0">
                <a:solidFill>
                  <a:srgbClr val="000000"/>
                </a:solidFill>
                <a:latin typeface="Times New Roman" panose="02020603050405020304" pitchFamily="18" charset="0"/>
                <a:cs typeface="Times New Roman" panose="02020603050405020304" pitchFamily="18" charset="0"/>
                <a:sym typeface="+mn-ea"/>
              </a:rPr>
              <a:t>Брянск</a:t>
            </a:r>
            <a:r>
              <a:rPr lang="zh-CN" altLang="en-US" sz="1600" dirty="0">
                <a:solidFill>
                  <a:srgbClr val="000000"/>
                </a:solidFill>
                <a:latin typeface="宋体" panose="02010600030101010101" pitchFamily="2" charset="-122"/>
                <a:sym typeface="+mn-ea"/>
              </a:rPr>
              <a:t>）附近的奥夫斯图格庄园（</a:t>
            </a:r>
            <a:r>
              <a:rPr lang="zh-CN" altLang="en-US" sz="1600" dirty="0">
                <a:solidFill>
                  <a:srgbClr val="000000"/>
                </a:solidFill>
                <a:latin typeface="Times New Roman" panose="02020603050405020304" pitchFamily="18" charset="0"/>
                <a:cs typeface="Times New Roman" panose="02020603050405020304" pitchFamily="18" charset="0"/>
                <a:sym typeface="+mn-ea"/>
              </a:rPr>
              <a:t>Овстуг</a:t>
            </a:r>
            <a:r>
              <a:rPr lang="zh-CN" altLang="en-US" sz="1600" dirty="0">
                <a:solidFill>
                  <a:srgbClr val="000000"/>
                </a:solidFill>
                <a:latin typeface="Times New Roman" panose="02020603050405020304" pitchFamily="18" charset="0"/>
                <a:sym typeface="+mn-ea"/>
              </a:rPr>
              <a:t>）。他先后于家中和莫斯科大学接受了良好教育。</a:t>
            </a:r>
            <a:r>
              <a:rPr lang="en-US" altLang="zh-CN" sz="1600" dirty="0">
                <a:solidFill>
                  <a:srgbClr val="000000"/>
                </a:solidFill>
                <a:latin typeface="Times New Roman" panose="02020603050405020304" pitchFamily="18" charset="0"/>
                <a:sym typeface="+mn-ea"/>
              </a:rPr>
              <a:t>1822</a:t>
            </a:r>
            <a:r>
              <a:rPr lang="zh-CN" altLang="en-US" sz="1600" dirty="0">
                <a:solidFill>
                  <a:srgbClr val="000000"/>
                </a:solidFill>
                <a:latin typeface="Times New Roman" panose="02020603050405020304" pitchFamily="18" charset="0"/>
                <a:sym typeface="+mn-ea"/>
              </a:rPr>
              <a:t>年，丘特切夫获得学位后去外交部门工作，在国外生活了</a:t>
            </a:r>
            <a:r>
              <a:rPr lang="en-US" altLang="zh-CN" sz="1600" dirty="0">
                <a:solidFill>
                  <a:srgbClr val="000000"/>
                </a:solidFill>
                <a:latin typeface="Times New Roman" panose="02020603050405020304" pitchFamily="18" charset="0"/>
                <a:sym typeface="+mn-ea"/>
              </a:rPr>
              <a:t>22</a:t>
            </a:r>
            <a:r>
              <a:rPr lang="zh-CN" altLang="en-US" sz="1600" dirty="0">
                <a:solidFill>
                  <a:srgbClr val="000000"/>
                </a:solidFill>
                <a:latin typeface="Times New Roman" panose="02020603050405020304" pitchFamily="18" charset="0"/>
                <a:sym typeface="+mn-ea"/>
              </a:rPr>
              <a:t>年，期间仅数次短暂返回俄国。他大部分时光在慕尼黑度过，并将慕尼黑视为故乡。他在此结识了海涅和谢林，曾与二人保持通信，并且他的两任妻子都是巴伐利亚人。直到</a:t>
            </a:r>
            <a:r>
              <a:rPr lang="en-US" altLang="zh-CN" sz="1600" dirty="0">
                <a:solidFill>
                  <a:srgbClr val="000000"/>
                </a:solidFill>
                <a:latin typeface="Times New Roman" panose="02020603050405020304" pitchFamily="18" charset="0"/>
                <a:sym typeface="+mn-ea"/>
              </a:rPr>
              <a:t>1844</a:t>
            </a:r>
            <a:r>
              <a:rPr lang="zh-CN" altLang="en-US" sz="1600" dirty="0">
                <a:solidFill>
                  <a:srgbClr val="000000"/>
                </a:solidFill>
                <a:latin typeface="Times New Roman" panose="02020603050405020304" pitchFamily="18" charset="0"/>
                <a:sym typeface="+mn-ea"/>
              </a:rPr>
              <a:t>年他才返回俄国，获得书刊检察官之职，开始扮演一个坚定的保守派和热烈的泛斯拉夫主义者（</a:t>
            </a:r>
            <a:r>
              <a:rPr lang="zh-CN" altLang="en-US" sz="1600" dirty="0">
                <a:solidFill>
                  <a:srgbClr val="000000"/>
                </a:solidFill>
                <a:latin typeface="Times New Roman" panose="02020603050405020304" pitchFamily="18" charset="0"/>
                <a:cs typeface="Times New Roman" panose="02020603050405020304" pitchFamily="18" charset="0"/>
                <a:sym typeface="+mn-ea"/>
              </a:rPr>
              <a:t>панславист</a:t>
            </a:r>
            <a:r>
              <a:rPr lang="zh-CN" altLang="en-US" sz="1600" dirty="0">
                <a:solidFill>
                  <a:srgbClr val="000000"/>
                </a:solidFill>
                <a:latin typeface="宋体" panose="02010600030101010101" pitchFamily="2" charset="-122"/>
                <a:sym typeface="+mn-ea"/>
              </a:rPr>
              <a:t>）的政治角色。他富有智慧，善于辩论，在都城贵族圈里名声大噪。</a:t>
            </a:r>
            <a:r>
              <a:rPr lang="en-US" altLang="zh-CN" sz="1600" dirty="0">
                <a:solidFill>
                  <a:srgbClr val="000000"/>
                </a:solidFill>
                <a:latin typeface="宋体" panose="02010600030101010101" pitchFamily="2" charset="-122"/>
                <a:sym typeface="+mn-ea"/>
              </a:rPr>
              <a:t>1854</a:t>
            </a:r>
            <a:r>
              <a:rPr lang="zh-CN" altLang="en-US" sz="1600" dirty="0">
                <a:solidFill>
                  <a:srgbClr val="000000"/>
                </a:solidFill>
                <a:latin typeface="宋体" panose="02010600030101010101" pitchFamily="2" charset="-122"/>
                <a:sym typeface="+mn-ea"/>
              </a:rPr>
              <a:t>年，其诗终于以诗集形式面世，他也成为一名著名诗人。大约亦在此时，他开始与杰尼西耶娃小姐相恋，后者是他女儿的家庭女教师。他们两情相悦，爱得深沉而又热烈，这场爱情也给他们带来无尽折磨。年轻的女士声名狼藉，丘特切夫也名誉受损，家庭幸福付之东流。当杰尼西耶娃小姐于</a:t>
            </a:r>
            <a:r>
              <a:rPr lang="en-US" altLang="zh-CN" sz="1600" dirty="0">
                <a:solidFill>
                  <a:srgbClr val="000000"/>
                </a:solidFill>
                <a:latin typeface="宋体" panose="02010600030101010101" pitchFamily="2" charset="-122"/>
                <a:sym typeface="+mn-ea"/>
              </a:rPr>
              <a:t>1865</a:t>
            </a:r>
            <a:r>
              <a:rPr lang="zh-CN" altLang="en-US" sz="1600" dirty="0">
                <a:solidFill>
                  <a:srgbClr val="000000"/>
                </a:solidFill>
                <a:latin typeface="宋体" panose="02010600030101010101" pitchFamily="2" charset="-122"/>
                <a:sym typeface="+mn-ea"/>
              </a:rPr>
              <a:t>年去世之后，丘特切夫为悲伤和绝望所笼罩。在政治方面他则越来越好斗，最终成为坚定的民族主义政策的主要代表之一。</a:t>
            </a:r>
            <a:r>
              <a:rPr lang="en-US" altLang="zh-CN" sz="1600" dirty="0">
                <a:solidFill>
                  <a:srgbClr val="000000"/>
                </a:solidFill>
                <a:latin typeface="宋体" panose="02010600030101010101" pitchFamily="2" charset="-122"/>
                <a:sym typeface="+mn-ea"/>
              </a:rPr>
              <a:t>1873</a:t>
            </a:r>
            <a:r>
              <a:rPr lang="zh-CN" altLang="en-US" sz="1600" dirty="0">
                <a:solidFill>
                  <a:srgbClr val="000000"/>
                </a:solidFill>
                <a:latin typeface="宋体" panose="02010600030101010101" pitchFamily="2" charset="-122"/>
                <a:sym typeface="+mn-ea"/>
              </a:rPr>
              <a:t>年卒于脑中风。</a:t>
            </a:r>
            <a:endParaRPr lang="zh-CN" altLang="en-US" sz="1600" dirty="0">
              <a:solidFill>
                <a:srgbClr val="000000"/>
              </a:solidFill>
              <a:latin typeface="宋体" panose="02010600030101010101" pitchFamily="2" charset="-122"/>
              <a:ea typeface="黑体" panose="02010609060101010101" charset="-122"/>
              <a:sym typeface="+mn-ea"/>
            </a:endParaRPr>
          </a:p>
          <a:p>
            <a:pPr marL="0" indent="0">
              <a:buNone/>
            </a:pPr>
            <a:r>
              <a:rPr lang="zh-CN" altLang="en-US" sz="1600" dirty="0">
                <a:solidFill>
                  <a:srgbClr val="000000"/>
                </a:solidFill>
                <a:latin typeface="宋体" panose="02010600030101010101" pitchFamily="2" charset="-122"/>
                <a:sym typeface="+mn-ea"/>
              </a:rPr>
              <a:t>   </a:t>
            </a:r>
            <a:endParaRPr lang="zh-CN" altLang="en-US" sz="1600" dirty="0">
              <a:solidFill>
                <a:srgbClr val="000000"/>
              </a:solidFill>
              <a:latin typeface="宋体" panose="02010600030101010101" pitchFamily="2" charset="-122"/>
              <a:sym typeface="+mn-ea"/>
            </a:endParaRPr>
          </a:p>
          <a:p>
            <a:pPr marL="0" indent="0">
              <a:buNone/>
            </a:pPr>
            <a:r>
              <a:rPr lang="zh-CN" altLang="en-US" sz="1600" dirty="0">
                <a:solidFill>
                  <a:srgbClr val="000000"/>
                </a:solidFill>
                <a:latin typeface="宋体" panose="02010600030101010101" pitchFamily="2" charset="-122"/>
                <a:sym typeface="+mn-ea"/>
              </a:rPr>
              <a:t>   </a:t>
            </a:r>
            <a:br>
              <a:rPr lang="zh-CN" altLang="en-US" sz="1600" dirty="0">
                <a:solidFill>
                  <a:schemeClr val="accent1"/>
                </a:solidFill>
                <a:latin typeface="黑体" panose="02010609060101010101" charset="-122"/>
                <a:ea typeface="黑体" panose="02010609060101010101" charset="-122"/>
                <a:sym typeface="+mn-ea"/>
              </a:rPr>
            </a:br>
            <a:endParaRPr lang="zh-CN" altLang="en-US" sz="1600" dirty="0">
              <a:solidFill>
                <a:schemeClr val="accent1"/>
              </a:solidFill>
              <a:latin typeface="黑体" panose="02010609060101010101" charset="-122"/>
              <a:ea typeface="黑体" panose="02010609060101010101" charset="-122"/>
              <a:sym typeface="+mn-ea"/>
            </a:endParaRPr>
          </a:p>
        </p:txBody>
      </p:sp>
      <p:sp>
        <p:nvSpPr>
          <p:cNvPr id="12" name="椭圆 11"/>
          <p:cNvSpPr/>
          <p:nvPr/>
        </p:nvSpPr>
        <p:spPr>
          <a:xfrm>
            <a:off x="269357" y="1372235"/>
            <a:ext cx="155038" cy="151765"/>
          </a:xfrm>
          <a:prstGeom prst="ellipse">
            <a:avLst/>
          </a:prstGeom>
          <a:solidFill>
            <a:srgbClr val="0070C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 name="矩形 4"/>
          <p:cNvSpPr/>
          <p:nvPr/>
        </p:nvSpPr>
        <p:spPr>
          <a:xfrm>
            <a:off x="2096135" y="134620"/>
            <a:ext cx="5080000" cy="822960"/>
          </a:xfrm>
          <a:prstGeom prst="rect">
            <a:avLst/>
          </a:prstGeom>
          <a:noFill/>
          <a:ln>
            <a:noFill/>
          </a:ln>
        </p:spPr>
        <p:txBody>
          <a:bodyPr wrap="none" rtlCol="0" anchor="t">
            <a:spAutoFit/>
          </a:bodyPr>
          <a:lstStyle/>
          <a:p>
            <a:pPr algn="ctr"/>
            <a:r>
              <a:rPr lang="zh-CN" altLang="en-US" sz="4800" b="1">
                <a:ln w="25400">
                  <a:gradFill>
                    <a:gsLst>
                      <a:gs pos="31000">
                        <a:srgbClr val="6D6E85"/>
                      </a:gs>
                      <a:gs pos="66000">
                        <a:srgbClr val="A2C6FF"/>
                      </a:gs>
                      <a:gs pos="45000">
                        <a:srgbClr val="97B8F2"/>
                      </a:gs>
                      <a:gs pos="11000">
                        <a:srgbClr val="ED7D31">
                          <a:lumMod val="20000"/>
                          <a:lumOff val="80000"/>
                        </a:srgbClr>
                      </a:gs>
                      <a:gs pos="100000">
                        <a:srgbClr val="7E6760"/>
                      </a:gs>
                      <a:gs pos="91000">
                        <a:schemeClr val="bg1">
                          <a:lumMod val="50000"/>
                        </a:schemeClr>
                      </a:gs>
                      <a:gs pos="56000">
                        <a:srgbClr val="455C85"/>
                      </a:gs>
                      <a:gs pos="81000">
                        <a:srgbClr val="F8D8CF"/>
                      </a:gs>
                    </a:gsLst>
                  </a:gradFill>
                </a:ln>
                <a:blipFill>
                  <a:blip r:embed="rId1"/>
                  <a:tile sx="100000" sy="100000"/>
                </a:blipFill>
                <a:effectLst>
                  <a:outerShdw blurRad="38100" dist="25400" dir="5400000" algn="ctr" rotWithShape="0">
                    <a:srgbClr val="6E747A">
                      <a:alpha val="43000"/>
                    </a:srgbClr>
                  </a:outerShdw>
                </a:effectLst>
              </a:rPr>
              <a:t>平静而深沉的一生</a:t>
            </a:r>
            <a:endParaRPr lang="zh-CN" altLang="en-US" sz="4800" b="1">
              <a:ln w="25400">
                <a:gradFill>
                  <a:gsLst>
                    <a:gs pos="31000">
                      <a:srgbClr val="6D6E85"/>
                    </a:gs>
                    <a:gs pos="66000">
                      <a:srgbClr val="A2C6FF"/>
                    </a:gs>
                    <a:gs pos="45000">
                      <a:srgbClr val="97B8F2"/>
                    </a:gs>
                    <a:gs pos="11000">
                      <a:srgbClr val="ED7D31">
                        <a:lumMod val="20000"/>
                        <a:lumOff val="80000"/>
                      </a:srgbClr>
                    </a:gs>
                    <a:gs pos="100000">
                      <a:srgbClr val="7E6760"/>
                    </a:gs>
                    <a:gs pos="91000">
                      <a:schemeClr val="bg1">
                        <a:lumMod val="50000"/>
                      </a:schemeClr>
                    </a:gs>
                    <a:gs pos="56000">
                      <a:srgbClr val="455C85"/>
                    </a:gs>
                    <a:gs pos="81000">
                      <a:srgbClr val="F8D8CF"/>
                    </a:gs>
                  </a:gsLst>
                </a:gradFill>
              </a:ln>
              <a:blipFill>
                <a:blip r:embed="rId1"/>
                <a:tile sx="100000" sy="100000"/>
              </a:blipFill>
              <a:effectLst>
                <a:outerShdw blurRad="38100" dist="25400" dir="5400000" algn="ctr" rotWithShape="0">
                  <a:srgbClr val="6E747A">
                    <a:alpha val="43000"/>
                  </a:srgbClr>
                </a:outerShdw>
              </a:effectLst>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5" name="文本占位符 28674"/>
          <p:cNvSpPr>
            <a:spLocks noGrp="1"/>
          </p:cNvSpPr>
          <p:nvPr>
            <p:ph type="body" idx="1"/>
          </p:nvPr>
        </p:nvSpPr>
        <p:spPr>
          <a:xfrm>
            <a:off x="163830" y="1372235"/>
            <a:ext cx="8816340" cy="2927350"/>
          </a:xfrm>
        </p:spPr>
        <p:txBody>
          <a:bodyPr/>
          <a:lstStyle/>
          <a:p>
            <a:pPr marL="0" indent="0">
              <a:buNone/>
            </a:pPr>
            <a:r>
              <a:rPr lang="en-US" altLang="zh-CN" sz="1600" dirty="0">
                <a:solidFill>
                  <a:srgbClr val="000000"/>
                </a:solidFill>
                <a:latin typeface="宋体" panose="02010600030101010101" pitchFamily="2" charset="-122"/>
                <a:sym typeface="+mn-ea"/>
              </a:rPr>
              <a:t>   </a:t>
            </a:r>
            <a:r>
              <a:rPr lang="zh-CN" altLang="en-US" sz="1600" dirty="0">
                <a:solidFill>
                  <a:srgbClr val="000000"/>
                </a:solidFill>
                <a:latin typeface="宋体" panose="02010600030101010101" pitchFamily="2" charset="-122"/>
                <a:sym typeface="+mn-ea"/>
              </a:rPr>
              <a:t>丘特切夫的诗歌风格很早成熟，除其政治诗和因其</a:t>
            </a:r>
            <a:r>
              <a:rPr lang="en-US" altLang="zh-CN" sz="1600" dirty="0">
                <a:solidFill>
                  <a:srgbClr val="000000"/>
                </a:solidFill>
                <a:latin typeface="宋体" panose="02010600030101010101" pitchFamily="2" charset="-122"/>
                <a:sym typeface="+mn-ea"/>
              </a:rPr>
              <a:t>“</a:t>
            </a:r>
            <a:r>
              <a:rPr lang="zh-CN" altLang="en-US" sz="1600" dirty="0">
                <a:solidFill>
                  <a:srgbClr val="000000"/>
                </a:solidFill>
                <a:latin typeface="宋体" panose="02010600030101010101" pitchFamily="2" charset="-122"/>
                <a:sym typeface="+mn-ea"/>
              </a:rPr>
              <a:t>最后之爱</a:t>
            </a:r>
            <a:r>
              <a:rPr lang="en-US" altLang="zh-CN" sz="1600" dirty="0">
                <a:solidFill>
                  <a:srgbClr val="000000"/>
                </a:solidFill>
                <a:latin typeface="宋体" panose="02010600030101010101" pitchFamily="2" charset="-122"/>
                <a:sym typeface="+mn-ea"/>
              </a:rPr>
              <a:t>”</a:t>
            </a:r>
            <a:r>
              <a:rPr lang="zh-CN" altLang="en-US" sz="1600" dirty="0">
                <a:solidFill>
                  <a:srgbClr val="000000"/>
                </a:solidFill>
                <a:latin typeface="宋体" panose="02010600030101010101" pitchFamily="2" charset="-122"/>
                <a:sym typeface="+mn-ea"/>
              </a:rPr>
              <a:t>激发的爱情诗之外，他的诗歌构成一个整体，可以不分时间先后加以考察。</a:t>
            </a:r>
            <a:endParaRPr lang="zh-CN" altLang="en-US" sz="1600" dirty="0">
              <a:solidFill>
                <a:srgbClr val="000000"/>
              </a:solidFill>
              <a:latin typeface="宋体" panose="02010600030101010101" pitchFamily="2" charset="-122"/>
              <a:sym typeface="+mn-ea"/>
            </a:endParaRPr>
          </a:p>
          <a:p>
            <a:pPr marL="0" indent="0">
              <a:buNone/>
            </a:pPr>
            <a:r>
              <a:rPr lang="zh-CN" altLang="en-US" sz="1600" dirty="0">
                <a:solidFill>
                  <a:srgbClr val="000000"/>
                </a:solidFill>
                <a:latin typeface="宋体" panose="02010600030101010101" pitchFamily="2" charset="-122"/>
                <a:sym typeface="+mn-ea"/>
              </a:rPr>
              <a:t>   丘特切夫的诗歌是形而上的，其基础为对宇宙的泛神论理解。其诗歌哲学的主要特征在于深刻的悲观主义和二元论</a:t>
            </a:r>
            <a:r>
              <a:rPr lang="en-US" altLang="zh-CN" sz="1600" dirty="0">
                <a:solidFill>
                  <a:srgbClr val="000000"/>
                </a:solidFill>
                <a:latin typeface="宋体" panose="02010600030101010101" pitchFamily="2" charset="-122"/>
                <a:sym typeface="+mn-ea"/>
              </a:rPr>
              <a:t>,</a:t>
            </a:r>
            <a:r>
              <a:rPr lang="zh-CN" altLang="en-US" sz="1600" dirty="0">
                <a:solidFill>
                  <a:srgbClr val="000000"/>
                </a:solidFill>
                <a:latin typeface="宋体" panose="02010600030101010101" pitchFamily="2" charset="-122"/>
                <a:sym typeface="+mn-ea"/>
              </a:rPr>
              <a:t>究其实质而言即善恶二元论。这里存在两个世界，即</a:t>
            </a:r>
            <a:r>
              <a:rPr lang="en-US" altLang="zh-CN" sz="1600" dirty="0">
                <a:solidFill>
                  <a:srgbClr val="000000"/>
                </a:solidFill>
                <a:latin typeface="宋体" panose="02010600030101010101" pitchFamily="2" charset="-122"/>
                <a:sym typeface="+mn-ea"/>
              </a:rPr>
              <a:t>“</a:t>
            </a:r>
            <a:r>
              <a:rPr lang="zh-CN" altLang="en-US" sz="1600" dirty="0">
                <a:solidFill>
                  <a:srgbClr val="000000"/>
                </a:solidFill>
                <a:latin typeface="宋体" panose="02010600030101010101" pitchFamily="2" charset="-122"/>
                <a:sym typeface="+mn-ea"/>
              </a:rPr>
              <a:t>混沌</a:t>
            </a:r>
            <a:r>
              <a:rPr lang="en-US" altLang="zh-CN" sz="1600" dirty="0">
                <a:solidFill>
                  <a:srgbClr val="000000"/>
                </a:solidFill>
                <a:latin typeface="宋体" panose="02010600030101010101" pitchFamily="2" charset="-122"/>
                <a:sym typeface="+mn-ea"/>
              </a:rPr>
              <a:t>”</a:t>
            </a:r>
            <a:r>
              <a:rPr lang="zh-CN" altLang="en-US" sz="1600" dirty="0">
                <a:solidFill>
                  <a:srgbClr val="000000"/>
                </a:solidFill>
                <a:latin typeface="宋体" panose="02010600030101010101" pitchFamily="2" charset="-122"/>
                <a:sym typeface="+mn-ea"/>
              </a:rPr>
              <a:t>、和</a:t>
            </a:r>
            <a:r>
              <a:rPr lang="en-US" altLang="zh-CN" sz="1600" dirty="0">
                <a:solidFill>
                  <a:srgbClr val="000000"/>
                </a:solidFill>
                <a:latin typeface="宋体" panose="02010600030101010101" pitchFamily="2" charset="-122"/>
                <a:sym typeface="+mn-ea"/>
              </a:rPr>
              <a:t>“</a:t>
            </a:r>
            <a:r>
              <a:rPr lang="zh-CN" altLang="en-US" sz="1600" dirty="0">
                <a:solidFill>
                  <a:srgbClr val="000000"/>
                </a:solidFill>
                <a:latin typeface="宋体" panose="02010600030101010101" pitchFamily="2" charset="-122"/>
                <a:sym typeface="+mn-ea"/>
              </a:rPr>
              <a:t>宇宙</a:t>
            </a:r>
            <a:r>
              <a:rPr lang="en-US" altLang="zh-CN" sz="1600" dirty="0">
                <a:solidFill>
                  <a:srgbClr val="000000"/>
                </a:solidFill>
                <a:latin typeface="宋体" panose="02010600030101010101" pitchFamily="2" charset="-122"/>
                <a:sym typeface="+mn-ea"/>
              </a:rPr>
              <a:t>”</a:t>
            </a:r>
            <a:r>
              <a:rPr lang="zh-CN" altLang="en-US" sz="1600" dirty="0">
                <a:solidFill>
                  <a:srgbClr val="000000"/>
                </a:solidFill>
                <a:latin typeface="宋体" panose="02010600030101010101" pitchFamily="2" charset="-122"/>
                <a:sym typeface="+mn-ea"/>
              </a:rPr>
              <a:t>。宇宙为自然之活的机体，一个有生命搏动的个体存在，但与混沌相比它却是次要的、较不真实的，混沌才是真正的真实。在混沌之中，宇宙仅为规范之美所闪现的一个轻盈、偶然的火花。</a:t>
            </a:r>
            <a:endParaRPr lang="zh-CN" altLang="en-US" sz="1600" dirty="0">
              <a:solidFill>
                <a:srgbClr val="000000"/>
              </a:solidFill>
              <a:latin typeface="宋体" panose="02010600030101010101" pitchFamily="2" charset="-122"/>
              <a:sym typeface="+mn-ea"/>
            </a:endParaRPr>
          </a:p>
          <a:p>
            <a:pPr marL="0" indent="0">
              <a:buNone/>
            </a:pPr>
            <a:r>
              <a:rPr lang="zh-CN" altLang="en-US" sz="1600" dirty="0">
                <a:solidFill>
                  <a:srgbClr val="000000"/>
                </a:solidFill>
                <a:latin typeface="宋体" panose="02010600030101010101" pitchFamily="2" charset="-122"/>
                <a:sym typeface="+mn-ea"/>
              </a:rPr>
              <a:t>在下面一首诗中，这种二元论哲学得到了教科书般的精确表述：</a:t>
            </a:r>
            <a:endParaRPr lang="zh-CN" altLang="en-US" sz="1600" dirty="0">
              <a:solidFill>
                <a:srgbClr val="000000"/>
              </a:solidFill>
              <a:latin typeface="宋体" panose="02010600030101010101" pitchFamily="2" charset="-122"/>
              <a:ea typeface="黑体" panose="02010609060101010101" charset="-122"/>
              <a:sym typeface="+mn-ea"/>
            </a:endParaRPr>
          </a:p>
          <a:p>
            <a:pPr marL="0" indent="0">
              <a:buNone/>
            </a:pPr>
            <a:r>
              <a:rPr lang="zh-CN" altLang="en-US" sz="1600" dirty="0">
                <a:solidFill>
                  <a:srgbClr val="000000"/>
                </a:solidFill>
                <a:latin typeface="宋体" panose="02010600030101010101" pitchFamily="2" charset="-122"/>
                <a:sym typeface="+mn-ea"/>
              </a:rPr>
              <a:t>   </a:t>
            </a:r>
            <a:endParaRPr lang="zh-CN" altLang="en-US" sz="1600" dirty="0">
              <a:solidFill>
                <a:srgbClr val="000000"/>
              </a:solidFill>
              <a:latin typeface="宋体" panose="02010600030101010101" pitchFamily="2" charset="-122"/>
              <a:sym typeface="+mn-ea"/>
            </a:endParaRPr>
          </a:p>
          <a:p>
            <a:pPr marL="0" indent="0">
              <a:buNone/>
            </a:pPr>
            <a:r>
              <a:rPr lang="zh-CN" altLang="en-US" sz="1600" dirty="0">
                <a:solidFill>
                  <a:srgbClr val="000000"/>
                </a:solidFill>
                <a:latin typeface="宋体" panose="02010600030101010101" pitchFamily="2" charset="-122"/>
                <a:sym typeface="+mn-ea"/>
              </a:rPr>
              <a:t>   </a:t>
            </a:r>
            <a:br>
              <a:rPr lang="zh-CN" altLang="en-US" sz="1600" dirty="0">
                <a:solidFill>
                  <a:schemeClr val="accent1"/>
                </a:solidFill>
                <a:latin typeface="黑体" panose="02010609060101010101" charset="-122"/>
                <a:ea typeface="黑体" panose="02010609060101010101" charset="-122"/>
                <a:sym typeface="+mn-ea"/>
              </a:rPr>
            </a:br>
            <a:endParaRPr lang="zh-CN" altLang="en-US" sz="1600" dirty="0">
              <a:solidFill>
                <a:schemeClr val="accent1"/>
              </a:solidFill>
              <a:latin typeface="黑体" panose="02010609060101010101" charset="-122"/>
              <a:ea typeface="黑体" panose="02010609060101010101" charset="-122"/>
              <a:sym typeface="+mn-ea"/>
            </a:endParaRPr>
          </a:p>
        </p:txBody>
      </p:sp>
      <p:sp>
        <p:nvSpPr>
          <p:cNvPr id="12" name="椭圆 11"/>
          <p:cNvSpPr/>
          <p:nvPr/>
        </p:nvSpPr>
        <p:spPr>
          <a:xfrm>
            <a:off x="269357" y="1372235"/>
            <a:ext cx="155038" cy="151765"/>
          </a:xfrm>
          <a:prstGeom prst="ellipse">
            <a:avLst/>
          </a:prstGeom>
          <a:solidFill>
            <a:srgbClr val="0070C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 name="矩形 4"/>
          <p:cNvSpPr/>
          <p:nvPr/>
        </p:nvSpPr>
        <p:spPr>
          <a:xfrm>
            <a:off x="3014345" y="134620"/>
            <a:ext cx="3243580" cy="822960"/>
          </a:xfrm>
          <a:prstGeom prst="rect">
            <a:avLst/>
          </a:prstGeom>
          <a:noFill/>
          <a:ln>
            <a:noFill/>
          </a:ln>
        </p:spPr>
        <p:txBody>
          <a:bodyPr wrap="none" rtlCol="0" anchor="t">
            <a:spAutoFit/>
          </a:bodyPr>
          <a:lstStyle/>
          <a:p>
            <a:pPr algn="ctr"/>
            <a:r>
              <a:rPr lang="zh-CN" altLang="en-US" sz="4800" b="1">
                <a:ln w="25400">
                  <a:gradFill>
                    <a:gsLst>
                      <a:gs pos="31000">
                        <a:srgbClr val="6D6E85"/>
                      </a:gs>
                      <a:gs pos="66000">
                        <a:srgbClr val="A2C6FF"/>
                      </a:gs>
                      <a:gs pos="45000">
                        <a:srgbClr val="97B8F2"/>
                      </a:gs>
                      <a:gs pos="11000">
                        <a:srgbClr val="ED7D31">
                          <a:lumMod val="20000"/>
                          <a:lumOff val="80000"/>
                        </a:srgbClr>
                      </a:gs>
                      <a:gs pos="100000">
                        <a:srgbClr val="7E6760"/>
                      </a:gs>
                      <a:gs pos="91000">
                        <a:schemeClr val="bg1">
                          <a:lumMod val="50000"/>
                        </a:schemeClr>
                      </a:gs>
                      <a:gs pos="56000">
                        <a:srgbClr val="455C85"/>
                      </a:gs>
                      <a:gs pos="81000">
                        <a:srgbClr val="F8D8CF"/>
                      </a:gs>
                    </a:gsLst>
                  </a:gradFill>
                </a:ln>
                <a:blipFill>
                  <a:blip r:embed="rId1"/>
                  <a:tile sx="100000" sy="100000"/>
                </a:blipFill>
                <a:effectLst>
                  <a:outerShdw blurRad="38100" dist="25400" dir="5400000" algn="ctr" rotWithShape="0">
                    <a:srgbClr val="6E747A">
                      <a:alpha val="43000"/>
                    </a:srgbClr>
                  </a:outerShdw>
                </a:effectLst>
              </a:rPr>
              <a:t>哲理诗探究</a:t>
            </a:r>
            <a:endParaRPr lang="zh-CN" altLang="en-US" sz="4800" b="1">
              <a:ln w="25400">
                <a:gradFill>
                  <a:gsLst>
                    <a:gs pos="31000">
                      <a:srgbClr val="6D6E85"/>
                    </a:gs>
                    <a:gs pos="66000">
                      <a:srgbClr val="A2C6FF"/>
                    </a:gs>
                    <a:gs pos="45000">
                      <a:srgbClr val="97B8F2"/>
                    </a:gs>
                    <a:gs pos="11000">
                      <a:srgbClr val="ED7D31">
                        <a:lumMod val="20000"/>
                        <a:lumOff val="80000"/>
                      </a:srgbClr>
                    </a:gs>
                    <a:gs pos="100000">
                      <a:srgbClr val="7E6760"/>
                    </a:gs>
                    <a:gs pos="91000">
                      <a:schemeClr val="bg1">
                        <a:lumMod val="50000"/>
                      </a:schemeClr>
                    </a:gs>
                    <a:gs pos="56000">
                      <a:srgbClr val="455C85"/>
                    </a:gs>
                    <a:gs pos="81000">
                      <a:srgbClr val="F8D8CF"/>
                    </a:gs>
                  </a:gsLst>
                </a:gradFill>
              </a:ln>
              <a:blipFill>
                <a:blip r:embed="rId1"/>
                <a:tile sx="100000" sy="100000"/>
              </a:blipFill>
              <a:effectLst>
                <a:outerShdw blurRad="38100" dist="25400" dir="5400000" algn="ctr" rotWithShape="0">
                  <a:srgbClr val="6E747A">
                    <a:alpha val="43000"/>
                  </a:srgbClr>
                </a:outerShdw>
              </a:effectLst>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5" name="文本占位符 28674"/>
          <p:cNvSpPr>
            <a:spLocks noGrp="1"/>
          </p:cNvSpPr>
          <p:nvPr>
            <p:ph type="body" idx="1"/>
          </p:nvPr>
        </p:nvSpPr>
        <p:spPr>
          <a:xfrm>
            <a:off x="163830" y="1372235"/>
            <a:ext cx="8816340" cy="2927350"/>
          </a:xfrm>
        </p:spPr>
        <p:txBody>
          <a:bodyPr/>
          <a:lstStyle/>
          <a:p>
            <a:pPr marL="0" indent="0">
              <a:buNone/>
            </a:pPr>
            <a:r>
              <a:rPr lang="en-US" altLang="zh-CN" sz="1600" dirty="0">
                <a:solidFill>
                  <a:srgbClr val="000000"/>
                </a:solidFill>
                <a:latin typeface="宋体" panose="02010600030101010101" pitchFamily="2" charset="-122"/>
                <a:sym typeface="+mn-ea"/>
              </a:rPr>
              <a:t>   </a:t>
            </a:r>
            <a:endParaRPr lang="zh-CN" altLang="en-US" sz="1600" dirty="0">
              <a:solidFill>
                <a:srgbClr val="000000"/>
              </a:solidFill>
              <a:latin typeface="宋体" panose="02010600030101010101" pitchFamily="2" charset="-122"/>
              <a:ea typeface="黑体" panose="02010609060101010101" charset="-122"/>
              <a:sym typeface="+mn-ea"/>
            </a:endParaRPr>
          </a:p>
          <a:p>
            <a:pPr marL="0" indent="0">
              <a:buNone/>
            </a:pPr>
            <a:r>
              <a:rPr lang="zh-CN" altLang="en-US" sz="1600" dirty="0">
                <a:solidFill>
                  <a:srgbClr val="000000"/>
                </a:solidFill>
                <a:latin typeface="宋体" panose="02010600030101010101" pitchFamily="2" charset="-122"/>
                <a:sym typeface="+mn-ea"/>
              </a:rPr>
              <a:t>   </a:t>
            </a:r>
            <a:endParaRPr lang="zh-CN" altLang="en-US" sz="1600" dirty="0">
              <a:solidFill>
                <a:srgbClr val="000000"/>
              </a:solidFill>
              <a:latin typeface="宋体" panose="02010600030101010101" pitchFamily="2" charset="-122"/>
              <a:sym typeface="+mn-ea"/>
            </a:endParaRPr>
          </a:p>
          <a:p>
            <a:pPr marL="0" indent="0">
              <a:buNone/>
            </a:pPr>
            <a:r>
              <a:rPr lang="zh-CN" altLang="en-US" sz="1600" dirty="0">
                <a:solidFill>
                  <a:srgbClr val="000000"/>
                </a:solidFill>
                <a:latin typeface="宋体" panose="02010600030101010101" pitchFamily="2" charset="-122"/>
                <a:sym typeface="+mn-ea"/>
              </a:rPr>
              <a:t>   </a:t>
            </a:r>
            <a:br>
              <a:rPr lang="zh-CN" altLang="en-US" sz="1600" dirty="0">
                <a:solidFill>
                  <a:schemeClr val="accent1"/>
                </a:solidFill>
                <a:latin typeface="黑体" panose="02010609060101010101" charset="-122"/>
                <a:ea typeface="黑体" panose="02010609060101010101" charset="-122"/>
                <a:sym typeface="+mn-ea"/>
              </a:rPr>
            </a:br>
            <a:endParaRPr lang="zh-CN" altLang="en-US" sz="1600" dirty="0">
              <a:solidFill>
                <a:schemeClr val="accent1"/>
              </a:solidFill>
              <a:latin typeface="黑体" panose="02010609060101010101" charset="-122"/>
              <a:ea typeface="黑体" panose="02010609060101010101" charset="-122"/>
              <a:sym typeface="+mn-ea"/>
            </a:endParaRPr>
          </a:p>
        </p:txBody>
      </p:sp>
      <p:pic>
        <p:nvPicPr>
          <p:cNvPr id="3" name="图片 2"/>
          <p:cNvPicPr>
            <a:picLocks noChangeAspect="1"/>
          </p:cNvPicPr>
          <p:nvPr/>
        </p:nvPicPr>
        <p:blipFill>
          <a:blip r:embed="rId1" cstate="print"/>
          <a:stretch>
            <a:fillRect/>
          </a:stretch>
        </p:blipFill>
        <p:spPr>
          <a:xfrm>
            <a:off x="895350" y="426720"/>
            <a:ext cx="2668905" cy="4470400"/>
          </a:xfrm>
          <a:prstGeom prst="rect">
            <a:avLst/>
          </a:prstGeom>
        </p:spPr>
      </p:pic>
      <p:pic>
        <p:nvPicPr>
          <p:cNvPr id="4" name="图片 3"/>
          <p:cNvPicPr>
            <a:picLocks noChangeAspect="1"/>
          </p:cNvPicPr>
          <p:nvPr/>
        </p:nvPicPr>
        <p:blipFill>
          <a:blip r:embed="rId2" cstate="print"/>
          <a:stretch>
            <a:fillRect/>
          </a:stretch>
        </p:blipFill>
        <p:spPr>
          <a:xfrm>
            <a:off x="3564255" y="426720"/>
            <a:ext cx="2416175" cy="2750185"/>
          </a:xfrm>
          <a:prstGeom prst="rect">
            <a:avLst/>
          </a:prstGeom>
        </p:spPr>
      </p:pic>
      <p:sp>
        <p:nvSpPr>
          <p:cNvPr id="6" name="文本框 5"/>
          <p:cNvSpPr txBox="1"/>
          <p:nvPr/>
        </p:nvSpPr>
        <p:spPr>
          <a:xfrm>
            <a:off x="6116955" y="1078865"/>
            <a:ext cx="2654935" cy="2306955"/>
          </a:xfrm>
          <a:prstGeom prst="rect">
            <a:avLst/>
          </a:prstGeom>
          <a:noFill/>
        </p:spPr>
        <p:txBody>
          <a:bodyPr wrap="square" rtlCol="0">
            <a:spAutoFit/>
          </a:bodyPr>
          <a:lstStyle/>
          <a:p>
            <a:r>
              <a:rPr lang="zh-CN" altLang="en-US" sz="1600">
                <a:solidFill>
                  <a:srgbClr val="0070C0"/>
                </a:solidFill>
                <a:latin typeface="+mn-ea"/>
              </a:rPr>
              <a:t>以</a:t>
            </a:r>
            <a:r>
              <a:rPr lang="en-US" altLang="zh-CN" sz="1600">
                <a:solidFill>
                  <a:srgbClr val="0070C0"/>
                </a:solidFill>
                <a:latin typeface="+mn-ea"/>
              </a:rPr>
              <a:t>“</a:t>
            </a:r>
            <a:r>
              <a:rPr lang="zh-CN" altLang="en-US" sz="1600">
                <a:solidFill>
                  <a:srgbClr val="0070C0"/>
                </a:solidFill>
                <a:latin typeface="+mn-ea"/>
              </a:rPr>
              <a:t>白昼</a:t>
            </a:r>
            <a:r>
              <a:rPr lang="en-US" altLang="zh-CN" sz="1600">
                <a:solidFill>
                  <a:srgbClr val="0070C0"/>
                </a:solidFill>
                <a:latin typeface="+mn-ea"/>
              </a:rPr>
              <a:t>”</a:t>
            </a:r>
            <a:r>
              <a:rPr lang="zh-CN" altLang="en-US" sz="1600">
                <a:solidFill>
                  <a:srgbClr val="0070C0"/>
                </a:solidFill>
                <a:latin typeface="+mn-ea"/>
              </a:rPr>
              <a:t>和</a:t>
            </a:r>
            <a:r>
              <a:rPr lang="en-US" altLang="zh-CN" sz="1600">
                <a:solidFill>
                  <a:srgbClr val="0070C0"/>
                </a:solidFill>
                <a:latin typeface="+mn-ea"/>
              </a:rPr>
              <a:t>“</a:t>
            </a:r>
            <a:r>
              <a:rPr lang="zh-CN" altLang="en-US" sz="1600">
                <a:solidFill>
                  <a:srgbClr val="0070C0"/>
                </a:solidFill>
                <a:latin typeface="+mn-ea"/>
              </a:rPr>
              <a:t>黑夜</a:t>
            </a:r>
            <a:r>
              <a:rPr lang="en-US" altLang="zh-CN" sz="1600">
                <a:solidFill>
                  <a:srgbClr val="0070C0"/>
                </a:solidFill>
                <a:latin typeface="+mn-ea"/>
              </a:rPr>
              <a:t>”</a:t>
            </a:r>
            <a:r>
              <a:rPr lang="zh-CN" altLang="en-US" sz="1600">
                <a:solidFill>
                  <a:srgbClr val="0070C0"/>
                </a:solidFill>
                <a:latin typeface="+mn-ea"/>
              </a:rPr>
              <a:t>为象征的</a:t>
            </a:r>
            <a:r>
              <a:rPr lang="en-US" altLang="zh-CN" sz="1600">
                <a:solidFill>
                  <a:srgbClr val="0070C0"/>
                </a:solidFill>
                <a:latin typeface="+mn-ea"/>
              </a:rPr>
              <a:t>“</a:t>
            </a:r>
            <a:r>
              <a:rPr lang="zh-CN" altLang="en-US" sz="1600">
                <a:solidFill>
                  <a:srgbClr val="0070C0"/>
                </a:solidFill>
                <a:latin typeface="+mn-ea"/>
              </a:rPr>
              <a:t>宇宙</a:t>
            </a:r>
            <a:r>
              <a:rPr lang="en-US" altLang="zh-CN" sz="1600">
                <a:solidFill>
                  <a:srgbClr val="0070C0"/>
                </a:solidFill>
                <a:latin typeface="+mn-ea"/>
              </a:rPr>
              <a:t>”</a:t>
            </a:r>
            <a:r>
              <a:rPr lang="zh-CN" altLang="en-US" sz="1600">
                <a:solidFill>
                  <a:srgbClr val="0070C0"/>
                </a:solidFill>
                <a:latin typeface="+mn-ea"/>
              </a:rPr>
              <a:t>和</a:t>
            </a:r>
            <a:r>
              <a:rPr lang="en-US" altLang="zh-CN" sz="1600">
                <a:solidFill>
                  <a:srgbClr val="0070C0"/>
                </a:solidFill>
                <a:latin typeface="+mn-ea"/>
              </a:rPr>
              <a:t>“</a:t>
            </a:r>
            <a:r>
              <a:rPr lang="zh-CN" altLang="en-US" sz="1600">
                <a:solidFill>
                  <a:srgbClr val="0070C0"/>
                </a:solidFill>
                <a:latin typeface="+mn-ea"/>
              </a:rPr>
              <a:t>混沌</a:t>
            </a:r>
            <a:r>
              <a:rPr lang="en-US" altLang="zh-CN" sz="1600">
                <a:solidFill>
                  <a:srgbClr val="0070C0"/>
                </a:solidFill>
                <a:latin typeface="+mn-ea"/>
              </a:rPr>
              <a:t>”</a:t>
            </a:r>
            <a:r>
              <a:rPr lang="zh-CN" altLang="en-US" sz="1600">
                <a:solidFill>
                  <a:srgbClr val="0070C0"/>
                </a:solidFill>
                <a:latin typeface="+mn-ea"/>
              </a:rPr>
              <a:t>之对立，即丘特切夫诗歌的基本主题之一。这类诗作大都很短，为八行和十二行。篇幅最长者之一的《意大利村庄》（</a:t>
            </a:r>
            <a:r>
              <a:rPr lang="zh-CN" altLang="en-US" sz="1600">
                <a:solidFill>
                  <a:srgbClr val="0070C0"/>
                </a:solidFill>
                <a:latin typeface="Times New Roman" panose="02020603050405020304" pitchFamily="18" charset="0"/>
              </a:rPr>
              <a:t>Итальянская </a:t>
            </a:r>
            <a:r>
              <a:rPr lang="en-US" altLang="zh-CN" sz="1600">
                <a:solidFill>
                  <a:srgbClr val="0070C0"/>
                </a:solidFill>
                <a:latin typeface="Times New Roman" panose="02020603050405020304" pitchFamily="18" charset="0"/>
              </a:rPr>
              <a:t>villa</a:t>
            </a:r>
            <a:r>
              <a:rPr lang="zh-CN" altLang="en-US" sz="1600">
                <a:solidFill>
                  <a:srgbClr val="0070C0"/>
                </a:solidFill>
                <a:latin typeface="+mn-ea"/>
              </a:rPr>
              <a:t>），以</a:t>
            </a:r>
            <a:r>
              <a:rPr lang="en-US" altLang="zh-CN" sz="1600">
                <a:solidFill>
                  <a:srgbClr val="0070C0"/>
                </a:solidFill>
                <a:latin typeface="+mn-ea"/>
              </a:rPr>
              <a:t>“</a:t>
            </a:r>
            <a:r>
              <a:rPr lang="zh-CN" altLang="en-US" sz="1600">
                <a:solidFill>
                  <a:srgbClr val="0070C0"/>
                </a:solidFill>
                <a:latin typeface="+mn-ea"/>
              </a:rPr>
              <a:t>宁静</a:t>
            </a:r>
            <a:r>
              <a:rPr lang="en-US" altLang="zh-CN" sz="1600">
                <a:solidFill>
                  <a:srgbClr val="0070C0"/>
                </a:solidFill>
                <a:latin typeface="+mn-ea"/>
              </a:rPr>
              <a:t>”</a:t>
            </a:r>
            <a:r>
              <a:rPr lang="zh-CN" altLang="en-US" sz="1600">
                <a:solidFill>
                  <a:srgbClr val="0070C0"/>
                </a:solidFill>
                <a:latin typeface="+mn-ea"/>
              </a:rPr>
              <a:t>和</a:t>
            </a:r>
            <a:r>
              <a:rPr lang="en-US" altLang="zh-CN" sz="1600">
                <a:solidFill>
                  <a:srgbClr val="0070C0"/>
                </a:solidFill>
                <a:latin typeface="+mn-ea"/>
              </a:rPr>
              <a:t>“</a:t>
            </a:r>
            <a:r>
              <a:rPr lang="zh-CN" altLang="en-US" sz="1600">
                <a:solidFill>
                  <a:srgbClr val="0070C0"/>
                </a:solidFill>
                <a:latin typeface="+mn-ea"/>
              </a:rPr>
              <a:t>躁动</a:t>
            </a:r>
            <a:r>
              <a:rPr lang="en-US" altLang="zh-CN" sz="1600">
                <a:solidFill>
                  <a:srgbClr val="0070C0"/>
                </a:solidFill>
                <a:latin typeface="+mn-ea"/>
              </a:rPr>
              <a:t>”</a:t>
            </a:r>
            <a:r>
              <a:rPr lang="zh-CN" altLang="en-US" sz="1600">
                <a:solidFill>
                  <a:srgbClr val="0070C0"/>
                </a:solidFill>
                <a:latin typeface="+mn-ea"/>
              </a:rPr>
              <a:t>为象征表达了这一主题。</a:t>
            </a:r>
            <a:endParaRPr lang="zh-CN" altLang="en-US" sz="1600">
              <a:solidFill>
                <a:srgbClr val="0070C0"/>
              </a:solidFill>
              <a:latin typeface="+mn-ea"/>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5" name="文本占位符 28674"/>
          <p:cNvSpPr>
            <a:spLocks noGrp="1"/>
          </p:cNvSpPr>
          <p:nvPr>
            <p:ph type="body" idx="1"/>
          </p:nvPr>
        </p:nvSpPr>
        <p:spPr>
          <a:xfrm>
            <a:off x="163830" y="1372235"/>
            <a:ext cx="8816340" cy="2927350"/>
          </a:xfrm>
        </p:spPr>
        <p:txBody>
          <a:bodyPr/>
          <a:lstStyle/>
          <a:p>
            <a:pPr marL="0" indent="0">
              <a:buNone/>
            </a:pPr>
            <a:r>
              <a:rPr lang="en-US" altLang="zh-CN" sz="1600" dirty="0">
                <a:solidFill>
                  <a:srgbClr val="000000"/>
                </a:solidFill>
                <a:latin typeface="宋体" panose="02010600030101010101" pitchFamily="2" charset="-122"/>
                <a:sym typeface="+mn-ea"/>
              </a:rPr>
              <a:t>   </a:t>
            </a:r>
            <a:endParaRPr lang="zh-CN" altLang="en-US" sz="1600" dirty="0">
              <a:solidFill>
                <a:srgbClr val="000000"/>
              </a:solidFill>
              <a:latin typeface="宋体" panose="02010600030101010101" pitchFamily="2" charset="-122"/>
              <a:ea typeface="黑体" panose="02010609060101010101" charset="-122"/>
              <a:sym typeface="+mn-ea"/>
            </a:endParaRPr>
          </a:p>
          <a:p>
            <a:pPr marL="0" indent="0">
              <a:buNone/>
            </a:pPr>
            <a:r>
              <a:rPr lang="zh-CN" altLang="en-US" sz="1600" dirty="0">
                <a:solidFill>
                  <a:srgbClr val="000000"/>
                </a:solidFill>
                <a:latin typeface="宋体" panose="02010600030101010101" pitchFamily="2" charset="-122"/>
                <a:sym typeface="+mn-ea"/>
              </a:rPr>
              <a:t>   </a:t>
            </a:r>
            <a:endParaRPr lang="zh-CN" altLang="en-US" sz="1600" dirty="0">
              <a:solidFill>
                <a:srgbClr val="000000"/>
              </a:solidFill>
              <a:latin typeface="宋体" panose="02010600030101010101" pitchFamily="2" charset="-122"/>
              <a:sym typeface="+mn-ea"/>
            </a:endParaRPr>
          </a:p>
          <a:p>
            <a:pPr marL="0" indent="0">
              <a:buNone/>
            </a:pPr>
            <a:r>
              <a:rPr lang="zh-CN" altLang="en-US" sz="1600" dirty="0">
                <a:solidFill>
                  <a:srgbClr val="000000"/>
                </a:solidFill>
                <a:latin typeface="宋体" panose="02010600030101010101" pitchFamily="2" charset="-122"/>
                <a:sym typeface="+mn-ea"/>
              </a:rPr>
              <a:t>   </a:t>
            </a:r>
            <a:br>
              <a:rPr lang="zh-CN" altLang="en-US" sz="1600" dirty="0">
                <a:solidFill>
                  <a:schemeClr val="accent1"/>
                </a:solidFill>
                <a:latin typeface="黑体" panose="02010609060101010101" charset="-122"/>
                <a:ea typeface="黑体" panose="02010609060101010101" charset="-122"/>
                <a:sym typeface="+mn-ea"/>
              </a:rPr>
            </a:br>
            <a:endParaRPr lang="zh-CN" altLang="en-US" sz="1600" dirty="0">
              <a:solidFill>
                <a:schemeClr val="accent1"/>
              </a:solidFill>
              <a:latin typeface="黑体" panose="02010609060101010101" charset="-122"/>
              <a:ea typeface="黑体" panose="02010609060101010101" charset="-122"/>
              <a:sym typeface="+mn-ea"/>
            </a:endParaRPr>
          </a:p>
        </p:txBody>
      </p:sp>
      <p:sp>
        <p:nvSpPr>
          <p:cNvPr id="6" name="文本框 5"/>
          <p:cNvSpPr txBox="1"/>
          <p:nvPr/>
        </p:nvSpPr>
        <p:spPr>
          <a:xfrm>
            <a:off x="866140" y="3333750"/>
            <a:ext cx="6925945" cy="579120"/>
          </a:xfrm>
          <a:prstGeom prst="rect">
            <a:avLst/>
          </a:prstGeom>
          <a:noFill/>
        </p:spPr>
        <p:txBody>
          <a:bodyPr wrap="square" rtlCol="0">
            <a:spAutoFit/>
          </a:bodyPr>
          <a:lstStyle/>
          <a:p>
            <a:r>
              <a:rPr lang="zh-CN" altLang="en-US" sz="1600">
                <a:solidFill>
                  <a:srgbClr val="0070C0"/>
                </a:solidFill>
                <a:latin typeface="+mn-ea"/>
              </a:rPr>
              <a:t>诗中，这座村庄因被人废弃而显美丽，自然从人们手中收复这片荒芜，但这美丽的荒芜最后又再次被躁动侵扰。</a:t>
            </a:r>
            <a:endParaRPr lang="zh-CN" altLang="en-US" sz="1600">
              <a:solidFill>
                <a:srgbClr val="0070C0"/>
              </a:solidFill>
              <a:latin typeface="+mn-ea"/>
            </a:endParaRPr>
          </a:p>
        </p:txBody>
      </p:sp>
      <p:pic>
        <p:nvPicPr>
          <p:cNvPr id="2" name="图片 1"/>
          <p:cNvPicPr>
            <a:picLocks noChangeAspect="1"/>
          </p:cNvPicPr>
          <p:nvPr/>
        </p:nvPicPr>
        <p:blipFill>
          <a:blip r:embed="rId1" cstate="print"/>
          <a:stretch>
            <a:fillRect/>
          </a:stretch>
        </p:blipFill>
        <p:spPr>
          <a:xfrm>
            <a:off x="866140" y="620395"/>
            <a:ext cx="3158490" cy="2369820"/>
          </a:xfrm>
          <a:prstGeom prst="rect">
            <a:avLst/>
          </a:prstGeom>
        </p:spPr>
      </p:pic>
      <p:pic>
        <p:nvPicPr>
          <p:cNvPr id="5" name="图片 4"/>
          <p:cNvPicPr>
            <a:picLocks noChangeAspect="1"/>
          </p:cNvPicPr>
          <p:nvPr/>
        </p:nvPicPr>
        <p:blipFill>
          <a:blip r:embed="rId2" cstate="print"/>
          <a:stretch>
            <a:fillRect/>
          </a:stretch>
        </p:blipFill>
        <p:spPr>
          <a:xfrm>
            <a:off x="4643755" y="600075"/>
            <a:ext cx="3148330" cy="2409825"/>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3" name="文本占位符 112642"/>
          <p:cNvSpPr>
            <a:spLocks noGrp="1"/>
          </p:cNvSpPr>
          <p:nvPr>
            <p:ph type="body" idx="1"/>
          </p:nvPr>
        </p:nvSpPr>
        <p:spPr>
          <a:xfrm>
            <a:off x="290830" y="997585"/>
            <a:ext cx="8562340" cy="3631565"/>
          </a:xfrm>
          <a:noFill/>
          <a:extLst>
            <a:ext uri="{909E8E84-426E-40DD-AFC4-6F175D3DCCD1}">
              <a14:hiddenFill xmlns:a14="http://schemas.microsoft.com/office/drawing/2010/main">
                <a:solidFill>
                  <a:schemeClr val="accent2"/>
                </a:solidFill>
              </a14:hiddenFill>
            </a:ext>
          </a:extLst>
        </p:spPr>
        <p:txBody>
          <a:bodyPr/>
          <a:lstStyle/>
          <a:p>
            <a:pPr marL="0" indent="0">
              <a:lnSpc>
                <a:spcPct val="90000"/>
              </a:lnSpc>
              <a:buNone/>
            </a:pPr>
            <a:r>
              <a:rPr lang="en-US" altLang="zh-CN" sz="1800" b="1">
                <a:solidFill>
                  <a:srgbClr val="0070C0"/>
                </a:solidFill>
              </a:rPr>
              <a:t>      </a:t>
            </a:r>
            <a:r>
              <a:rPr lang="en-US" altLang="zh-CN" sz="1600">
                <a:solidFill>
                  <a:schemeClr val="accent1"/>
                </a:solidFill>
              </a:rPr>
              <a:t>30</a:t>
            </a:r>
            <a:r>
              <a:rPr lang="zh-CN" altLang="en-US" sz="1600">
                <a:solidFill>
                  <a:schemeClr val="accent1"/>
                </a:solidFill>
              </a:rPr>
              <a:t>年代和</a:t>
            </a:r>
            <a:r>
              <a:rPr lang="en-US" altLang="zh-CN" sz="1600">
                <a:solidFill>
                  <a:schemeClr val="accent1"/>
                </a:solidFill>
              </a:rPr>
              <a:t>40</a:t>
            </a:r>
            <a:r>
              <a:rPr lang="zh-CN" altLang="en-US" sz="1600">
                <a:solidFill>
                  <a:schemeClr val="accent1"/>
                </a:solidFill>
              </a:rPr>
              <a:t>年代初的艺术散文一片混乱，但此为一种</a:t>
            </a:r>
            <a:r>
              <a:rPr lang="zh-CN" altLang="en-US" sz="1600" b="1">
                <a:solidFill>
                  <a:schemeClr val="accent1"/>
                </a:solidFill>
              </a:rPr>
              <a:t>推陈出新的混乱</a:t>
            </a:r>
            <a:r>
              <a:rPr lang="zh-CN" altLang="en-US" sz="1600">
                <a:solidFill>
                  <a:schemeClr val="accent1"/>
                </a:solidFill>
              </a:rPr>
              <a:t>。浪漫主义和现实主义，幻想和日常生活，理想主义和讽刺，结构和风格，这一切均处于推陈出新的躁动状态，相互交织。直到</a:t>
            </a:r>
            <a:r>
              <a:rPr lang="en-US" altLang="zh-CN" sz="1600">
                <a:solidFill>
                  <a:schemeClr val="accent1"/>
                </a:solidFill>
              </a:rPr>
              <a:t>40</a:t>
            </a:r>
            <a:r>
              <a:rPr lang="zh-CN" altLang="en-US" sz="1600">
                <a:solidFill>
                  <a:schemeClr val="accent1"/>
                </a:solidFill>
              </a:rPr>
              <a:t>年代下半期，当俄国现实主义流派诞生，这片混乱方才获得规整形态。</a:t>
            </a:r>
            <a:r>
              <a:rPr lang="zh-CN" altLang="en-US" sz="1800">
                <a:solidFill>
                  <a:schemeClr val="accent1"/>
                </a:solidFill>
              </a:rPr>
              <a:t> </a:t>
            </a:r>
            <a:r>
              <a:rPr lang="zh-CN" altLang="en-US" sz="1600" b="1">
                <a:solidFill>
                  <a:schemeClr val="accent1"/>
                </a:solidFill>
              </a:rPr>
              <a:t>果戈里</a:t>
            </a:r>
            <a:r>
              <a:rPr lang="zh-CN" altLang="en-US" sz="1600">
                <a:solidFill>
                  <a:schemeClr val="accent1"/>
                </a:solidFill>
              </a:rPr>
              <a:t>是以上几种倾向的集大成者，但他凭借其伟大个性又同时超越了这些倾向。</a:t>
            </a:r>
            <a:endParaRPr lang="zh-CN" altLang="en-US" sz="1600">
              <a:solidFill>
                <a:schemeClr val="accent1"/>
              </a:solidFill>
            </a:endParaRPr>
          </a:p>
          <a:p>
            <a:pPr marL="0" indent="0">
              <a:lnSpc>
                <a:spcPct val="90000"/>
              </a:lnSpc>
              <a:buNone/>
            </a:pPr>
            <a:r>
              <a:rPr lang="zh-CN" altLang="en-US" sz="1600">
                <a:solidFill>
                  <a:schemeClr val="accent1"/>
                </a:solidFill>
              </a:rPr>
              <a:t>       </a:t>
            </a:r>
            <a:endParaRPr lang="zh-CN" altLang="en-US" sz="1600">
              <a:solidFill>
                <a:schemeClr val="accent1"/>
              </a:solidFill>
            </a:endParaRPr>
          </a:p>
          <a:p>
            <a:pPr marL="0" indent="0">
              <a:lnSpc>
                <a:spcPct val="90000"/>
              </a:lnSpc>
              <a:buNone/>
            </a:pPr>
            <a:r>
              <a:rPr lang="zh-CN" altLang="en-US" sz="1600">
                <a:solidFill>
                  <a:schemeClr val="accent1"/>
                </a:solidFill>
              </a:rPr>
              <a:t>      </a:t>
            </a:r>
            <a:r>
              <a:rPr lang="en-US" altLang="zh-CN" sz="1600">
                <a:solidFill>
                  <a:schemeClr val="accent1"/>
                </a:solidFill>
              </a:rPr>
              <a:t>30</a:t>
            </a:r>
            <a:r>
              <a:rPr lang="zh-CN" altLang="en-US" sz="1600">
                <a:solidFill>
                  <a:schemeClr val="accent1"/>
                </a:solidFill>
              </a:rPr>
              <a:t>年代文学发展的最有趣现象之一，即</a:t>
            </a:r>
            <a:r>
              <a:rPr lang="zh-CN" altLang="en-US" sz="1600" b="1">
                <a:solidFill>
                  <a:schemeClr val="accent1"/>
                </a:solidFill>
              </a:rPr>
              <a:t>柯里佐夫</a:t>
            </a:r>
            <a:r>
              <a:rPr lang="zh-CN" altLang="en-US" sz="1600">
                <a:solidFill>
                  <a:schemeClr val="accent1"/>
                </a:solidFill>
              </a:rPr>
              <a:t>（Александр  Васильевич Кольцов）创作中体现出的</a:t>
            </a:r>
            <a:r>
              <a:rPr lang="zh-CN" altLang="en-US" sz="1600" b="1">
                <a:solidFill>
                  <a:schemeClr val="accent1"/>
                </a:solidFill>
              </a:rPr>
              <a:t>民歌文学化</a:t>
            </a:r>
            <a:r>
              <a:rPr lang="zh-CN" altLang="en-US" sz="1600">
                <a:solidFill>
                  <a:schemeClr val="accent1"/>
                </a:solidFill>
              </a:rPr>
              <a:t>高潮。柯里佐夫于</a:t>
            </a:r>
            <a:r>
              <a:rPr lang="en-US" altLang="zh-CN" sz="1600">
                <a:solidFill>
                  <a:schemeClr val="accent1"/>
                </a:solidFill>
              </a:rPr>
              <a:t>1808</a:t>
            </a:r>
            <a:r>
              <a:rPr lang="zh-CN" altLang="en-US" sz="1600">
                <a:solidFill>
                  <a:schemeClr val="accent1"/>
                </a:solidFill>
              </a:rPr>
              <a:t>年出生于牲口贩子家庭，虽富有却无文化，属于庶民，柯里佐夫没有接受过系统的教育。他很早开始写诗，他的才华得到别林斯基的肯定，</a:t>
            </a:r>
            <a:r>
              <a:rPr lang="en-US" altLang="zh-CN" sz="1600">
                <a:solidFill>
                  <a:schemeClr val="accent1"/>
                </a:solidFill>
              </a:rPr>
              <a:t>1835</a:t>
            </a:r>
            <a:r>
              <a:rPr lang="zh-CN" altLang="en-US" sz="1600">
                <a:solidFill>
                  <a:schemeClr val="accent1"/>
                </a:solidFill>
              </a:rPr>
              <a:t>年，它的第一部民歌集出版，受到热烈的欢迎。但在父权制社会中，他很难摆脱其父亲的控制，父子关系越来越糟，家庭生活逐渐成为柯里佐夫的地狱，直到他于</a:t>
            </a:r>
            <a:r>
              <a:rPr lang="en-US" altLang="zh-CN" sz="1600">
                <a:solidFill>
                  <a:schemeClr val="accent1"/>
                </a:solidFill>
              </a:rPr>
              <a:t>1842</a:t>
            </a:r>
            <a:r>
              <a:rPr lang="zh-CN" altLang="en-US" sz="1600">
                <a:solidFill>
                  <a:schemeClr val="accent1"/>
                </a:solidFill>
              </a:rPr>
              <a:t>年的突然死亡才使他摆脱这座地狱。他的民歌在民间流传甚广，其中含有典型的俄国式忧伤，充满对自由、旷野和奇遇的渴望。</a:t>
            </a:r>
            <a:endParaRPr lang="zh-CN" altLang="en-US" sz="1600">
              <a:solidFill>
                <a:schemeClr val="accent1"/>
              </a:solidFill>
            </a:endParaRPr>
          </a:p>
          <a:p>
            <a:pPr marL="0" indent="0">
              <a:lnSpc>
                <a:spcPct val="90000"/>
              </a:lnSpc>
              <a:buNone/>
            </a:pPr>
            <a:r>
              <a:rPr lang="zh-CN" altLang="en-US" sz="1600">
                <a:solidFill>
                  <a:schemeClr val="accent1"/>
                </a:solidFill>
                <a:cs typeface="宋体" panose="02010600030101010101" pitchFamily="2" charset="-122"/>
              </a:rPr>
              <a:t>    欣赏他的一首《偶然飞来的夜莺》中的美妙诗句：青春像偶然飞来的夜莺又飞去</a:t>
            </a:r>
            <a:r>
              <a:rPr lang="en-US" altLang="zh-CN" sz="1600">
                <a:solidFill>
                  <a:schemeClr val="accent1"/>
                </a:solidFill>
                <a:cs typeface="宋体" panose="02010600030101010101" pitchFamily="2" charset="-122"/>
              </a:rPr>
              <a:t>/</a:t>
            </a:r>
            <a:r>
              <a:rPr lang="zh-CN" altLang="en-US" sz="1600">
                <a:solidFill>
                  <a:schemeClr val="accent1"/>
                </a:solidFill>
                <a:cs typeface="宋体" panose="02010600030101010101" pitchFamily="2" charset="-122"/>
              </a:rPr>
              <a:t>欢乐像风暴掀起的波涛又平息</a:t>
            </a:r>
            <a:r>
              <a:rPr lang="en-US" altLang="zh-CN" sz="1600">
                <a:solidFill>
                  <a:schemeClr val="accent1"/>
                </a:solidFill>
                <a:cs typeface="宋体" panose="02010600030101010101" pitchFamily="2" charset="-122"/>
              </a:rPr>
              <a:t>/</a:t>
            </a:r>
            <a:r>
              <a:rPr lang="zh-CN" altLang="en-US" sz="1600">
                <a:solidFill>
                  <a:schemeClr val="accent1"/>
                </a:solidFill>
                <a:cs typeface="宋体" panose="02010600030101010101" pitchFamily="2" charset="-122"/>
              </a:rPr>
              <a:t>金色的时光有过然后又躲藏</a:t>
            </a:r>
            <a:r>
              <a:rPr lang="en-US" altLang="zh-CN" sz="1600">
                <a:solidFill>
                  <a:schemeClr val="accent1"/>
                </a:solidFill>
                <a:cs typeface="宋体" panose="02010600030101010101" pitchFamily="2" charset="-122"/>
              </a:rPr>
              <a:t>/</a:t>
            </a:r>
            <a:r>
              <a:rPr lang="zh-CN" altLang="en-US" sz="1600">
                <a:solidFill>
                  <a:schemeClr val="accent1"/>
                </a:solidFill>
                <a:cs typeface="宋体" panose="02010600030101010101" pitchFamily="2" charset="-122"/>
              </a:rPr>
              <a:t>青春的活力和身体一起被耗尽</a:t>
            </a:r>
            <a:endParaRPr lang="zh-CN" altLang="en-US" sz="1600">
              <a:solidFill>
                <a:schemeClr val="accent1"/>
              </a:solidFill>
              <a:cs typeface="宋体" panose="02010600030101010101" pitchFamily="2" charset="-122"/>
            </a:endParaRPr>
          </a:p>
        </p:txBody>
      </p:sp>
      <p:sp>
        <p:nvSpPr>
          <p:cNvPr id="3" name="矩形 2"/>
          <p:cNvSpPr/>
          <p:nvPr/>
        </p:nvSpPr>
        <p:spPr>
          <a:xfrm>
            <a:off x="930275" y="43815"/>
            <a:ext cx="7485380" cy="767715"/>
          </a:xfrm>
          <a:prstGeom prst="rect">
            <a:avLst/>
          </a:prstGeom>
          <a:noFill/>
          <a:ln>
            <a:noFill/>
          </a:ln>
        </p:spPr>
        <p:txBody>
          <a:bodyPr wrap="none" rtlCol="0" anchor="t">
            <a:spAutoFit/>
          </a:bodyPr>
          <a:lstStyle/>
          <a:p>
            <a:pPr algn="ctr"/>
            <a:r>
              <a:rPr lang="zh-CN" altLang="en-US" sz="4400" b="1">
                <a:solidFill>
                  <a:schemeClr val="bg2"/>
                </a:solidFill>
                <a:effectLst>
                  <a:innerShdw blurRad="63500" dist="50800" dir="13500000">
                    <a:srgbClr val="000000">
                      <a:alpha val="50000"/>
                    </a:srgbClr>
                  </a:innerShdw>
                </a:effectLst>
              </a:rPr>
              <a:t>推陈出新的</a:t>
            </a:r>
            <a:r>
              <a:rPr lang="en-US" altLang="zh-CN" sz="4400" b="1">
                <a:solidFill>
                  <a:schemeClr val="bg2"/>
                </a:solidFill>
                <a:effectLst>
                  <a:innerShdw blurRad="63500" dist="50800" dir="13500000">
                    <a:srgbClr val="000000">
                      <a:alpha val="50000"/>
                    </a:srgbClr>
                  </a:innerShdw>
                </a:effectLst>
              </a:rPr>
              <a:t>30</a:t>
            </a:r>
            <a:r>
              <a:rPr lang="zh-CN" altLang="en-US" sz="4400" b="1">
                <a:solidFill>
                  <a:schemeClr val="bg2"/>
                </a:solidFill>
                <a:effectLst>
                  <a:innerShdw blurRad="63500" dist="50800" dir="13500000">
                    <a:srgbClr val="000000">
                      <a:alpha val="50000"/>
                    </a:srgbClr>
                  </a:innerShdw>
                </a:effectLst>
              </a:rPr>
              <a:t>年代文学与杂志</a:t>
            </a:r>
            <a:endParaRPr lang="zh-CN" altLang="en-US" sz="4400" b="1">
              <a:solidFill>
                <a:schemeClr val="bg2"/>
              </a:solidFill>
              <a:effectLst>
                <a:innerShdw blurRad="63500" dist="50800" dir="13500000">
                  <a:srgbClr val="000000">
                    <a:alpha val="50000"/>
                  </a:srgbClr>
                </a:innerShdw>
              </a:effectLst>
            </a:endParaRPr>
          </a:p>
        </p:txBody>
      </p:sp>
      <p:sp>
        <p:nvSpPr>
          <p:cNvPr id="12" name="椭圆 11"/>
          <p:cNvSpPr/>
          <p:nvPr/>
        </p:nvSpPr>
        <p:spPr>
          <a:xfrm>
            <a:off x="379847" y="1106805"/>
            <a:ext cx="155038" cy="151765"/>
          </a:xfrm>
          <a:prstGeom prst="ellipse">
            <a:avLst/>
          </a:prstGeom>
          <a:solidFill>
            <a:srgbClr val="7AA91B"/>
          </a:solidFill>
          <a:ln>
            <a:solidFill>
              <a:srgbClr val="7AA91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 name="椭圆 3"/>
          <p:cNvSpPr/>
          <p:nvPr/>
        </p:nvSpPr>
        <p:spPr>
          <a:xfrm>
            <a:off x="379847" y="2322195"/>
            <a:ext cx="155038" cy="151765"/>
          </a:xfrm>
          <a:prstGeom prst="ellipse">
            <a:avLst/>
          </a:prstGeom>
          <a:solidFill>
            <a:srgbClr val="7AA91B"/>
          </a:solidFill>
          <a:ln>
            <a:solidFill>
              <a:srgbClr val="7AA91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p:transition>
    <p:blinds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ntr" presetSubtype="16" fill="hold" grpId="0" nodeType="clickEffect">
                                  <p:stCondLst>
                                    <p:cond delay="0"/>
                                  </p:stCondLst>
                                  <p:childTnLst>
                                    <p:set>
                                      <p:cBhvr>
                                        <p:cTn id="6" dur="1" fill="hold">
                                          <p:stCondLst>
                                            <p:cond delay="0"/>
                                          </p:stCondLst>
                                        </p:cTn>
                                        <p:tgtEl>
                                          <p:spTgt spid="112643">
                                            <p:txEl>
                                              <p:pRg st="0" end="0"/>
                                            </p:txEl>
                                          </p:spTgt>
                                        </p:tgtEl>
                                        <p:attrNameLst>
                                          <p:attrName>style.visibility</p:attrName>
                                        </p:attrNameLst>
                                      </p:cBhvr>
                                      <p:to>
                                        <p:strVal val="visible"/>
                                      </p:to>
                                    </p:set>
                                    <p:animEffect transition="in" filter="diamond(in)">
                                      <p:cBhvr>
                                        <p:cTn id="7" dur="1000"/>
                                        <p:tgtEl>
                                          <p:spTgt spid="11264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8" presetClass="entr" presetSubtype="16" fill="hold" grpId="0" nodeType="clickEffect">
                                  <p:stCondLst>
                                    <p:cond delay="0"/>
                                  </p:stCondLst>
                                  <p:childTnLst>
                                    <p:set>
                                      <p:cBhvr>
                                        <p:cTn id="11" dur="1" fill="hold">
                                          <p:stCondLst>
                                            <p:cond delay="0"/>
                                          </p:stCondLst>
                                        </p:cTn>
                                        <p:tgtEl>
                                          <p:spTgt spid="112643">
                                            <p:txEl>
                                              <p:pRg st="1" end="1"/>
                                            </p:txEl>
                                          </p:spTgt>
                                        </p:tgtEl>
                                        <p:attrNameLst>
                                          <p:attrName>style.visibility</p:attrName>
                                        </p:attrNameLst>
                                      </p:cBhvr>
                                      <p:to>
                                        <p:strVal val="visible"/>
                                      </p:to>
                                    </p:set>
                                    <p:animEffect transition="in" filter="diamond(in)">
                                      <p:cBhvr>
                                        <p:cTn id="12" dur="1000"/>
                                        <p:tgtEl>
                                          <p:spTgt spid="11264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8" presetClass="entr" presetSubtype="16" fill="hold" grpId="0" nodeType="clickEffect">
                                  <p:stCondLst>
                                    <p:cond delay="0"/>
                                  </p:stCondLst>
                                  <p:childTnLst>
                                    <p:set>
                                      <p:cBhvr>
                                        <p:cTn id="16" dur="1" fill="hold">
                                          <p:stCondLst>
                                            <p:cond delay="0"/>
                                          </p:stCondLst>
                                        </p:cTn>
                                        <p:tgtEl>
                                          <p:spTgt spid="112643">
                                            <p:txEl>
                                              <p:pRg st="2" end="2"/>
                                            </p:txEl>
                                          </p:spTgt>
                                        </p:tgtEl>
                                        <p:attrNameLst>
                                          <p:attrName>style.visibility</p:attrName>
                                        </p:attrNameLst>
                                      </p:cBhvr>
                                      <p:to>
                                        <p:strVal val="visible"/>
                                      </p:to>
                                    </p:set>
                                    <p:animEffect transition="in" filter="diamond(in)">
                                      <p:cBhvr>
                                        <p:cTn id="17" dur="1000"/>
                                        <p:tgtEl>
                                          <p:spTgt spid="11264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8" presetClass="entr" presetSubtype="16" fill="hold" grpId="0" nodeType="clickEffect">
                                  <p:stCondLst>
                                    <p:cond delay="0"/>
                                  </p:stCondLst>
                                  <p:childTnLst>
                                    <p:set>
                                      <p:cBhvr>
                                        <p:cTn id="21" dur="1" fill="hold">
                                          <p:stCondLst>
                                            <p:cond delay="0"/>
                                          </p:stCondLst>
                                        </p:cTn>
                                        <p:tgtEl>
                                          <p:spTgt spid="112643">
                                            <p:txEl>
                                              <p:pRg st="3" end="3"/>
                                            </p:txEl>
                                          </p:spTgt>
                                        </p:tgtEl>
                                        <p:attrNameLst>
                                          <p:attrName>style.visibility</p:attrName>
                                        </p:attrNameLst>
                                      </p:cBhvr>
                                      <p:to>
                                        <p:strVal val="visible"/>
                                      </p:to>
                                    </p:set>
                                    <p:animEffect transition="in" filter="diamond(in)">
                                      <p:cBhvr>
                                        <p:cTn id="22" dur="1000"/>
                                        <p:tgtEl>
                                          <p:spTgt spid="11264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43" grpId="0" animBg="1" uiExpand="1" build="p"/>
    </p:bld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3" name="文本占位符 112642"/>
          <p:cNvSpPr>
            <a:spLocks noGrp="1"/>
          </p:cNvSpPr>
          <p:nvPr>
            <p:ph type="body" idx="1"/>
          </p:nvPr>
        </p:nvSpPr>
        <p:spPr>
          <a:xfrm>
            <a:off x="290830" y="1107440"/>
            <a:ext cx="8562340" cy="3631565"/>
          </a:xfrm>
          <a:noFill/>
          <a:extLst>
            <a:ext uri="{909E8E84-426E-40DD-AFC4-6F175D3DCCD1}">
              <a14:hiddenFill xmlns:a14="http://schemas.microsoft.com/office/drawing/2010/main">
                <a:solidFill>
                  <a:schemeClr val="accent2"/>
                </a:solidFill>
              </a14:hiddenFill>
            </a:ext>
          </a:extLst>
        </p:spPr>
        <p:txBody>
          <a:bodyPr/>
          <a:lstStyle/>
          <a:p>
            <a:pPr marL="0" indent="0">
              <a:lnSpc>
                <a:spcPct val="90000"/>
              </a:lnSpc>
              <a:buNone/>
            </a:pPr>
            <a:r>
              <a:rPr lang="en-US" altLang="zh-CN" sz="1800" b="1">
                <a:solidFill>
                  <a:srgbClr val="0070C0"/>
                </a:solidFill>
              </a:rPr>
              <a:t>     </a:t>
            </a:r>
            <a:r>
              <a:rPr lang="zh-CN" altLang="en-US" sz="1600">
                <a:solidFill>
                  <a:schemeClr val="accent1"/>
                </a:solidFill>
                <a:sym typeface="+mn-ea"/>
              </a:rPr>
              <a:t>俄罗斯的期刊业在</a:t>
            </a:r>
            <a:r>
              <a:rPr lang="en-US" altLang="zh-CN" sz="1600">
                <a:solidFill>
                  <a:schemeClr val="accent1"/>
                </a:solidFill>
                <a:sym typeface="+mn-ea"/>
              </a:rPr>
              <a:t>1790</a:t>
            </a:r>
            <a:r>
              <a:rPr lang="zh-CN" altLang="en-US" sz="1600">
                <a:solidFill>
                  <a:schemeClr val="accent1"/>
                </a:solidFill>
                <a:sym typeface="+mn-ea"/>
              </a:rPr>
              <a:t>年代的查禁风潮之后，并没有偃旗息鼓，而是继续蓬勃发展起来，并在</a:t>
            </a:r>
            <a:r>
              <a:rPr lang="en-US" altLang="zh-CN" sz="1600">
                <a:solidFill>
                  <a:schemeClr val="accent1"/>
                </a:solidFill>
                <a:sym typeface="+mn-ea"/>
              </a:rPr>
              <a:t>30</a:t>
            </a:r>
            <a:r>
              <a:rPr lang="zh-CN" altLang="en-US" sz="1600">
                <a:solidFill>
                  <a:schemeClr val="accent1"/>
                </a:solidFill>
                <a:sym typeface="+mn-ea"/>
              </a:rPr>
              <a:t>年代开始，成为社会思想和社会舆论的策源地和引导者。</a:t>
            </a:r>
            <a:r>
              <a:rPr lang="en-US" altLang="zh-CN" sz="1600">
                <a:solidFill>
                  <a:schemeClr val="accent1"/>
                </a:solidFill>
                <a:sym typeface="+mn-ea"/>
              </a:rPr>
              <a:t>1825-1834</a:t>
            </a:r>
            <a:r>
              <a:rPr lang="zh-CN" altLang="en-US" sz="1600">
                <a:solidFill>
                  <a:schemeClr val="accent1"/>
                </a:solidFill>
                <a:sym typeface="+mn-ea"/>
              </a:rPr>
              <a:t>年间，俄国的书刊检查制度业已形成，杰里维格的《文学报》（</a:t>
            </a:r>
            <a:r>
              <a:rPr lang="en-US" altLang="zh-CN" sz="1600">
                <a:solidFill>
                  <a:schemeClr val="accent1"/>
                </a:solidFill>
                <a:sym typeface="+mn-ea"/>
              </a:rPr>
              <a:t>1830-1831</a:t>
            </a:r>
            <a:r>
              <a:rPr lang="zh-CN" altLang="en-US" sz="1600">
                <a:solidFill>
                  <a:schemeClr val="accent1"/>
                </a:solidFill>
                <a:sym typeface="+mn-ea"/>
              </a:rPr>
              <a:t>）办得有声有色，却被查封；伊万</a:t>
            </a:r>
            <a:r>
              <a:rPr lang="zh-CN" altLang="en-US" sz="1600">
                <a:solidFill>
                  <a:schemeClr val="accent1"/>
                </a:solidFill>
                <a:cs typeface="宋体" panose="02010600030101010101" pitchFamily="2" charset="-122"/>
                <a:sym typeface="+mn-ea"/>
              </a:rPr>
              <a:t>·基列耶夫斯基的《欧洲人》也遭遇同样命运；当普希金于</a:t>
            </a:r>
            <a:r>
              <a:rPr lang="en-US" altLang="zh-CN" sz="1600">
                <a:solidFill>
                  <a:schemeClr val="accent1"/>
                </a:solidFill>
                <a:cs typeface="宋体" panose="02010600030101010101" pitchFamily="2" charset="-122"/>
                <a:sym typeface="+mn-ea"/>
              </a:rPr>
              <a:t>1836</a:t>
            </a:r>
            <a:r>
              <a:rPr lang="zh-CN" altLang="en-US" sz="1600">
                <a:solidFill>
                  <a:schemeClr val="accent1"/>
                </a:solidFill>
                <a:cs typeface="宋体" panose="02010600030101010101" pitchFamily="2" charset="-122"/>
                <a:sym typeface="+mn-ea"/>
              </a:rPr>
              <a:t>年创办《现代人》时，这份杂志生不逢时，无法获得足够订户。</a:t>
            </a:r>
            <a:endParaRPr lang="zh-CN" altLang="en-US" sz="1600">
              <a:solidFill>
                <a:schemeClr val="accent1"/>
              </a:solidFill>
              <a:cs typeface="宋体" panose="02010600030101010101" pitchFamily="2" charset="-122"/>
            </a:endParaRPr>
          </a:p>
          <a:p>
            <a:pPr marL="0" indent="0">
              <a:lnSpc>
                <a:spcPct val="90000"/>
              </a:lnSpc>
              <a:buNone/>
            </a:pPr>
            <a:r>
              <a:rPr lang="zh-CN" altLang="en-US" sz="1600">
                <a:solidFill>
                  <a:schemeClr val="accent1"/>
                </a:solidFill>
                <a:cs typeface="宋体" panose="02010600030101010101" pitchFamily="2" charset="-122"/>
                <a:sym typeface="+mn-ea"/>
              </a:rPr>
              <a:t>     虽然如此，但有几位更善于审时度势的杂志人比较成功。在彼得堡，由法杰伊·布尔加林于</a:t>
            </a:r>
            <a:r>
              <a:rPr lang="en-US" altLang="zh-CN" sz="1600">
                <a:solidFill>
                  <a:schemeClr val="accent1"/>
                </a:solidFill>
                <a:cs typeface="宋体" panose="02010600030101010101" pitchFamily="2" charset="-122"/>
                <a:sym typeface="+mn-ea"/>
              </a:rPr>
              <a:t>1825</a:t>
            </a:r>
            <a:r>
              <a:rPr lang="zh-CN" altLang="en-US" sz="1600">
                <a:solidFill>
                  <a:schemeClr val="accent1"/>
                </a:solidFill>
                <a:cs typeface="宋体" panose="02010600030101010101" pitchFamily="2" charset="-122"/>
                <a:sym typeface="+mn-ea"/>
              </a:rPr>
              <a:t>年主办的日报《北方蜜蜂》（</a:t>
            </a:r>
            <a:r>
              <a:rPr lang="zh-CN" altLang="en-US" sz="1600">
                <a:solidFill>
                  <a:srgbClr val="0070C0"/>
                </a:solidFill>
                <a:latin typeface="Times New Roman" panose="02020603050405020304" pitchFamily="18" charset="0"/>
                <a:sym typeface="+mn-ea"/>
              </a:rPr>
              <a:t>Северная пчела</a:t>
            </a:r>
            <a:r>
              <a:rPr lang="zh-CN" altLang="en-US" sz="1600">
                <a:solidFill>
                  <a:schemeClr val="accent1"/>
                </a:solidFill>
                <a:cs typeface="宋体" panose="02010600030101010101" pitchFamily="2" charset="-122"/>
                <a:sym typeface="+mn-ea"/>
              </a:rPr>
              <a:t>）。他是一位聪明、但非常庸俗、品德卑劣的杂志人。他的报纸销量最大，他利用其影响来打击所有年轻、独立的天才人物，普希金、果戈里、别林斯基、莱蒙托夫以及</a:t>
            </a:r>
            <a:r>
              <a:rPr lang="en-US" altLang="zh-CN" sz="1600">
                <a:solidFill>
                  <a:schemeClr val="accent1"/>
                </a:solidFill>
                <a:cs typeface="宋体" panose="02010600030101010101" pitchFamily="2" charset="-122"/>
                <a:sym typeface="+mn-ea"/>
              </a:rPr>
              <a:t>40</a:t>
            </a:r>
            <a:r>
              <a:rPr lang="zh-CN" altLang="en-US" sz="1600">
                <a:solidFill>
                  <a:schemeClr val="accent1"/>
                </a:solidFill>
                <a:cs typeface="宋体" panose="02010600030101010101" pitchFamily="2" charset="-122"/>
                <a:sym typeface="+mn-ea"/>
              </a:rPr>
              <a:t>年代的自然派均遭受过他或明或暗地打压。</a:t>
            </a:r>
            <a:r>
              <a:rPr lang="zh-CN" altLang="en-US" sz="1600">
                <a:solidFill>
                  <a:schemeClr val="accent1"/>
                </a:solidFill>
              </a:rPr>
              <a:t>  </a:t>
            </a:r>
            <a:endParaRPr lang="zh-CN" altLang="en-US" sz="1600">
              <a:solidFill>
                <a:schemeClr val="accent1"/>
              </a:solidFill>
            </a:endParaRPr>
          </a:p>
          <a:p>
            <a:pPr marL="0" indent="0">
              <a:lnSpc>
                <a:spcPct val="90000"/>
              </a:lnSpc>
              <a:buNone/>
            </a:pPr>
            <a:r>
              <a:rPr lang="zh-CN" altLang="en-US" sz="1600">
                <a:solidFill>
                  <a:schemeClr val="accent1"/>
                </a:solidFill>
              </a:rPr>
              <a:t>          </a:t>
            </a:r>
            <a:endParaRPr lang="zh-CN" altLang="en-US" sz="1600">
              <a:solidFill>
                <a:schemeClr val="accent1"/>
              </a:solidFill>
              <a:cs typeface="宋体" panose="02010600030101010101" pitchFamily="2" charset="-122"/>
            </a:endParaRPr>
          </a:p>
        </p:txBody>
      </p:sp>
      <p:sp>
        <p:nvSpPr>
          <p:cNvPr id="3" name="矩形 2"/>
          <p:cNvSpPr/>
          <p:nvPr/>
        </p:nvSpPr>
        <p:spPr>
          <a:xfrm>
            <a:off x="930275" y="43815"/>
            <a:ext cx="7485380" cy="767715"/>
          </a:xfrm>
          <a:prstGeom prst="rect">
            <a:avLst/>
          </a:prstGeom>
          <a:noFill/>
          <a:ln>
            <a:noFill/>
          </a:ln>
        </p:spPr>
        <p:txBody>
          <a:bodyPr wrap="none" rtlCol="0" anchor="t">
            <a:spAutoFit/>
          </a:bodyPr>
          <a:lstStyle/>
          <a:p>
            <a:pPr algn="ctr"/>
            <a:r>
              <a:rPr lang="zh-CN" altLang="en-US" sz="4400" b="1">
                <a:solidFill>
                  <a:schemeClr val="bg2"/>
                </a:solidFill>
                <a:effectLst>
                  <a:innerShdw blurRad="63500" dist="50800" dir="13500000">
                    <a:srgbClr val="000000">
                      <a:alpha val="50000"/>
                    </a:srgbClr>
                  </a:innerShdw>
                </a:effectLst>
              </a:rPr>
              <a:t>推陈出新的</a:t>
            </a:r>
            <a:r>
              <a:rPr lang="en-US" altLang="zh-CN" sz="4400" b="1">
                <a:solidFill>
                  <a:schemeClr val="bg2"/>
                </a:solidFill>
                <a:effectLst>
                  <a:innerShdw blurRad="63500" dist="50800" dir="13500000">
                    <a:srgbClr val="000000">
                      <a:alpha val="50000"/>
                    </a:srgbClr>
                  </a:innerShdw>
                </a:effectLst>
              </a:rPr>
              <a:t>30</a:t>
            </a:r>
            <a:r>
              <a:rPr lang="zh-CN" altLang="en-US" sz="4400" b="1">
                <a:solidFill>
                  <a:schemeClr val="bg2"/>
                </a:solidFill>
                <a:effectLst>
                  <a:innerShdw blurRad="63500" dist="50800" dir="13500000">
                    <a:srgbClr val="000000">
                      <a:alpha val="50000"/>
                    </a:srgbClr>
                  </a:innerShdw>
                </a:effectLst>
              </a:rPr>
              <a:t>年代文学与杂志</a:t>
            </a:r>
            <a:endParaRPr lang="zh-CN" altLang="en-US" sz="4400" b="1">
              <a:solidFill>
                <a:schemeClr val="bg2"/>
              </a:solidFill>
              <a:effectLst>
                <a:innerShdw blurRad="63500" dist="50800" dir="13500000">
                  <a:srgbClr val="000000">
                    <a:alpha val="50000"/>
                  </a:srgbClr>
                </a:innerShdw>
              </a:effectLst>
            </a:endParaRPr>
          </a:p>
        </p:txBody>
      </p:sp>
      <p:sp>
        <p:nvSpPr>
          <p:cNvPr id="12" name="椭圆 11"/>
          <p:cNvSpPr/>
          <p:nvPr/>
        </p:nvSpPr>
        <p:spPr>
          <a:xfrm>
            <a:off x="407787" y="1171575"/>
            <a:ext cx="155038" cy="151765"/>
          </a:xfrm>
          <a:prstGeom prst="ellipse">
            <a:avLst/>
          </a:prstGeom>
          <a:solidFill>
            <a:srgbClr val="7AA91B"/>
          </a:solidFill>
          <a:ln>
            <a:solidFill>
              <a:srgbClr val="7AA91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p:transition>
    <p:blinds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ntr" presetSubtype="16" fill="hold" grpId="0" nodeType="clickEffect">
                                  <p:stCondLst>
                                    <p:cond delay="0"/>
                                  </p:stCondLst>
                                  <p:childTnLst>
                                    <p:set>
                                      <p:cBhvr>
                                        <p:cTn id="6" dur="1" fill="hold">
                                          <p:stCondLst>
                                            <p:cond delay="0"/>
                                          </p:stCondLst>
                                        </p:cTn>
                                        <p:tgtEl>
                                          <p:spTgt spid="112643">
                                            <p:txEl>
                                              <p:pRg st="0" end="0"/>
                                            </p:txEl>
                                          </p:spTgt>
                                        </p:tgtEl>
                                        <p:attrNameLst>
                                          <p:attrName>style.visibility</p:attrName>
                                        </p:attrNameLst>
                                      </p:cBhvr>
                                      <p:to>
                                        <p:strVal val="visible"/>
                                      </p:to>
                                    </p:set>
                                    <p:animEffect transition="in" filter="diamond(in)">
                                      <p:cBhvr>
                                        <p:cTn id="7" dur="1000"/>
                                        <p:tgtEl>
                                          <p:spTgt spid="11264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8" presetClass="entr" presetSubtype="16" fill="hold" grpId="0" nodeType="clickEffect">
                                  <p:stCondLst>
                                    <p:cond delay="0"/>
                                  </p:stCondLst>
                                  <p:childTnLst>
                                    <p:set>
                                      <p:cBhvr>
                                        <p:cTn id="11" dur="1" fill="hold">
                                          <p:stCondLst>
                                            <p:cond delay="0"/>
                                          </p:stCondLst>
                                        </p:cTn>
                                        <p:tgtEl>
                                          <p:spTgt spid="112643">
                                            <p:txEl>
                                              <p:pRg st="1" end="1"/>
                                            </p:txEl>
                                          </p:spTgt>
                                        </p:tgtEl>
                                        <p:attrNameLst>
                                          <p:attrName>style.visibility</p:attrName>
                                        </p:attrNameLst>
                                      </p:cBhvr>
                                      <p:to>
                                        <p:strVal val="visible"/>
                                      </p:to>
                                    </p:set>
                                    <p:animEffect transition="in" filter="diamond(in)">
                                      <p:cBhvr>
                                        <p:cTn id="12" dur="1000"/>
                                        <p:tgtEl>
                                          <p:spTgt spid="11264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8" presetClass="entr" presetSubtype="16" fill="hold" grpId="0" nodeType="clickEffect">
                                  <p:stCondLst>
                                    <p:cond delay="0"/>
                                  </p:stCondLst>
                                  <p:childTnLst>
                                    <p:set>
                                      <p:cBhvr>
                                        <p:cTn id="16" dur="1" fill="hold">
                                          <p:stCondLst>
                                            <p:cond delay="0"/>
                                          </p:stCondLst>
                                        </p:cTn>
                                        <p:tgtEl>
                                          <p:spTgt spid="112643">
                                            <p:txEl>
                                              <p:pRg st="2" end="2"/>
                                            </p:txEl>
                                          </p:spTgt>
                                        </p:tgtEl>
                                        <p:attrNameLst>
                                          <p:attrName>style.visibility</p:attrName>
                                        </p:attrNameLst>
                                      </p:cBhvr>
                                      <p:to>
                                        <p:strVal val="visible"/>
                                      </p:to>
                                    </p:set>
                                    <p:animEffect transition="in" filter="diamond(in)">
                                      <p:cBhvr>
                                        <p:cTn id="17" dur="1000"/>
                                        <p:tgtEl>
                                          <p:spTgt spid="11264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43" grpId="0" animBg="1" uiExpand="1" build="p"/>
    </p:bld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3" name="文本占位符 112642"/>
          <p:cNvSpPr>
            <a:spLocks noGrp="1"/>
          </p:cNvSpPr>
          <p:nvPr>
            <p:ph type="body" idx="1"/>
          </p:nvPr>
        </p:nvSpPr>
        <p:spPr>
          <a:xfrm>
            <a:off x="290830" y="1007110"/>
            <a:ext cx="8562340" cy="3631565"/>
          </a:xfrm>
          <a:noFill/>
          <a:extLst>
            <a:ext uri="{909E8E84-426E-40DD-AFC4-6F175D3DCCD1}">
              <a14:hiddenFill xmlns:a14="http://schemas.microsoft.com/office/drawing/2010/main">
                <a:solidFill>
                  <a:schemeClr val="accent2"/>
                </a:solidFill>
              </a14:hiddenFill>
            </a:ext>
          </a:extLst>
        </p:spPr>
        <p:txBody>
          <a:bodyPr/>
          <a:lstStyle/>
          <a:p>
            <a:pPr marL="0" indent="0">
              <a:lnSpc>
                <a:spcPct val="90000"/>
              </a:lnSpc>
              <a:buNone/>
            </a:pPr>
            <a:r>
              <a:rPr lang="en-US" altLang="zh-CN" sz="1800" b="1">
                <a:solidFill>
                  <a:srgbClr val="0070C0"/>
                </a:solidFill>
              </a:rPr>
              <a:t>     </a:t>
            </a:r>
            <a:r>
              <a:rPr lang="zh-CN" altLang="en-US" sz="1600">
                <a:solidFill>
                  <a:schemeClr val="accent1"/>
                </a:solidFill>
              </a:rPr>
              <a:t>莫斯科杂志人尼古拉</a:t>
            </a:r>
            <a:r>
              <a:rPr lang="zh-CN" altLang="en-US" sz="1600">
                <a:solidFill>
                  <a:schemeClr val="accent1"/>
                </a:solidFill>
                <a:cs typeface="宋体" panose="02010600030101010101" pitchFamily="2" charset="-122"/>
              </a:rPr>
              <a:t>·波列沃依是位商人之子，他的杂志《莫斯科电讯》（</a:t>
            </a:r>
            <a:r>
              <a:rPr lang="zh-CN" altLang="en-US" sz="1600">
                <a:solidFill>
                  <a:srgbClr val="0070C0"/>
                </a:solidFill>
                <a:latin typeface="Times New Roman" panose="02020603050405020304" pitchFamily="18" charset="0"/>
              </a:rPr>
              <a:t>Московский телеграф</a:t>
            </a:r>
            <a:r>
              <a:rPr lang="zh-CN" altLang="en-US" sz="1600">
                <a:solidFill>
                  <a:schemeClr val="accent1"/>
                </a:solidFill>
                <a:cs typeface="宋体" panose="02010600030101010101" pitchFamily="2" charset="-122"/>
              </a:rPr>
              <a:t>，</a:t>
            </a:r>
            <a:r>
              <a:rPr lang="en-US" altLang="zh-CN" sz="1600">
                <a:solidFill>
                  <a:schemeClr val="accent1"/>
                </a:solidFill>
                <a:cs typeface="宋体" panose="02010600030101010101" pitchFamily="2" charset="-122"/>
              </a:rPr>
              <a:t>1825-1834</a:t>
            </a:r>
            <a:r>
              <a:rPr lang="zh-CN" altLang="en-US" sz="1600">
                <a:solidFill>
                  <a:schemeClr val="accent1"/>
                </a:solidFill>
                <a:cs typeface="宋体" panose="02010600030101010101" pitchFamily="2" charset="-122"/>
              </a:rPr>
              <a:t>）极大地促进了浪漫主义的传播，极大活跃了俄国的文学生活。</a:t>
            </a:r>
            <a:r>
              <a:rPr lang="en-US" altLang="zh-CN" sz="1600">
                <a:solidFill>
                  <a:schemeClr val="accent1"/>
                </a:solidFill>
                <a:cs typeface="宋体" panose="02010600030101010101" pitchFamily="2" charset="-122"/>
              </a:rPr>
              <a:t>1834</a:t>
            </a:r>
            <a:r>
              <a:rPr lang="zh-CN" altLang="en-US" sz="1600">
                <a:solidFill>
                  <a:schemeClr val="accent1"/>
                </a:solidFill>
                <a:cs typeface="宋体" panose="02010600030101010101" pitchFamily="2" charset="-122"/>
              </a:rPr>
              <a:t>年，杂志被查封，波列沃依破产了。遭遇不幸的他并未表现得像个英雄，他与布尔加林之流相妥协，因此破坏了其在文学界的名声。但是，在死后他却得到新知识分子的应有尊重，作为一位先锋、一位某种意义上的殉道者而被缅怀。</a:t>
            </a:r>
            <a:endParaRPr lang="zh-CN" altLang="en-US" sz="1600">
              <a:solidFill>
                <a:schemeClr val="accent1"/>
              </a:solidFill>
              <a:cs typeface="宋体" panose="02010600030101010101" pitchFamily="2" charset="-122"/>
            </a:endParaRPr>
          </a:p>
          <a:p>
            <a:pPr marL="0" indent="0">
              <a:lnSpc>
                <a:spcPct val="90000"/>
              </a:lnSpc>
              <a:buNone/>
            </a:pPr>
            <a:r>
              <a:rPr lang="zh-CN" altLang="en-US" sz="1600">
                <a:solidFill>
                  <a:schemeClr val="accent1"/>
                </a:solidFill>
                <a:cs typeface="宋体" panose="02010600030101010101" pitchFamily="2" charset="-122"/>
              </a:rPr>
              <a:t>      知识分子的另一位先锋人物尼古拉·</a:t>
            </a:r>
            <a:r>
              <a:rPr lang="en-US" altLang="zh-CN" sz="1600">
                <a:solidFill>
                  <a:schemeClr val="accent1"/>
                </a:solidFill>
              </a:rPr>
              <a:t> </a:t>
            </a:r>
            <a:r>
              <a:rPr lang="zh-CN" altLang="en-US" sz="1600">
                <a:solidFill>
                  <a:schemeClr val="accent1"/>
                </a:solidFill>
              </a:rPr>
              <a:t>纳杰日金，他亦出身平民，他的文学活动开始于</a:t>
            </a:r>
            <a:r>
              <a:rPr lang="en-US" altLang="zh-CN" sz="1600">
                <a:solidFill>
                  <a:schemeClr val="accent1"/>
                </a:solidFill>
              </a:rPr>
              <a:t>1828-1830</a:t>
            </a:r>
            <a:r>
              <a:rPr lang="zh-CN" altLang="en-US" sz="1600">
                <a:solidFill>
                  <a:schemeClr val="accent1"/>
                </a:solidFill>
              </a:rPr>
              <a:t>年间，这一时期他的主要文论成就是攻击俄国浪漫主义诗人，将普希金、巴拉丁斯基与他们的二流模仿者混为一谈，大肆谩骂攻击，认为俄国浪漫主义是伪浪漫主义，没有任何思想意义。</a:t>
            </a:r>
            <a:r>
              <a:rPr lang="en-US" altLang="zh-CN" sz="1600">
                <a:solidFill>
                  <a:schemeClr val="accent1"/>
                </a:solidFill>
              </a:rPr>
              <a:t>1831</a:t>
            </a:r>
            <a:r>
              <a:rPr lang="zh-CN" altLang="en-US" sz="1600">
                <a:solidFill>
                  <a:schemeClr val="accent1"/>
                </a:solidFill>
              </a:rPr>
              <a:t>年，他创办月刊《望远镜》（</a:t>
            </a:r>
            <a:r>
              <a:rPr lang="zh-CN" altLang="en-US" sz="1600">
                <a:solidFill>
                  <a:srgbClr val="0070D5"/>
                </a:solidFill>
              </a:rPr>
              <a:t>Телескоп</a:t>
            </a:r>
            <a:r>
              <a:rPr lang="zh-CN" altLang="en-US" sz="1600">
                <a:solidFill>
                  <a:srgbClr val="0070C0"/>
                </a:solidFill>
                <a:latin typeface="Times New Roman" panose="02020603050405020304" pitchFamily="18" charset="0"/>
              </a:rPr>
              <a:t>）</a:t>
            </a:r>
            <a:r>
              <a:rPr lang="zh-CN" altLang="en-US" sz="1600">
                <a:solidFill>
                  <a:schemeClr val="accent1"/>
                </a:solidFill>
              </a:rPr>
              <a:t>，在这份刊物中继续借哲学标准来贬低俄国文学的成就，</a:t>
            </a:r>
            <a:r>
              <a:rPr lang="en-US" altLang="zh-CN" sz="1600">
                <a:solidFill>
                  <a:schemeClr val="accent1"/>
                </a:solidFill>
              </a:rPr>
              <a:t>1836</a:t>
            </a:r>
            <a:r>
              <a:rPr lang="zh-CN" altLang="en-US" sz="1600">
                <a:solidFill>
                  <a:schemeClr val="accent1"/>
                </a:solidFill>
              </a:rPr>
              <a:t>年杂志因刊登恰达耶夫的《哲学书简》（Философическое письмо）而被查禁。</a:t>
            </a:r>
            <a:endParaRPr lang="zh-CN" altLang="en-US" sz="1600">
              <a:solidFill>
                <a:schemeClr val="accent1"/>
              </a:solidFill>
            </a:endParaRPr>
          </a:p>
          <a:p>
            <a:pPr marL="0" indent="0">
              <a:lnSpc>
                <a:spcPct val="90000"/>
              </a:lnSpc>
              <a:buNone/>
            </a:pPr>
            <a:r>
              <a:rPr lang="zh-CN" altLang="en-US" sz="1600">
                <a:solidFill>
                  <a:schemeClr val="accent1"/>
                </a:solidFill>
              </a:rPr>
              <a:t>  </a:t>
            </a:r>
            <a:endParaRPr lang="zh-CN" altLang="en-US" sz="1600">
              <a:solidFill>
                <a:schemeClr val="accent1"/>
              </a:solidFill>
            </a:endParaRPr>
          </a:p>
          <a:p>
            <a:pPr marL="0" indent="0">
              <a:lnSpc>
                <a:spcPct val="90000"/>
              </a:lnSpc>
              <a:buNone/>
            </a:pPr>
            <a:r>
              <a:rPr lang="zh-CN" altLang="en-US" sz="1600">
                <a:solidFill>
                  <a:schemeClr val="accent1"/>
                </a:solidFill>
              </a:rPr>
              <a:t>     波列沃依和纳杰日金的继承者为</a:t>
            </a:r>
            <a:r>
              <a:rPr lang="zh-CN" altLang="en-US" sz="1600" b="1">
                <a:solidFill>
                  <a:schemeClr val="accent1"/>
                </a:solidFill>
              </a:rPr>
              <a:t>别林斯基</a:t>
            </a:r>
            <a:r>
              <a:rPr lang="zh-CN" altLang="en-US" sz="1600">
                <a:solidFill>
                  <a:schemeClr val="accent1"/>
                </a:solidFill>
              </a:rPr>
              <a:t>，别林斯基是</a:t>
            </a:r>
            <a:r>
              <a:rPr lang="en-US" altLang="zh-CN" sz="1600">
                <a:solidFill>
                  <a:schemeClr val="accent1"/>
                </a:solidFill>
              </a:rPr>
              <a:t>1834—1848</a:t>
            </a:r>
            <a:r>
              <a:rPr lang="zh-CN" altLang="en-US" sz="1600">
                <a:solidFill>
                  <a:schemeClr val="accent1"/>
                </a:solidFill>
              </a:rPr>
              <a:t>年间文学观点的统治者，是</a:t>
            </a:r>
            <a:r>
              <a:rPr lang="zh-CN" altLang="en-US" sz="1600" b="1">
                <a:solidFill>
                  <a:schemeClr val="accent1"/>
                </a:solidFill>
              </a:rPr>
              <a:t>俄国知识分子之父</a:t>
            </a:r>
            <a:r>
              <a:rPr lang="zh-CN" altLang="en-US" sz="1600">
                <a:solidFill>
                  <a:schemeClr val="accent1"/>
                </a:solidFill>
              </a:rPr>
              <a:t>。 </a:t>
            </a:r>
            <a:endParaRPr lang="zh-CN" altLang="en-US" sz="1600">
              <a:solidFill>
                <a:schemeClr val="accent1"/>
              </a:solidFill>
            </a:endParaRPr>
          </a:p>
          <a:p>
            <a:pPr marL="0" indent="0">
              <a:lnSpc>
                <a:spcPct val="90000"/>
              </a:lnSpc>
              <a:buNone/>
            </a:pPr>
            <a:r>
              <a:rPr lang="zh-CN" altLang="en-US" sz="1600">
                <a:solidFill>
                  <a:schemeClr val="accent1"/>
                </a:solidFill>
              </a:rPr>
              <a:t>       </a:t>
            </a:r>
            <a:endParaRPr lang="zh-CN" altLang="en-US" sz="1600">
              <a:solidFill>
                <a:schemeClr val="accent1"/>
              </a:solidFill>
            </a:endParaRPr>
          </a:p>
          <a:p>
            <a:pPr marL="0" indent="0">
              <a:lnSpc>
                <a:spcPct val="90000"/>
              </a:lnSpc>
              <a:buNone/>
            </a:pPr>
            <a:r>
              <a:rPr lang="zh-CN" altLang="en-US" sz="1600">
                <a:solidFill>
                  <a:schemeClr val="accent1"/>
                </a:solidFill>
              </a:rPr>
              <a:t>      </a:t>
            </a:r>
            <a:endParaRPr lang="zh-CN" altLang="en-US" sz="1600">
              <a:solidFill>
                <a:schemeClr val="accent1"/>
              </a:solidFill>
              <a:cs typeface="宋体" panose="02010600030101010101" pitchFamily="2" charset="-122"/>
            </a:endParaRPr>
          </a:p>
        </p:txBody>
      </p:sp>
      <p:sp>
        <p:nvSpPr>
          <p:cNvPr id="3" name="矩形 2"/>
          <p:cNvSpPr/>
          <p:nvPr/>
        </p:nvSpPr>
        <p:spPr>
          <a:xfrm>
            <a:off x="930275" y="43815"/>
            <a:ext cx="7485380" cy="767715"/>
          </a:xfrm>
          <a:prstGeom prst="rect">
            <a:avLst/>
          </a:prstGeom>
          <a:noFill/>
          <a:ln>
            <a:noFill/>
          </a:ln>
        </p:spPr>
        <p:txBody>
          <a:bodyPr wrap="none" rtlCol="0" anchor="t">
            <a:spAutoFit/>
          </a:bodyPr>
          <a:lstStyle/>
          <a:p>
            <a:pPr algn="ctr"/>
            <a:r>
              <a:rPr lang="zh-CN" altLang="en-US" sz="4400" b="1">
                <a:solidFill>
                  <a:schemeClr val="bg2"/>
                </a:solidFill>
                <a:effectLst>
                  <a:innerShdw blurRad="63500" dist="50800" dir="13500000">
                    <a:srgbClr val="000000">
                      <a:alpha val="50000"/>
                    </a:srgbClr>
                  </a:innerShdw>
                </a:effectLst>
              </a:rPr>
              <a:t>推陈出新的</a:t>
            </a:r>
            <a:r>
              <a:rPr lang="en-US" altLang="zh-CN" sz="4400" b="1">
                <a:solidFill>
                  <a:schemeClr val="bg2"/>
                </a:solidFill>
                <a:effectLst>
                  <a:innerShdw blurRad="63500" dist="50800" dir="13500000">
                    <a:srgbClr val="000000">
                      <a:alpha val="50000"/>
                    </a:srgbClr>
                  </a:innerShdw>
                </a:effectLst>
              </a:rPr>
              <a:t>30</a:t>
            </a:r>
            <a:r>
              <a:rPr lang="zh-CN" altLang="en-US" sz="4400" b="1">
                <a:solidFill>
                  <a:schemeClr val="bg2"/>
                </a:solidFill>
                <a:effectLst>
                  <a:innerShdw blurRad="63500" dist="50800" dir="13500000">
                    <a:srgbClr val="000000">
                      <a:alpha val="50000"/>
                    </a:srgbClr>
                  </a:innerShdw>
                </a:effectLst>
              </a:rPr>
              <a:t>年代文学与杂志</a:t>
            </a:r>
            <a:endParaRPr lang="zh-CN" altLang="en-US" sz="4400" b="1">
              <a:solidFill>
                <a:schemeClr val="bg2"/>
              </a:solidFill>
              <a:effectLst>
                <a:innerShdw blurRad="63500" dist="50800" dir="13500000">
                  <a:srgbClr val="000000">
                    <a:alpha val="50000"/>
                  </a:srgbClr>
                </a:innerShdw>
              </a:effectLst>
            </a:endParaRPr>
          </a:p>
        </p:txBody>
      </p:sp>
      <p:sp>
        <p:nvSpPr>
          <p:cNvPr id="12" name="椭圆 11"/>
          <p:cNvSpPr/>
          <p:nvPr/>
        </p:nvSpPr>
        <p:spPr>
          <a:xfrm>
            <a:off x="379847" y="1078865"/>
            <a:ext cx="155038" cy="151765"/>
          </a:xfrm>
          <a:prstGeom prst="ellipse">
            <a:avLst/>
          </a:prstGeom>
          <a:solidFill>
            <a:srgbClr val="7AA91B"/>
          </a:solidFill>
          <a:ln>
            <a:solidFill>
              <a:srgbClr val="7AA91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 name="椭圆 1"/>
          <p:cNvSpPr/>
          <p:nvPr/>
        </p:nvSpPr>
        <p:spPr>
          <a:xfrm>
            <a:off x="379847" y="3839210"/>
            <a:ext cx="155038" cy="151765"/>
          </a:xfrm>
          <a:prstGeom prst="ellipse">
            <a:avLst/>
          </a:prstGeom>
          <a:solidFill>
            <a:srgbClr val="7AA91B"/>
          </a:solidFill>
          <a:ln>
            <a:solidFill>
              <a:srgbClr val="7AA91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p:transition>
    <p:blinds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ntr" presetSubtype="16" fill="hold" grpId="0" nodeType="clickEffect">
                                  <p:stCondLst>
                                    <p:cond delay="0"/>
                                  </p:stCondLst>
                                  <p:childTnLst>
                                    <p:set>
                                      <p:cBhvr>
                                        <p:cTn id="6" dur="1" fill="hold">
                                          <p:stCondLst>
                                            <p:cond delay="0"/>
                                          </p:stCondLst>
                                        </p:cTn>
                                        <p:tgtEl>
                                          <p:spTgt spid="112643">
                                            <p:txEl>
                                              <p:pRg st="0" end="0"/>
                                            </p:txEl>
                                          </p:spTgt>
                                        </p:tgtEl>
                                        <p:attrNameLst>
                                          <p:attrName>style.visibility</p:attrName>
                                        </p:attrNameLst>
                                      </p:cBhvr>
                                      <p:to>
                                        <p:strVal val="visible"/>
                                      </p:to>
                                    </p:set>
                                    <p:animEffect transition="in" filter="diamond(in)">
                                      <p:cBhvr>
                                        <p:cTn id="7" dur="1000"/>
                                        <p:tgtEl>
                                          <p:spTgt spid="11264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8" presetClass="entr" presetSubtype="16" fill="hold" grpId="0" nodeType="clickEffect">
                                  <p:stCondLst>
                                    <p:cond delay="0"/>
                                  </p:stCondLst>
                                  <p:childTnLst>
                                    <p:set>
                                      <p:cBhvr>
                                        <p:cTn id="11" dur="1" fill="hold">
                                          <p:stCondLst>
                                            <p:cond delay="0"/>
                                          </p:stCondLst>
                                        </p:cTn>
                                        <p:tgtEl>
                                          <p:spTgt spid="112643">
                                            <p:txEl>
                                              <p:pRg st="1" end="1"/>
                                            </p:txEl>
                                          </p:spTgt>
                                        </p:tgtEl>
                                        <p:attrNameLst>
                                          <p:attrName>style.visibility</p:attrName>
                                        </p:attrNameLst>
                                      </p:cBhvr>
                                      <p:to>
                                        <p:strVal val="visible"/>
                                      </p:to>
                                    </p:set>
                                    <p:animEffect transition="in" filter="diamond(in)">
                                      <p:cBhvr>
                                        <p:cTn id="12" dur="1000"/>
                                        <p:tgtEl>
                                          <p:spTgt spid="11264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8" presetClass="entr" presetSubtype="16" fill="hold" grpId="0" nodeType="clickEffect">
                                  <p:stCondLst>
                                    <p:cond delay="0"/>
                                  </p:stCondLst>
                                  <p:childTnLst>
                                    <p:set>
                                      <p:cBhvr>
                                        <p:cTn id="16" dur="1" fill="hold">
                                          <p:stCondLst>
                                            <p:cond delay="0"/>
                                          </p:stCondLst>
                                        </p:cTn>
                                        <p:tgtEl>
                                          <p:spTgt spid="112643">
                                            <p:txEl>
                                              <p:pRg st="2" end="2"/>
                                            </p:txEl>
                                          </p:spTgt>
                                        </p:tgtEl>
                                        <p:attrNameLst>
                                          <p:attrName>style.visibility</p:attrName>
                                        </p:attrNameLst>
                                      </p:cBhvr>
                                      <p:to>
                                        <p:strVal val="visible"/>
                                      </p:to>
                                    </p:set>
                                    <p:animEffect transition="in" filter="diamond(in)">
                                      <p:cBhvr>
                                        <p:cTn id="17" dur="1000"/>
                                        <p:tgtEl>
                                          <p:spTgt spid="11264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8" presetClass="entr" presetSubtype="16" fill="hold" grpId="0" nodeType="clickEffect">
                                  <p:stCondLst>
                                    <p:cond delay="0"/>
                                  </p:stCondLst>
                                  <p:childTnLst>
                                    <p:set>
                                      <p:cBhvr>
                                        <p:cTn id="21" dur="1" fill="hold">
                                          <p:stCondLst>
                                            <p:cond delay="0"/>
                                          </p:stCondLst>
                                        </p:cTn>
                                        <p:tgtEl>
                                          <p:spTgt spid="112643">
                                            <p:txEl>
                                              <p:pRg st="3" end="3"/>
                                            </p:txEl>
                                          </p:spTgt>
                                        </p:tgtEl>
                                        <p:attrNameLst>
                                          <p:attrName>style.visibility</p:attrName>
                                        </p:attrNameLst>
                                      </p:cBhvr>
                                      <p:to>
                                        <p:strVal val="visible"/>
                                      </p:to>
                                    </p:set>
                                    <p:animEffect transition="in" filter="diamond(in)">
                                      <p:cBhvr>
                                        <p:cTn id="22" dur="1000"/>
                                        <p:tgtEl>
                                          <p:spTgt spid="11264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8" presetClass="entr" presetSubtype="16" fill="hold" grpId="0" nodeType="clickEffect">
                                  <p:stCondLst>
                                    <p:cond delay="0"/>
                                  </p:stCondLst>
                                  <p:childTnLst>
                                    <p:set>
                                      <p:cBhvr>
                                        <p:cTn id="26" dur="1" fill="hold">
                                          <p:stCondLst>
                                            <p:cond delay="0"/>
                                          </p:stCondLst>
                                        </p:cTn>
                                        <p:tgtEl>
                                          <p:spTgt spid="112643">
                                            <p:txEl>
                                              <p:pRg st="4" end="4"/>
                                            </p:txEl>
                                          </p:spTgt>
                                        </p:tgtEl>
                                        <p:attrNameLst>
                                          <p:attrName>style.visibility</p:attrName>
                                        </p:attrNameLst>
                                      </p:cBhvr>
                                      <p:to>
                                        <p:strVal val="visible"/>
                                      </p:to>
                                    </p:set>
                                    <p:animEffect transition="in" filter="diamond(in)">
                                      <p:cBhvr>
                                        <p:cTn id="27" dur="1000"/>
                                        <p:tgtEl>
                                          <p:spTgt spid="11264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8" presetClass="entr" presetSubtype="16" fill="hold" grpId="0" nodeType="clickEffect">
                                  <p:stCondLst>
                                    <p:cond delay="0"/>
                                  </p:stCondLst>
                                  <p:childTnLst>
                                    <p:set>
                                      <p:cBhvr>
                                        <p:cTn id="31" dur="1" fill="hold">
                                          <p:stCondLst>
                                            <p:cond delay="0"/>
                                          </p:stCondLst>
                                        </p:cTn>
                                        <p:tgtEl>
                                          <p:spTgt spid="112643">
                                            <p:txEl>
                                              <p:pRg st="5" end="5"/>
                                            </p:txEl>
                                          </p:spTgt>
                                        </p:tgtEl>
                                        <p:attrNameLst>
                                          <p:attrName>style.visibility</p:attrName>
                                        </p:attrNameLst>
                                      </p:cBhvr>
                                      <p:to>
                                        <p:strVal val="visible"/>
                                      </p:to>
                                    </p:set>
                                    <p:animEffect transition="in" filter="diamond(in)">
                                      <p:cBhvr>
                                        <p:cTn id="32" dur="1000"/>
                                        <p:tgtEl>
                                          <p:spTgt spid="11264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43" grpId="0" animBg="1" uiExpand="1" build="p"/>
    </p:bld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3" name="文本占位符 112642"/>
          <p:cNvSpPr>
            <a:spLocks noGrp="1"/>
          </p:cNvSpPr>
          <p:nvPr>
            <p:ph type="body" idx="1"/>
          </p:nvPr>
        </p:nvSpPr>
        <p:spPr>
          <a:xfrm>
            <a:off x="290830" y="1044575"/>
            <a:ext cx="8562340" cy="3602990"/>
          </a:xfrm>
          <a:noFill/>
          <a:extLst>
            <a:ext uri="{909E8E84-426E-40DD-AFC4-6F175D3DCCD1}">
              <a14:hiddenFill xmlns:a14="http://schemas.microsoft.com/office/drawing/2010/main">
                <a:solidFill>
                  <a:schemeClr val="accent2"/>
                </a:solidFill>
              </a14:hiddenFill>
            </a:ext>
          </a:extLst>
        </p:spPr>
        <p:txBody>
          <a:bodyPr/>
          <a:lstStyle/>
          <a:p>
            <a:pPr marL="0" indent="0">
              <a:lnSpc>
                <a:spcPct val="90000"/>
              </a:lnSpc>
              <a:buNone/>
            </a:pPr>
            <a:r>
              <a:rPr lang="en-US" altLang="zh-CN" sz="1600" b="1">
                <a:solidFill>
                  <a:srgbClr val="0070C0"/>
                </a:solidFill>
              </a:rPr>
              <a:t>       </a:t>
            </a:r>
            <a:r>
              <a:rPr lang="zh-CN" altLang="en-US" sz="1600" b="1">
                <a:solidFill>
                  <a:srgbClr val="0070C0"/>
                </a:solidFill>
              </a:rPr>
              <a:t>自然派是俄国19世纪40－50年代形成的现实主义文学流派</a:t>
            </a:r>
            <a:r>
              <a:rPr lang="zh-CN" altLang="en-US" sz="1600">
                <a:solidFill>
                  <a:schemeClr val="accent1"/>
                </a:solidFill>
              </a:rPr>
              <a:t>，其奠基人是果戈理，名称由别林斯基提出。自然派的特点是：真实地反映现实生活，批判黑暗腐朽的专制农奴制，描写下层小人物的不幸命运，具有民主主义和人道主义倾向。 </a:t>
            </a:r>
            <a:endParaRPr lang="zh-CN" altLang="en-US" sz="1600">
              <a:solidFill>
                <a:schemeClr val="accent1"/>
              </a:solidFill>
            </a:endParaRPr>
          </a:p>
          <a:p>
            <a:pPr marL="0" indent="0">
              <a:lnSpc>
                <a:spcPct val="90000"/>
              </a:lnSpc>
              <a:buNone/>
            </a:pPr>
            <a:r>
              <a:rPr lang="zh-CN" altLang="en-US" sz="1600">
                <a:solidFill>
                  <a:schemeClr val="accent1"/>
                </a:solidFill>
                <a:sym typeface="+mn-ea"/>
              </a:rPr>
              <a:t>       果戈理发表《钦差大臣》（1836）和《死魂灵》（1842），加强了普希金奠定的现实主义传统，为现实主义创作开辟了道路。一批进步作家赫尔岑、屠格涅夫、冈察洛夫、涅克拉索夫、陀思妥耶夫斯基等，都拥护果戈理的创作，客观真实地描写现实，揭露农奴制的腐朽和官僚统治的罪恶，他们被称为“果戈理派”和“新学派”。反动文人攻击他们只写黑暗不写光明，毫不掩饰地描写自然，轻蔑地称他们为“自然派”。别林斯基接过这句话，支持“自然派”，他从理论上总结和阐述了俄国现实主义文学的特点和发展方向，指出40年代后期已经形成了以果戈理为代表的“自然派”，它决定了俄国文学的发展道路。 别林斯基认为“自然派”就是真实地描写现实，揭露社会黑暗，反映人民疾苦。果戈理对现实的揭露和讽刺，为“自然派”开辟了道路。从此，</a:t>
            </a:r>
            <a:r>
              <a:rPr lang="zh-CN" altLang="en-US" sz="1600" b="1">
                <a:solidFill>
                  <a:srgbClr val="0070C0"/>
                </a:solidFill>
                <a:sym typeface="+mn-ea"/>
              </a:rPr>
              <a:t>“自然派”就由否定概念变为正式的肯定名称，成为俄国19世纪中期现实主义文学流派的别称</a:t>
            </a:r>
            <a:r>
              <a:rPr lang="zh-CN" altLang="en-US" sz="1600">
                <a:solidFill>
                  <a:schemeClr val="accent1"/>
                </a:solidFill>
                <a:sym typeface="+mn-ea"/>
              </a:rPr>
              <a:t>。</a:t>
            </a:r>
            <a:endParaRPr lang="zh-CN" altLang="en-US" sz="1600" dirty="0">
              <a:solidFill>
                <a:schemeClr val="accent1"/>
              </a:solidFill>
              <a:latin typeface="华文中宋" panose="02010600040101010101" charset="-122"/>
              <a:ea typeface="华文中宋" panose="02010600040101010101" charset="-122"/>
              <a:sym typeface="+mn-ea"/>
            </a:endParaRPr>
          </a:p>
          <a:p>
            <a:pPr>
              <a:lnSpc>
                <a:spcPct val="90000"/>
              </a:lnSpc>
            </a:pPr>
            <a:endParaRPr lang="zh-CN" altLang="en-US" sz="1600">
              <a:solidFill>
                <a:schemeClr val="accent1"/>
              </a:solidFill>
            </a:endParaRPr>
          </a:p>
        </p:txBody>
      </p:sp>
      <p:sp>
        <p:nvSpPr>
          <p:cNvPr id="2" name="矩形 1"/>
          <p:cNvSpPr/>
          <p:nvPr/>
        </p:nvSpPr>
        <p:spPr>
          <a:xfrm>
            <a:off x="2111375" y="43815"/>
            <a:ext cx="4673600" cy="762000"/>
          </a:xfrm>
          <a:prstGeom prst="rect">
            <a:avLst/>
          </a:prstGeom>
          <a:noFill/>
          <a:ln>
            <a:noFill/>
          </a:ln>
        </p:spPr>
        <p:txBody>
          <a:bodyPr wrap="none" rtlCol="0" anchor="t">
            <a:spAutoFit/>
          </a:bodyPr>
          <a:lstStyle/>
          <a:p>
            <a:pPr algn="ctr"/>
            <a:r>
              <a:rPr lang="zh-CN" altLang="en-US" sz="4400" b="1">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自然派与现实主义</a:t>
            </a:r>
            <a:endParaRPr lang="en-US" altLang="zh-CN" sz="4400" b="1">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sp>
        <p:nvSpPr>
          <p:cNvPr id="12" name="椭圆 11"/>
          <p:cNvSpPr/>
          <p:nvPr/>
        </p:nvSpPr>
        <p:spPr>
          <a:xfrm>
            <a:off x="398262" y="1106170"/>
            <a:ext cx="155038" cy="151765"/>
          </a:xfrm>
          <a:prstGeom prst="ellipse">
            <a:avLst/>
          </a:prstGeom>
          <a:solidFill>
            <a:srgbClr val="0070C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p:transition>
    <p:blinds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5" presetClass="entr" presetSubtype="0" fill="hold" grpId="1"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ppt_w</p:attrName>
                                        </p:attrNameLst>
                                      </p:cBhvr>
                                      <p:tavLst>
                                        <p:tav tm="0" fmla="#ppt_w*sin(2.5*pi*$)">
                                          <p:val>
                                            <p:fltVal val="0"/>
                                          </p:val>
                                        </p:tav>
                                        <p:tav tm="100000">
                                          <p:val>
                                            <p:fltVal val="1"/>
                                          </p:val>
                                        </p:tav>
                                      </p:tavLst>
                                    </p:anim>
                                    <p:anim calcmode="lin" valueType="num">
                                      <p:cBhvr>
                                        <p:cTn id="9" dur="2000" fill="hold"/>
                                        <p:tgtEl>
                                          <p:spTgt spid="2"/>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8" presetClass="entr" presetSubtype="16" fill="hold" grpId="0" nodeType="clickEffect">
                                  <p:stCondLst>
                                    <p:cond delay="0"/>
                                  </p:stCondLst>
                                  <p:childTnLst>
                                    <p:set>
                                      <p:cBhvr>
                                        <p:cTn id="13" dur="1" fill="hold">
                                          <p:stCondLst>
                                            <p:cond delay="0"/>
                                          </p:stCondLst>
                                        </p:cTn>
                                        <p:tgtEl>
                                          <p:spTgt spid="112643">
                                            <p:txEl>
                                              <p:pRg st="0" end="0"/>
                                            </p:txEl>
                                          </p:spTgt>
                                        </p:tgtEl>
                                        <p:attrNameLst>
                                          <p:attrName>style.visibility</p:attrName>
                                        </p:attrNameLst>
                                      </p:cBhvr>
                                      <p:to>
                                        <p:strVal val="visible"/>
                                      </p:to>
                                    </p:set>
                                    <p:animEffect transition="in" filter="diamond(in)">
                                      <p:cBhvr>
                                        <p:cTn id="14" dur="1000"/>
                                        <p:tgtEl>
                                          <p:spTgt spid="11264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8" presetClass="entr" presetSubtype="16" fill="hold" grpId="0" nodeType="clickEffect">
                                  <p:stCondLst>
                                    <p:cond delay="0"/>
                                  </p:stCondLst>
                                  <p:childTnLst>
                                    <p:set>
                                      <p:cBhvr>
                                        <p:cTn id="18" dur="1" fill="hold">
                                          <p:stCondLst>
                                            <p:cond delay="0"/>
                                          </p:stCondLst>
                                        </p:cTn>
                                        <p:tgtEl>
                                          <p:spTgt spid="112643">
                                            <p:txEl>
                                              <p:pRg st="1" end="1"/>
                                            </p:txEl>
                                          </p:spTgt>
                                        </p:tgtEl>
                                        <p:attrNameLst>
                                          <p:attrName>style.visibility</p:attrName>
                                        </p:attrNameLst>
                                      </p:cBhvr>
                                      <p:to>
                                        <p:strVal val="visible"/>
                                      </p:to>
                                    </p:set>
                                    <p:animEffect transition="in" filter="diamond(in)">
                                      <p:cBhvr>
                                        <p:cTn id="19" dur="1000"/>
                                        <p:tgtEl>
                                          <p:spTgt spid="11264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43" grpId="0" animBg="1" uiExpand="1" build="p"/>
      <p:bldP spid="2" grpId="1"/>
    </p:bld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3" name="文本占位符 112642"/>
          <p:cNvSpPr>
            <a:spLocks noGrp="1"/>
          </p:cNvSpPr>
          <p:nvPr>
            <p:ph type="body" idx="1"/>
          </p:nvPr>
        </p:nvSpPr>
        <p:spPr>
          <a:xfrm>
            <a:off x="886460" y="1218565"/>
            <a:ext cx="7995285" cy="3319145"/>
          </a:xfrm>
          <a:noFill/>
          <a:extLst>
            <a:ext uri="{909E8E84-426E-40DD-AFC4-6F175D3DCCD1}">
              <a14:hiddenFill xmlns:a14="http://schemas.microsoft.com/office/drawing/2010/main">
                <a:solidFill>
                  <a:schemeClr val="accent2"/>
                </a:solidFill>
              </a14:hiddenFill>
            </a:ext>
          </a:extLst>
        </p:spPr>
        <p:txBody>
          <a:bodyPr/>
          <a:lstStyle/>
          <a:p>
            <a:pPr marL="0" indent="0">
              <a:lnSpc>
                <a:spcPct val="90000"/>
              </a:lnSpc>
              <a:buNone/>
            </a:pPr>
            <a:r>
              <a:rPr lang="en-US" altLang="zh-CN" sz="1600">
                <a:solidFill>
                  <a:schemeClr val="accent1"/>
                </a:solidFill>
              </a:rPr>
              <a:t>      </a:t>
            </a:r>
            <a:r>
              <a:rPr lang="zh-CN" altLang="en-US" sz="1800">
                <a:solidFill>
                  <a:schemeClr val="accent1"/>
                </a:solidFill>
              </a:rPr>
              <a:t>俄国现实主义诞生于</a:t>
            </a:r>
            <a:r>
              <a:rPr lang="en-US" altLang="zh-CN" sz="1800">
                <a:solidFill>
                  <a:schemeClr val="accent1"/>
                </a:solidFill>
              </a:rPr>
              <a:t>40</a:t>
            </a:r>
            <a:r>
              <a:rPr lang="zh-CN" altLang="en-US" sz="1800">
                <a:solidFill>
                  <a:schemeClr val="accent1"/>
                </a:solidFill>
              </a:rPr>
              <a:t>年代下半期，更确切地说是在</a:t>
            </a:r>
            <a:r>
              <a:rPr lang="en-US" altLang="zh-CN" sz="1800">
                <a:solidFill>
                  <a:schemeClr val="accent1"/>
                </a:solidFill>
              </a:rPr>
              <a:t>1846-1847</a:t>
            </a:r>
            <a:r>
              <a:rPr lang="zh-CN" altLang="en-US" sz="1800">
                <a:solidFill>
                  <a:schemeClr val="accent1"/>
                </a:solidFill>
              </a:rPr>
              <a:t>年间。其谱系是混成的，总体而言，它是由果戈里讽刺性自然主义和更早些的感伤现实主义这两者的混血儿，作为后者的感伤现实主义主要是由乔治</a:t>
            </a:r>
            <a:r>
              <a:rPr lang="zh-CN" altLang="en-US" sz="1800">
                <a:solidFill>
                  <a:schemeClr val="accent1"/>
                </a:solidFill>
                <a:cs typeface="宋体" panose="02010600030101010101" pitchFamily="2" charset="-122"/>
              </a:rPr>
              <a:t>·</a:t>
            </a:r>
            <a:r>
              <a:rPr lang="zh-CN" altLang="en-US" sz="1800">
                <a:solidFill>
                  <a:schemeClr val="accent1"/>
                </a:solidFill>
              </a:rPr>
              <a:t>桑当时的巨大影响而在三四十年代得以复兴和呈现。</a:t>
            </a:r>
            <a:r>
              <a:rPr lang="zh-CN" altLang="en-US" sz="1800" b="1">
                <a:solidFill>
                  <a:srgbClr val="0000CC"/>
                </a:solidFill>
              </a:rPr>
              <a:t>果戈里</a:t>
            </a:r>
            <a:r>
              <a:rPr lang="zh-CN" altLang="en-US" sz="1800">
                <a:solidFill>
                  <a:schemeClr val="accent1"/>
                </a:solidFill>
              </a:rPr>
              <a:t>和</a:t>
            </a:r>
            <a:r>
              <a:rPr lang="zh-CN" altLang="en-US" sz="1800" b="1">
                <a:solidFill>
                  <a:srgbClr val="0000CC"/>
                </a:solidFill>
              </a:rPr>
              <a:t>乔治</a:t>
            </a:r>
            <a:r>
              <a:rPr lang="zh-CN" altLang="en-US" sz="1800" b="1">
                <a:solidFill>
                  <a:srgbClr val="0000CC"/>
                </a:solidFill>
                <a:cs typeface="宋体" panose="02010600030101010101" pitchFamily="2" charset="-122"/>
              </a:rPr>
              <a:t>·</a:t>
            </a:r>
            <a:r>
              <a:rPr lang="zh-CN" altLang="en-US" sz="1800" b="1">
                <a:solidFill>
                  <a:srgbClr val="0000CC"/>
                </a:solidFill>
              </a:rPr>
              <a:t>桑</a:t>
            </a:r>
            <a:r>
              <a:rPr lang="zh-CN" altLang="en-US" sz="1800" b="1">
                <a:solidFill>
                  <a:schemeClr val="accent1"/>
                </a:solidFill>
              </a:rPr>
              <a:t>是俄国现实主义的父亲和母亲</a:t>
            </a:r>
            <a:r>
              <a:rPr lang="zh-CN" altLang="en-US" sz="1800">
                <a:solidFill>
                  <a:schemeClr val="accent1"/>
                </a:solidFill>
              </a:rPr>
              <a:t>，也是其初期最为推崇的两位大师。其他一些作家，如法国作家</a:t>
            </a:r>
            <a:r>
              <a:rPr lang="zh-CN" altLang="en-US" sz="1800" b="1">
                <a:solidFill>
                  <a:srgbClr val="0000CC"/>
                </a:solidFill>
              </a:rPr>
              <a:t>巴尔扎克</a:t>
            </a:r>
            <a:r>
              <a:rPr lang="zh-CN" altLang="en-US" sz="1800">
                <a:solidFill>
                  <a:schemeClr val="accent1"/>
                </a:solidFill>
              </a:rPr>
              <a:t>的小说、</a:t>
            </a:r>
            <a:r>
              <a:rPr lang="zh-CN" altLang="en-US" sz="1800" b="1">
                <a:solidFill>
                  <a:srgbClr val="0000CC"/>
                </a:solidFill>
              </a:rPr>
              <a:t>普希金</a:t>
            </a:r>
            <a:r>
              <a:rPr lang="zh-CN" altLang="en-US" sz="1800">
                <a:solidFill>
                  <a:schemeClr val="accent1"/>
                </a:solidFill>
              </a:rPr>
              <a:t>的《叶甫盖尼</a:t>
            </a:r>
            <a:r>
              <a:rPr lang="zh-CN" altLang="en-US" sz="1800">
                <a:solidFill>
                  <a:schemeClr val="accent1"/>
                </a:solidFill>
                <a:cs typeface="宋体" panose="02010600030101010101" pitchFamily="2" charset="-122"/>
              </a:rPr>
              <a:t>·奥涅金</a:t>
            </a:r>
            <a:r>
              <a:rPr lang="zh-CN" altLang="en-US" sz="1800">
                <a:solidFill>
                  <a:schemeClr val="accent1"/>
                </a:solidFill>
              </a:rPr>
              <a:t>》和</a:t>
            </a:r>
            <a:r>
              <a:rPr lang="zh-CN" altLang="en-US" sz="1800" b="1">
                <a:solidFill>
                  <a:srgbClr val="0000CC"/>
                </a:solidFill>
              </a:rPr>
              <a:t>莱蒙托夫</a:t>
            </a:r>
            <a:r>
              <a:rPr lang="zh-CN" altLang="en-US" sz="1800">
                <a:solidFill>
                  <a:schemeClr val="accent1"/>
                </a:solidFill>
              </a:rPr>
              <a:t>的《当代英雄》都对俄国现实主义小说产生极大影响。</a:t>
            </a:r>
            <a:endParaRPr lang="zh-CN" altLang="en-US" sz="1800">
              <a:solidFill>
                <a:schemeClr val="accent1"/>
              </a:solidFill>
            </a:endParaRPr>
          </a:p>
          <a:p>
            <a:pPr marL="0" indent="0">
              <a:lnSpc>
                <a:spcPct val="90000"/>
              </a:lnSpc>
              <a:buNone/>
            </a:pPr>
            <a:r>
              <a:rPr lang="zh-CN" altLang="en-US" sz="1800">
                <a:solidFill>
                  <a:schemeClr val="accent1"/>
                </a:solidFill>
              </a:rPr>
              <a:t>      最后，三四十年代诸多莫斯科文学小组的发展，以及其理想主义在之后十年间的彰显，也构成一个相当重要的因素，使俄国小说获得其理想主义色彩和公民特征。</a:t>
            </a:r>
            <a:r>
              <a:rPr lang="zh-CN" altLang="en-US" sz="1800" b="1">
                <a:solidFill>
                  <a:srgbClr val="0000CC"/>
                </a:solidFill>
              </a:rPr>
              <a:t>别林斯基</a:t>
            </a:r>
            <a:r>
              <a:rPr lang="zh-CN" altLang="en-US" sz="1800">
                <a:solidFill>
                  <a:schemeClr val="accent1"/>
                </a:solidFill>
              </a:rPr>
              <a:t>更是发挥了难以估量的作用，他在</a:t>
            </a:r>
            <a:r>
              <a:rPr lang="en-US" altLang="zh-CN" sz="1800">
                <a:solidFill>
                  <a:schemeClr val="accent1"/>
                </a:solidFill>
              </a:rPr>
              <a:t>1841-1845</a:t>
            </a:r>
            <a:r>
              <a:rPr lang="zh-CN" altLang="en-US" sz="1800">
                <a:solidFill>
                  <a:schemeClr val="accent1"/>
                </a:solidFill>
              </a:rPr>
              <a:t>年间写作的批评文章实际上预测出了整个运动的朝向。</a:t>
            </a:r>
            <a:endParaRPr lang="zh-CN" altLang="en-US" sz="1800">
              <a:solidFill>
                <a:schemeClr val="accent1"/>
              </a:solidFill>
            </a:endParaRPr>
          </a:p>
        </p:txBody>
      </p:sp>
      <p:sp>
        <p:nvSpPr>
          <p:cNvPr id="2" name="矩形 1"/>
          <p:cNvSpPr/>
          <p:nvPr/>
        </p:nvSpPr>
        <p:spPr>
          <a:xfrm>
            <a:off x="2020570" y="43815"/>
            <a:ext cx="5240020" cy="767715"/>
          </a:xfrm>
          <a:prstGeom prst="rect">
            <a:avLst/>
          </a:prstGeom>
          <a:noFill/>
          <a:ln>
            <a:noFill/>
          </a:ln>
        </p:spPr>
        <p:txBody>
          <a:bodyPr wrap="none" rtlCol="0" anchor="t">
            <a:spAutoFit/>
          </a:bodyPr>
          <a:lstStyle/>
          <a:p>
            <a:pPr algn="ctr"/>
            <a:r>
              <a:rPr lang="en-US" altLang="zh-CN" sz="4400" b="1">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19</a:t>
            </a:r>
            <a:r>
              <a:rPr lang="zh-CN" altLang="en-US" sz="4400" b="1">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世纪俄国现实主义</a:t>
            </a:r>
            <a:endParaRPr lang="en-US" altLang="zh-CN" sz="4400" b="1">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sp>
        <p:nvSpPr>
          <p:cNvPr id="3" name="文本框 2"/>
          <p:cNvSpPr txBox="1"/>
          <p:nvPr/>
        </p:nvSpPr>
        <p:spPr>
          <a:xfrm>
            <a:off x="127000" y="1218565"/>
            <a:ext cx="548640" cy="2937510"/>
          </a:xfrm>
          <a:prstGeom prst="rect">
            <a:avLst/>
          </a:prstGeom>
          <a:solidFill>
            <a:srgbClr val="0000CC"/>
          </a:solidFill>
        </p:spPr>
        <p:txBody>
          <a:bodyPr vert="eaVert" wrap="square" rtlCol="0">
            <a:spAutoFit/>
          </a:bodyPr>
          <a:lstStyle/>
          <a:p>
            <a:pPr algn="ctr"/>
            <a:r>
              <a:rPr lang="zh-CN" altLang="en-US" sz="2400" b="1">
                <a:solidFill>
                  <a:schemeClr val="accent2"/>
                </a:solidFill>
                <a:latin typeface="+mn-ea"/>
              </a:rPr>
              <a:t>现实主义的诞生</a:t>
            </a:r>
            <a:endParaRPr lang="zh-CN" altLang="en-US" sz="2400" b="1">
              <a:solidFill>
                <a:schemeClr val="accent2"/>
              </a:solidFill>
              <a:latin typeface="+mn-ea"/>
            </a:endParaRPr>
          </a:p>
        </p:txBody>
      </p:sp>
      <p:sp>
        <p:nvSpPr>
          <p:cNvPr id="4" name="椭圆 3"/>
          <p:cNvSpPr/>
          <p:nvPr/>
        </p:nvSpPr>
        <p:spPr>
          <a:xfrm>
            <a:off x="1012307" y="1273810"/>
            <a:ext cx="155038" cy="151765"/>
          </a:xfrm>
          <a:prstGeom prst="ellipse">
            <a:avLst/>
          </a:prstGeom>
          <a:solidFill>
            <a:srgbClr val="0070C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p:transition>
    <p:blinds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5" presetClass="entr" presetSubtype="0" fill="hold" grpId="1"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ppt_w</p:attrName>
                                        </p:attrNameLst>
                                      </p:cBhvr>
                                      <p:tavLst>
                                        <p:tav tm="0" fmla="#ppt_w*sin(2.5*pi*$)">
                                          <p:val>
                                            <p:fltVal val="0"/>
                                          </p:val>
                                        </p:tav>
                                        <p:tav tm="100000">
                                          <p:val>
                                            <p:fltVal val="1"/>
                                          </p:val>
                                        </p:tav>
                                      </p:tavLst>
                                    </p:anim>
                                    <p:anim calcmode="lin" valueType="num">
                                      <p:cBhvr>
                                        <p:cTn id="9" dur="2000" fill="hold"/>
                                        <p:tgtEl>
                                          <p:spTgt spid="2"/>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8" presetClass="entr" presetSubtype="16" fill="hold" grpId="0" nodeType="clickEffect">
                                  <p:stCondLst>
                                    <p:cond delay="0"/>
                                  </p:stCondLst>
                                  <p:childTnLst>
                                    <p:set>
                                      <p:cBhvr>
                                        <p:cTn id="13" dur="1" fill="hold">
                                          <p:stCondLst>
                                            <p:cond delay="0"/>
                                          </p:stCondLst>
                                        </p:cTn>
                                        <p:tgtEl>
                                          <p:spTgt spid="112643">
                                            <p:txEl>
                                              <p:pRg st="0" end="0"/>
                                            </p:txEl>
                                          </p:spTgt>
                                        </p:tgtEl>
                                        <p:attrNameLst>
                                          <p:attrName>style.visibility</p:attrName>
                                        </p:attrNameLst>
                                      </p:cBhvr>
                                      <p:to>
                                        <p:strVal val="visible"/>
                                      </p:to>
                                    </p:set>
                                    <p:animEffect transition="in" filter="diamond(in)">
                                      <p:cBhvr>
                                        <p:cTn id="14" dur="1000"/>
                                        <p:tgtEl>
                                          <p:spTgt spid="11264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8" presetClass="entr" presetSubtype="16" fill="hold" grpId="0" nodeType="clickEffect">
                                  <p:stCondLst>
                                    <p:cond delay="0"/>
                                  </p:stCondLst>
                                  <p:childTnLst>
                                    <p:set>
                                      <p:cBhvr>
                                        <p:cTn id="18" dur="1" fill="hold">
                                          <p:stCondLst>
                                            <p:cond delay="0"/>
                                          </p:stCondLst>
                                        </p:cTn>
                                        <p:tgtEl>
                                          <p:spTgt spid="112643">
                                            <p:txEl>
                                              <p:pRg st="1" end="1"/>
                                            </p:txEl>
                                          </p:spTgt>
                                        </p:tgtEl>
                                        <p:attrNameLst>
                                          <p:attrName>style.visibility</p:attrName>
                                        </p:attrNameLst>
                                      </p:cBhvr>
                                      <p:to>
                                        <p:strVal val="visible"/>
                                      </p:to>
                                    </p:set>
                                    <p:animEffect transition="in" filter="diamond(in)">
                                      <p:cBhvr>
                                        <p:cTn id="19" dur="1000"/>
                                        <p:tgtEl>
                                          <p:spTgt spid="11264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43" grpId="0" animBg="1" uiExpand="1" build="p"/>
      <p:bldP spid="2" grpId="1"/>
    </p:bld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3" name="文本占位符 112642"/>
          <p:cNvSpPr>
            <a:spLocks noGrp="1"/>
          </p:cNvSpPr>
          <p:nvPr>
            <p:ph type="body" idx="1"/>
          </p:nvPr>
        </p:nvSpPr>
        <p:spPr>
          <a:xfrm>
            <a:off x="911860" y="1237615"/>
            <a:ext cx="7995285" cy="2695575"/>
          </a:xfrm>
          <a:noFill/>
          <a:extLst>
            <a:ext uri="{909E8E84-426E-40DD-AFC4-6F175D3DCCD1}">
              <a14:hiddenFill xmlns:a14="http://schemas.microsoft.com/office/drawing/2010/main">
                <a:solidFill>
                  <a:schemeClr val="accent2"/>
                </a:solidFill>
              </a14:hiddenFill>
            </a:ext>
          </a:extLst>
        </p:spPr>
        <p:txBody>
          <a:bodyPr/>
          <a:lstStyle/>
          <a:p>
            <a:pPr marL="0" indent="0">
              <a:lnSpc>
                <a:spcPct val="90000"/>
              </a:lnSpc>
              <a:buNone/>
            </a:pPr>
            <a:r>
              <a:rPr lang="en-US" altLang="zh-CN" sz="1600">
                <a:solidFill>
                  <a:schemeClr val="accent1"/>
                </a:solidFill>
              </a:rPr>
              <a:t>      </a:t>
            </a:r>
            <a:r>
              <a:rPr lang="zh-CN" altLang="en-US" sz="1800" b="1">
                <a:solidFill>
                  <a:schemeClr val="accent1"/>
                </a:solidFill>
              </a:rPr>
              <a:t>人道主义，即对人的同情态度</a:t>
            </a:r>
            <a:r>
              <a:rPr lang="zh-CN" altLang="en-US" sz="1800">
                <a:solidFill>
                  <a:schemeClr val="accent1"/>
                </a:solidFill>
              </a:rPr>
              <a:t>。充分发展的俄国现实主义文学有别于果戈里流派，果戈里的自然主义仅适用于对人类底层生活的反映。揭示其最庸俗、最荒谬的层面，而现实主义要占有的是生活的全部。他们所面临的任务就是寻找某些合适的现实主义形式，以便去描写人类生活的更到层面和中等层面，描写善与恶的交融，描写正常人，而不是人类的漫画。使俄国现实主义者摆脱纯粹讽刺的主要影响来自普希金和莱蒙托夫。</a:t>
            </a:r>
            <a:r>
              <a:rPr lang="zh-CN" altLang="en-US" sz="1800" b="1">
                <a:solidFill>
                  <a:srgbClr val="0000CC"/>
                </a:solidFill>
              </a:rPr>
              <a:t>对人的同情态度</a:t>
            </a:r>
            <a:r>
              <a:rPr lang="zh-CN" altLang="en-US" sz="1800">
                <a:solidFill>
                  <a:schemeClr val="accent1"/>
                </a:solidFill>
              </a:rPr>
              <a:t>，成为俄国现实主义的一个基本特征，这种同情态度既不区分人的阶级属性，也不区分其道德水平，</a:t>
            </a:r>
            <a:r>
              <a:rPr lang="zh-CN" altLang="en-US" sz="1800" b="1">
                <a:solidFill>
                  <a:srgbClr val="0000CC"/>
                </a:solidFill>
              </a:rPr>
              <a:t>人无所谓好坏，他们不过程度不等的不幸并值得同情而已</a:t>
            </a:r>
            <a:r>
              <a:rPr lang="en-US" altLang="zh-CN" sz="1800" b="1">
                <a:solidFill>
                  <a:srgbClr val="0000CC"/>
                </a:solidFill>
              </a:rPr>
              <a:t>——</a:t>
            </a:r>
            <a:r>
              <a:rPr lang="zh-CN" altLang="en-US" sz="1800" b="1">
                <a:solidFill>
                  <a:srgbClr val="0000CC"/>
                </a:solidFill>
              </a:rPr>
              <a:t>这可视为自屠格涅夫至契诃夫所有俄国现实主义小说家们的一个公式。</a:t>
            </a:r>
            <a:endParaRPr lang="zh-CN" altLang="en-US" sz="1800" b="1">
              <a:solidFill>
                <a:srgbClr val="0000CC"/>
              </a:solidFill>
            </a:endParaRPr>
          </a:p>
          <a:p>
            <a:pPr marL="0" indent="0">
              <a:lnSpc>
                <a:spcPct val="90000"/>
              </a:lnSpc>
              <a:buNone/>
            </a:pPr>
            <a:endParaRPr lang="zh-CN" altLang="en-US" sz="1800" b="1">
              <a:solidFill>
                <a:srgbClr val="0000CC"/>
              </a:solidFill>
            </a:endParaRPr>
          </a:p>
        </p:txBody>
      </p:sp>
      <p:sp>
        <p:nvSpPr>
          <p:cNvPr id="2" name="矩形 1"/>
          <p:cNvSpPr/>
          <p:nvPr/>
        </p:nvSpPr>
        <p:spPr>
          <a:xfrm>
            <a:off x="2020570" y="43815"/>
            <a:ext cx="5240020" cy="767715"/>
          </a:xfrm>
          <a:prstGeom prst="rect">
            <a:avLst/>
          </a:prstGeom>
          <a:noFill/>
          <a:ln>
            <a:noFill/>
          </a:ln>
        </p:spPr>
        <p:txBody>
          <a:bodyPr wrap="none" rtlCol="0" anchor="t">
            <a:spAutoFit/>
          </a:bodyPr>
          <a:lstStyle/>
          <a:p>
            <a:pPr algn="ctr"/>
            <a:r>
              <a:rPr lang="en-US" altLang="zh-CN" sz="4400" b="1">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19</a:t>
            </a:r>
            <a:r>
              <a:rPr lang="zh-CN" altLang="en-US" sz="4400" b="1">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世纪俄国现实主义</a:t>
            </a:r>
            <a:endParaRPr lang="en-US" altLang="zh-CN" sz="4400" b="1">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sp>
        <p:nvSpPr>
          <p:cNvPr id="3" name="文本框 2"/>
          <p:cNvSpPr txBox="1"/>
          <p:nvPr/>
        </p:nvSpPr>
        <p:spPr>
          <a:xfrm>
            <a:off x="264795" y="649605"/>
            <a:ext cx="548640" cy="3888105"/>
          </a:xfrm>
          <a:prstGeom prst="rect">
            <a:avLst/>
          </a:prstGeom>
          <a:solidFill>
            <a:srgbClr val="0000CC"/>
          </a:solidFill>
        </p:spPr>
        <p:txBody>
          <a:bodyPr vert="eaVert" wrap="square" rtlCol="0">
            <a:spAutoFit/>
          </a:bodyPr>
          <a:lstStyle/>
          <a:p>
            <a:pPr algn="ctr"/>
            <a:r>
              <a:rPr lang="zh-CN" altLang="en-US" sz="2400" b="1">
                <a:solidFill>
                  <a:schemeClr val="accent2"/>
                </a:solidFill>
                <a:latin typeface="+mn-ea"/>
              </a:rPr>
              <a:t>现实主义与自然主义的区别</a:t>
            </a:r>
            <a:endParaRPr lang="zh-CN" altLang="en-US" sz="2400" b="1">
              <a:solidFill>
                <a:schemeClr val="accent2"/>
              </a:solidFill>
              <a:latin typeface="+mn-ea"/>
            </a:endParaRPr>
          </a:p>
        </p:txBody>
      </p:sp>
      <p:sp>
        <p:nvSpPr>
          <p:cNvPr id="4" name="椭圆 3"/>
          <p:cNvSpPr/>
          <p:nvPr/>
        </p:nvSpPr>
        <p:spPr>
          <a:xfrm>
            <a:off x="1068187" y="1301115"/>
            <a:ext cx="155038" cy="151765"/>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p:transition>
    <p:blinds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5" presetClass="entr" presetSubtype="0" fill="hold" grpId="1"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ppt_w</p:attrName>
                                        </p:attrNameLst>
                                      </p:cBhvr>
                                      <p:tavLst>
                                        <p:tav tm="0" fmla="#ppt_w*sin(2.5*pi*$)">
                                          <p:val>
                                            <p:fltVal val="0"/>
                                          </p:val>
                                        </p:tav>
                                        <p:tav tm="100000">
                                          <p:val>
                                            <p:fltVal val="1"/>
                                          </p:val>
                                        </p:tav>
                                      </p:tavLst>
                                    </p:anim>
                                    <p:anim calcmode="lin" valueType="num">
                                      <p:cBhvr>
                                        <p:cTn id="9" dur="2000" fill="hold"/>
                                        <p:tgtEl>
                                          <p:spTgt spid="2"/>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8" presetClass="entr" presetSubtype="16" fill="hold" grpId="0" nodeType="clickEffect">
                                  <p:stCondLst>
                                    <p:cond delay="0"/>
                                  </p:stCondLst>
                                  <p:childTnLst>
                                    <p:set>
                                      <p:cBhvr>
                                        <p:cTn id="13" dur="1" fill="hold">
                                          <p:stCondLst>
                                            <p:cond delay="0"/>
                                          </p:stCondLst>
                                        </p:cTn>
                                        <p:tgtEl>
                                          <p:spTgt spid="112643">
                                            <p:txEl>
                                              <p:pRg st="0" end="0"/>
                                            </p:txEl>
                                          </p:spTgt>
                                        </p:tgtEl>
                                        <p:attrNameLst>
                                          <p:attrName>style.visibility</p:attrName>
                                        </p:attrNameLst>
                                      </p:cBhvr>
                                      <p:to>
                                        <p:strVal val="visible"/>
                                      </p:to>
                                    </p:set>
                                    <p:animEffect transition="in" filter="diamond(in)">
                                      <p:cBhvr>
                                        <p:cTn id="14" dur="1000"/>
                                        <p:tgtEl>
                                          <p:spTgt spid="11264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43" grpId="0" animBg="1" uiExpand="1" build="p"/>
      <p:bldP spid="2" grpId="1"/>
    </p:bld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3" name="文本占位符 112642"/>
          <p:cNvSpPr>
            <a:spLocks noGrp="1"/>
          </p:cNvSpPr>
          <p:nvPr>
            <p:ph type="body" idx="1"/>
          </p:nvPr>
        </p:nvSpPr>
        <p:spPr>
          <a:xfrm>
            <a:off x="930275" y="1141095"/>
            <a:ext cx="7995285" cy="3667125"/>
          </a:xfrm>
          <a:noFill/>
          <a:extLst>
            <a:ext uri="{909E8E84-426E-40DD-AFC4-6F175D3DCCD1}">
              <a14:hiddenFill xmlns:a14="http://schemas.microsoft.com/office/drawing/2010/main">
                <a:solidFill>
                  <a:schemeClr val="accent2"/>
                </a:solidFill>
              </a14:hiddenFill>
            </a:ext>
          </a:extLst>
        </p:spPr>
        <p:txBody>
          <a:bodyPr/>
          <a:lstStyle/>
          <a:p>
            <a:pPr marL="0" indent="0">
              <a:lnSpc>
                <a:spcPct val="90000"/>
              </a:lnSpc>
              <a:buNone/>
            </a:pPr>
            <a:r>
              <a:rPr lang="zh-CN" altLang="en-US" sz="1800">
                <a:solidFill>
                  <a:schemeClr val="accent1"/>
                </a:solidFill>
              </a:rPr>
              <a:t>     </a:t>
            </a:r>
            <a:r>
              <a:rPr lang="zh-CN" altLang="en-US" sz="1800" b="1">
                <a:solidFill>
                  <a:schemeClr val="accent1"/>
                </a:solidFill>
              </a:rPr>
              <a:t>对人物和内省更为关注</a:t>
            </a:r>
            <a:r>
              <a:rPr lang="zh-CN" altLang="en-US" sz="1800">
                <a:solidFill>
                  <a:schemeClr val="accent1"/>
                </a:solidFill>
              </a:rPr>
              <a:t>。这一特点尽管并非所有现实主义者所共有，但对于一个流派而言却非常典型，即</a:t>
            </a:r>
            <a:r>
              <a:rPr lang="zh-CN" altLang="en-US" sz="1800" b="1">
                <a:solidFill>
                  <a:srgbClr val="0000CC"/>
                </a:solidFill>
              </a:rPr>
              <a:t>对叙述结构和可读性某种程度上的忽略，对可读性之外的东西，对人物的内省更为关注</a:t>
            </a:r>
            <a:r>
              <a:rPr lang="zh-CN" altLang="en-US" sz="1800">
                <a:solidFill>
                  <a:schemeClr val="accent1"/>
                </a:solidFill>
              </a:rPr>
              <a:t>。托尔斯泰的创作尤为突出。</a:t>
            </a:r>
            <a:endParaRPr lang="zh-CN" altLang="en-US" sz="1800">
              <a:solidFill>
                <a:schemeClr val="accent1"/>
              </a:solidFill>
            </a:endParaRPr>
          </a:p>
          <a:p>
            <a:pPr marL="0" indent="0">
              <a:lnSpc>
                <a:spcPct val="90000"/>
              </a:lnSpc>
              <a:buNone/>
            </a:pPr>
            <a:endParaRPr lang="zh-CN" altLang="en-US" sz="1800">
              <a:solidFill>
                <a:schemeClr val="accent1"/>
              </a:solidFill>
            </a:endParaRPr>
          </a:p>
          <a:p>
            <a:pPr marL="0" indent="0">
              <a:lnSpc>
                <a:spcPct val="90000"/>
              </a:lnSpc>
              <a:buNone/>
            </a:pPr>
            <a:r>
              <a:rPr lang="zh-CN" altLang="en-US" sz="1800">
                <a:solidFill>
                  <a:schemeClr val="accent1"/>
                </a:solidFill>
              </a:rPr>
              <a:t>     </a:t>
            </a:r>
            <a:r>
              <a:rPr lang="zh-CN" altLang="en-US" sz="1800" b="1">
                <a:solidFill>
                  <a:schemeClr val="accent1"/>
                </a:solidFill>
              </a:rPr>
              <a:t>完全取自当代或准当代俄国生活的题材</a:t>
            </a:r>
            <a:r>
              <a:rPr lang="zh-CN" altLang="en-US" sz="1800">
                <a:solidFill>
                  <a:schemeClr val="accent1"/>
                </a:solidFill>
              </a:rPr>
              <a:t>。</a:t>
            </a:r>
            <a:r>
              <a:rPr lang="en-US" altLang="zh-CN" sz="1800">
                <a:solidFill>
                  <a:schemeClr val="accent1"/>
                </a:solidFill>
              </a:rPr>
              <a:t>19</a:t>
            </a:r>
            <a:r>
              <a:rPr lang="zh-CN" altLang="en-US" sz="1800">
                <a:solidFill>
                  <a:schemeClr val="accent1"/>
                </a:solidFill>
              </a:rPr>
              <a:t>世纪</a:t>
            </a:r>
            <a:r>
              <a:rPr lang="en-US" altLang="zh-CN" sz="1800">
                <a:solidFill>
                  <a:schemeClr val="accent1"/>
                </a:solidFill>
              </a:rPr>
              <a:t>40</a:t>
            </a:r>
            <a:r>
              <a:rPr lang="zh-CN" altLang="en-US" sz="1800">
                <a:solidFill>
                  <a:schemeClr val="accent1"/>
                </a:solidFill>
              </a:rPr>
              <a:t>年代起，小说成为一个重要的、被广泛倾听的社会思想喉舌。人们期望小说家对国家当今生活作出敏锐深刻的反映，批评家们要求小说家的每一部新作均应包含值得沉思、值得从当时社会问题的角度出发进行分析的内容。这种</a:t>
            </a:r>
            <a:r>
              <a:rPr lang="en-US" altLang="zh-CN" sz="1800" b="1">
                <a:solidFill>
                  <a:srgbClr val="0000CC"/>
                </a:solidFill>
              </a:rPr>
              <a:t>“</a:t>
            </a:r>
            <a:r>
              <a:rPr lang="zh-CN" altLang="en-US" sz="1800" b="1">
                <a:solidFill>
                  <a:srgbClr val="0000CC"/>
                </a:solidFill>
              </a:rPr>
              <a:t>社会的</a:t>
            </a:r>
            <a:r>
              <a:rPr lang="en-US" altLang="zh-CN" sz="1800" b="1">
                <a:solidFill>
                  <a:srgbClr val="0000CC"/>
                </a:solidFill>
              </a:rPr>
              <a:t>”</a:t>
            </a:r>
            <a:r>
              <a:rPr lang="zh-CN" altLang="en-US" sz="1800" b="1">
                <a:solidFill>
                  <a:srgbClr val="0000CC"/>
                </a:solidFill>
              </a:rPr>
              <a:t>或</a:t>
            </a:r>
            <a:r>
              <a:rPr lang="en-US" altLang="zh-CN" sz="1800" b="1">
                <a:solidFill>
                  <a:srgbClr val="0000CC"/>
                </a:solidFill>
              </a:rPr>
              <a:t>“</a:t>
            </a:r>
            <a:r>
              <a:rPr lang="zh-CN" altLang="en-US" sz="1800" b="1">
                <a:solidFill>
                  <a:srgbClr val="0000CC"/>
                </a:solidFill>
              </a:rPr>
              <a:t>公民的</a:t>
            </a:r>
            <a:r>
              <a:rPr lang="en-US" altLang="zh-CN" sz="1800" b="1">
                <a:solidFill>
                  <a:srgbClr val="0000CC"/>
                </a:solidFill>
              </a:rPr>
              <a:t>”</a:t>
            </a:r>
            <a:r>
              <a:rPr lang="zh-CN" altLang="en-US" sz="1800" b="1">
                <a:solidFill>
                  <a:srgbClr val="0000CC"/>
                </a:solidFill>
              </a:rPr>
              <a:t>色彩</a:t>
            </a:r>
            <a:r>
              <a:rPr lang="zh-CN" altLang="en-US" sz="1800">
                <a:solidFill>
                  <a:schemeClr val="accent1"/>
                </a:solidFill>
              </a:rPr>
              <a:t>，是</a:t>
            </a:r>
            <a:r>
              <a:rPr lang="en-US" altLang="zh-CN" sz="1800">
                <a:solidFill>
                  <a:schemeClr val="accent1"/>
                </a:solidFill>
              </a:rPr>
              <a:t>19</a:t>
            </a:r>
            <a:r>
              <a:rPr lang="zh-CN" altLang="en-US" sz="1800">
                <a:solidFill>
                  <a:schemeClr val="accent1"/>
                </a:solidFill>
              </a:rPr>
              <a:t>世纪中期欧洲小说的一个总的特征，但它在俄国的体现最为醒目。</a:t>
            </a:r>
            <a:endParaRPr lang="zh-CN" altLang="en-US" sz="1800">
              <a:solidFill>
                <a:schemeClr val="accent1"/>
              </a:solidFill>
            </a:endParaRPr>
          </a:p>
        </p:txBody>
      </p:sp>
      <p:sp>
        <p:nvSpPr>
          <p:cNvPr id="2" name="矩形 1"/>
          <p:cNvSpPr/>
          <p:nvPr/>
        </p:nvSpPr>
        <p:spPr>
          <a:xfrm>
            <a:off x="2020570" y="43815"/>
            <a:ext cx="5240020" cy="767715"/>
          </a:xfrm>
          <a:prstGeom prst="rect">
            <a:avLst/>
          </a:prstGeom>
          <a:noFill/>
          <a:ln>
            <a:noFill/>
          </a:ln>
        </p:spPr>
        <p:txBody>
          <a:bodyPr wrap="none" rtlCol="0" anchor="t">
            <a:spAutoFit/>
          </a:bodyPr>
          <a:lstStyle/>
          <a:p>
            <a:pPr algn="ctr"/>
            <a:r>
              <a:rPr lang="en-US" altLang="zh-CN" sz="4400" b="1">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19</a:t>
            </a:r>
            <a:r>
              <a:rPr lang="zh-CN" altLang="en-US" sz="4400" b="1">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世纪俄国现实主义</a:t>
            </a:r>
            <a:endParaRPr lang="en-US" altLang="zh-CN" sz="4400" b="1">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sp>
        <p:nvSpPr>
          <p:cNvPr id="3" name="文本框 2"/>
          <p:cNvSpPr txBox="1"/>
          <p:nvPr/>
        </p:nvSpPr>
        <p:spPr>
          <a:xfrm>
            <a:off x="264795" y="649605"/>
            <a:ext cx="548640" cy="3888105"/>
          </a:xfrm>
          <a:prstGeom prst="rect">
            <a:avLst/>
          </a:prstGeom>
          <a:solidFill>
            <a:srgbClr val="0000CC"/>
          </a:solidFill>
        </p:spPr>
        <p:txBody>
          <a:bodyPr vert="eaVert" wrap="square" rtlCol="0">
            <a:spAutoFit/>
          </a:bodyPr>
          <a:lstStyle/>
          <a:p>
            <a:pPr algn="ctr"/>
            <a:r>
              <a:rPr lang="zh-CN" altLang="en-US" sz="2400" b="1">
                <a:solidFill>
                  <a:schemeClr val="accent2"/>
                </a:solidFill>
                <a:latin typeface="+mn-ea"/>
              </a:rPr>
              <a:t>现实主义与自然主义的区别</a:t>
            </a:r>
            <a:endParaRPr lang="zh-CN" altLang="en-US" sz="2400" b="1">
              <a:solidFill>
                <a:schemeClr val="accent2"/>
              </a:solidFill>
              <a:latin typeface="+mn-ea"/>
            </a:endParaRPr>
          </a:p>
        </p:txBody>
      </p:sp>
      <p:sp>
        <p:nvSpPr>
          <p:cNvPr id="4" name="椭圆 3"/>
          <p:cNvSpPr/>
          <p:nvPr/>
        </p:nvSpPr>
        <p:spPr>
          <a:xfrm>
            <a:off x="1031240" y="1223645"/>
            <a:ext cx="154940" cy="151765"/>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 name="椭圆 4"/>
          <p:cNvSpPr/>
          <p:nvPr/>
        </p:nvSpPr>
        <p:spPr>
          <a:xfrm>
            <a:off x="1031357" y="2282190"/>
            <a:ext cx="155038" cy="151765"/>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p:transition>
    <p:blinds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5" presetClass="entr" presetSubtype="0" fill="hold" grpId="1"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ppt_w</p:attrName>
                                        </p:attrNameLst>
                                      </p:cBhvr>
                                      <p:tavLst>
                                        <p:tav tm="0" fmla="#ppt_w*sin(2.5*pi*$)">
                                          <p:val>
                                            <p:fltVal val="0"/>
                                          </p:val>
                                        </p:tav>
                                        <p:tav tm="100000">
                                          <p:val>
                                            <p:fltVal val="1"/>
                                          </p:val>
                                        </p:tav>
                                      </p:tavLst>
                                    </p:anim>
                                    <p:anim calcmode="lin" valueType="num">
                                      <p:cBhvr>
                                        <p:cTn id="9" dur="2000" fill="hold"/>
                                        <p:tgtEl>
                                          <p:spTgt spid="2"/>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8" presetClass="entr" presetSubtype="16" fill="hold" grpId="0" nodeType="clickEffect">
                                  <p:stCondLst>
                                    <p:cond delay="0"/>
                                  </p:stCondLst>
                                  <p:childTnLst>
                                    <p:set>
                                      <p:cBhvr>
                                        <p:cTn id="13" dur="1" fill="hold">
                                          <p:stCondLst>
                                            <p:cond delay="0"/>
                                          </p:stCondLst>
                                        </p:cTn>
                                        <p:tgtEl>
                                          <p:spTgt spid="112643">
                                            <p:txEl>
                                              <p:pRg st="0" end="0"/>
                                            </p:txEl>
                                          </p:spTgt>
                                        </p:tgtEl>
                                        <p:attrNameLst>
                                          <p:attrName>style.visibility</p:attrName>
                                        </p:attrNameLst>
                                      </p:cBhvr>
                                      <p:to>
                                        <p:strVal val="visible"/>
                                      </p:to>
                                    </p:set>
                                    <p:animEffect transition="in" filter="diamond(in)">
                                      <p:cBhvr>
                                        <p:cTn id="14" dur="1000"/>
                                        <p:tgtEl>
                                          <p:spTgt spid="11264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8" presetClass="entr" presetSubtype="16" fill="hold" grpId="0" nodeType="clickEffect">
                                  <p:stCondLst>
                                    <p:cond delay="0"/>
                                  </p:stCondLst>
                                  <p:childTnLst>
                                    <p:set>
                                      <p:cBhvr>
                                        <p:cTn id="18" dur="1" fill="hold">
                                          <p:stCondLst>
                                            <p:cond delay="0"/>
                                          </p:stCondLst>
                                        </p:cTn>
                                        <p:tgtEl>
                                          <p:spTgt spid="112643">
                                            <p:txEl>
                                              <p:pRg st="2" end="2"/>
                                            </p:txEl>
                                          </p:spTgt>
                                        </p:tgtEl>
                                        <p:attrNameLst>
                                          <p:attrName>style.visibility</p:attrName>
                                        </p:attrNameLst>
                                      </p:cBhvr>
                                      <p:to>
                                        <p:strVal val="visible"/>
                                      </p:to>
                                    </p:set>
                                    <p:animEffect transition="in" filter="diamond(in)">
                                      <p:cBhvr>
                                        <p:cTn id="19" dur="1000"/>
                                        <p:tgtEl>
                                          <p:spTgt spid="11264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43" grpId="0" animBg="1" uiExpand="1" build="p"/>
      <p:bldP spid="2" grpId="1"/>
    </p:bld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标题 27649"/>
          <p:cNvSpPr>
            <a:spLocks noGrp="1"/>
          </p:cNvSpPr>
          <p:nvPr>
            <p:ph type="title"/>
          </p:nvPr>
        </p:nvSpPr>
        <p:spPr>
          <a:xfrm>
            <a:off x="164465" y="802640"/>
            <a:ext cx="8705215" cy="517525"/>
          </a:xfrm>
        </p:spPr>
        <p:txBody>
          <a:bodyPr anchor="ctr"/>
          <a:lstStyle/>
          <a:p>
            <a:pPr algn="ctr"/>
            <a:r>
              <a:rPr lang="zh-CN" altLang="en-US" sz="2800" dirty="0">
                <a:solidFill>
                  <a:schemeClr val="accent1"/>
                </a:solidFill>
              </a:rPr>
              <a:t>（ </a:t>
            </a:r>
            <a:r>
              <a:rPr lang="zh-CN" altLang="en-US" sz="2800" err="1">
                <a:solidFill>
                  <a:schemeClr val="accent1"/>
                </a:solidFill>
              </a:rPr>
              <a:t>Николай Васильевич Гоголь </a:t>
            </a:r>
            <a:r>
              <a:rPr lang="en-US" altLang="zh-CN" sz="2800">
                <a:solidFill>
                  <a:schemeClr val="accent1"/>
                </a:solidFill>
              </a:rPr>
              <a:t>1809—1852)</a:t>
            </a:r>
            <a:endParaRPr lang="en-US" altLang="zh-CN" sz="2800">
              <a:solidFill>
                <a:schemeClr val="accent1"/>
              </a:solidFill>
            </a:endParaRPr>
          </a:p>
        </p:txBody>
      </p:sp>
      <p:sp>
        <p:nvSpPr>
          <p:cNvPr id="2" name="矩形 1"/>
          <p:cNvSpPr/>
          <p:nvPr/>
        </p:nvSpPr>
        <p:spPr>
          <a:xfrm>
            <a:off x="3254693" y="76200"/>
            <a:ext cx="2249805" cy="914400"/>
          </a:xfrm>
          <a:prstGeom prst="rect">
            <a:avLst/>
          </a:prstGeom>
          <a:noFill/>
          <a:ln>
            <a:noFill/>
          </a:ln>
        </p:spPr>
        <p:txBody>
          <a:bodyPr wrap="none" rtlCol="0" anchor="t">
            <a:spAutoFit/>
          </a:bodyPr>
          <a:lstStyle/>
          <a:p>
            <a:pPr algn="ctr"/>
            <a:r>
              <a:rPr lang="zh-CN" sz="5400" b="1">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果戈里</a:t>
            </a:r>
            <a:endParaRPr lang="zh-CN" altLang="en-US" sz="5400" b="1">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pic>
        <p:nvPicPr>
          <p:cNvPr id="5" name="图片 4" descr="t012ea17a07294bd738"/>
          <p:cNvPicPr>
            <a:picLocks noChangeAspect="1"/>
          </p:cNvPicPr>
          <p:nvPr/>
        </p:nvPicPr>
        <p:blipFill>
          <a:blip r:embed="rId1" cstate="print"/>
          <a:stretch>
            <a:fillRect/>
          </a:stretch>
        </p:blipFill>
        <p:spPr>
          <a:xfrm>
            <a:off x="3056255" y="1495425"/>
            <a:ext cx="2449195" cy="3129280"/>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9" name="标题 99329"/>
          <p:cNvSpPr>
            <a:spLocks noGrp="1"/>
          </p:cNvSpPr>
          <p:nvPr>
            <p:ph type="title"/>
          </p:nvPr>
        </p:nvSpPr>
        <p:spPr/>
        <p:txBody>
          <a:bodyPr anchor="ctr"/>
          <a:lstStyle/>
          <a:p>
            <a:r>
              <a:rPr lang="zh-CN" altLang="en-US" b="1" dirty="0">
                <a:solidFill>
                  <a:srgbClr val="00B0F0"/>
                </a:solidFill>
                <a:latin typeface="宋体" panose="02010600030101010101" pitchFamily="2" charset="-122"/>
              </a:rPr>
              <a:t>生平与创作</a:t>
            </a:r>
            <a:endParaRPr lang="zh-CN" altLang="en-US" b="1" dirty="0">
              <a:solidFill>
                <a:srgbClr val="00B0F0"/>
              </a:solidFill>
              <a:latin typeface="宋体" panose="02010600030101010101" pitchFamily="2" charset="-122"/>
            </a:endParaRPr>
          </a:p>
        </p:txBody>
      </p:sp>
      <p:sp>
        <p:nvSpPr>
          <p:cNvPr id="73730" name="文本占位符 99330"/>
          <p:cNvSpPr>
            <a:spLocks noGrp="1"/>
          </p:cNvSpPr>
          <p:nvPr>
            <p:ph idx="1"/>
          </p:nvPr>
        </p:nvSpPr>
        <p:spPr/>
        <p:txBody>
          <a:bodyPr anchor="t"/>
          <a:lstStyle/>
          <a:p>
            <a:r>
              <a:rPr lang="zh-CN" altLang="en-US" sz="2000" dirty="0">
                <a:solidFill>
                  <a:srgbClr val="000000"/>
                </a:solidFill>
                <a:latin typeface="Times New Roman" panose="02020603050405020304" pitchFamily="18" charset="0"/>
              </a:rPr>
              <a:t>果戈理出身于乌克兰的一个地主家庭，</a:t>
            </a:r>
            <a:r>
              <a:rPr lang="en-US" altLang="zh-CN" sz="2000" dirty="0">
                <a:solidFill>
                  <a:srgbClr val="000000"/>
                </a:solidFill>
                <a:latin typeface="Times New Roman" panose="02020603050405020304" pitchFamily="18" charset="0"/>
              </a:rPr>
              <a:t>16</a:t>
            </a:r>
            <a:r>
              <a:rPr lang="zh-CN" altLang="en-US" sz="2000" dirty="0">
                <a:solidFill>
                  <a:srgbClr val="000000"/>
                </a:solidFill>
                <a:latin typeface="Times New Roman" panose="02020603050405020304" pitchFamily="18" charset="0"/>
              </a:rPr>
              <a:t>岁父亲去世。</a:t>
            </a:r>
            <a:r>
              <a:rPr lang="en-US" altLang="zh-CN" sz="2000" dirty="0">
                <a:solidFill>
                  <a:srgbClr val="000000"/>
                </a:solidFill>
                <a:latin typeface="Times New Roman" panose="02020603050405020304" pitchFamily="18" charset="0"/>
              </a:rPr>
              <a:t>1821—28</a:t>
            </a:r>
            <a:r>
              <a:rPr lang="zh-CN" altLang="en-US" sz="2000" dirty="0">
                <a:solidFill>
                  <a:srgbClr val="000000"/>
                </a:solidFill>
                <a:latin typeface="Times New Roman" panose="02020603050405020304" pitchFamily="18" charset="0"/>
              </a:rPr>
              <a:t>年间在中学学习，那时就深受自由思想影响，并对戏剧发生兴趣，经常参加学校剧团演出，同时也尝试写作，但不算成功。</a:t>
            </a:r>
            <a:r>
              <a:rPr lang="zh-CN" altLang="en-US" sz="2000" dirty="0">
                <a:latin typeface="Times New Roman" panose="02020603050405020304" pitchFamily="18" charset="0"/>
              </a:rPr>
              <a:t> </a:t>
            </a:r>
            <a:endParaRPr lang="zh-CN" altLang="en-US" sz="2000" dirty="0">
              <a:latin typeface="Times New Roman" panose="02020603050405020304" pitchFamily="18" charset="0"/>
            </a:endParaRPr>
          </a:p>
          <a:p>
            <a:pPr marL="0" indent="0">
              <a:buNone/>
            </a:pPr>
            <a:r>
              <a:rPr lang="zh-CN" altLang="en-US" sz="2000" dirty="0">
                <a:latin typeface="Times New Roman" panose="02020603050405020304" pitchFamily="18" charset="0"/>
              </a:rPr>
              <a:t>  </a:t>
            </a:r>
            <a:endParaRPr lang="zh-CN" altLang="en-US" sz="2000" dirty="0">
              <a:latin typeface="Times New Roman" panose="02020603050405020304" pitchFamily="18" charset="0"/>
            </a:endParaRPr>
          </a:p>
          <a:p>
            <a:r>
              <a:rPr lang="zh-CN" altLang="en-US" sz="2000" dirty="0">
                <a:solidFill>
                  <a:schemeClr val="accent1"/>
                </a:solidFill>
                <a:latin typeface="Times New Roman" panose="02020603050405020304" pitchFamily="18" charset="0"/>
              </a:rPr>
              <a:t>1828年中学毕业，他一心想做大官，但很不如意。此时，他写出两个早期作品：《意大利》和田园诗《汉斯·丘赫加顿》，均以阿洛夫笔名发表在《北方蜜蜂》杂志上。后者是一部描写德国生活的浪漫主义长诗，这部作品非常平庸天真。这两个作品都被无情嘲笑，果戈理一气之下烧了稿子。   </a:t>
            </a:r>
            <a:endParaRPr lang="zh-CN" altLang="en-US" sz="2000" dirty="0">
              <a:solidFill>
                <a:schemeClr val="accent1"/>
              </a:solidFill>
              <a:latin typeface="Times New Roman" panose="02020603050405020304" pitchFamily="18" charset="0"/>
            </a:endParaRPr>
          </a:p>
          <a:p>
            <a:endParaRPr lang="zh-CN" altLang="en-US" sz="2000" dirty="0">
              <a:latin typeface="Times New Roman" panose="02020603050405020304" pitchFamily="18" charset="0"/>
            </a:endParaRPr>
          </a:p>
          <a:p>
            <a:endParaRPr lang="zh-CN" altLang="en-US" dirty="0"/>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9" name="标题 99329"/>
          <p:cNvSpPr>
            <a:spLocks noGrp="1"/>
          </p:cNvSpPr>
          <p:nvPr>
            <p:ph type="title"/>
          </p:nvPr>
        </p:nvSpPr>
        <p:spPr/>
        <p:txBody>
          <a:bodyPr anchor="ctr"/>
          <a:lstStyle/>
          <a:p>
            <a:r>
              <a:rPr lang="zh-CN" altLang="en-US" b="1" dirty="0">
                <a:solidFill>
                  <a:srgbClr val="00B0F0"/>
                </a:solidFill>
                <a:latin typeface="宋体" panose="02010600030101010101" pitchFamily="2" charset="-122"/>
              </a:rPr>
              <a:t>生平与创作</a:t>
            </a:r>
            <a:endParaRPr lang="zh-CN" altLang="en-US" b="1" dirty="0">
              <a:solidFill>
                <a:srgbClr val="00B0F0"/>
              </a:solidFill>
              <a:latin typeface="宋体" panose="02010600030101010101" pitchFamily="2" charset="-122"/>
            </a:endParaRPr>
          </a:p>
        </p:txBody>
      </p:sp>
      <p:sp>
        <p:nvSpPr>
          <p:cNvPr id="73730" name="文本占位符 99330"/>
          <p:cNvSpPr>
            <a:spLocks noGrp="1"/>
          </p:cNvSpPr>
          <p:nvPr>
            <p:ph idx="1"/>
          </p:nvPr>
        </p:nvSpPr>
        <p:spPr/>
        <p:txBody>
          <a:bodyPr anchor="t"/>
          <a:lstStyle/>
          <a:p>
            <a:r>
              <a:rPr lang="zh-CN" sz="2000" dirty="0">
                <a:solidFill>
                  <a:srgbClr val="000000"/>
                </a:solidFill>
                <a:latin typeface="Times New Roman" panose="02020603050405020304" pitchFamily="18" charset="0"/>
                <a:sym typeface="+mn-ea"/>
              </a:rPr>
              <a:t>果戈里从小养成一种阴郁隐秘的性格，既十分害羞又雄心勃勃。在早期创作失败之后，</a:t>
            </a:r>
            <a:r>
              <a:rPr lang="en-US" altLang="zh-CN" sz="2000" dirty="0">
                <a:solidFill>
                  <a:srgbClr val="000000"/>
                </a:solidFill>
                <a:latin typeface="Times New Roman" panose="02020603050405020304" pitchFamily="18" charset="0"/>
                <a:sym typeface="+mn-ea"/>
              </a:rPr>
              <a:t>1831-32</a:t>
            </a:r>
            <a:r>
              <a:rPr lang="zh-CN" altLang="en-US" sz="2000" dirty="0">
                <a:solidFill>
                  <a:srgbClr val="000000"/>
                </a:solidFill>
                <a:latin typeface="Times New Roman" panose="02020603050405020304" pitchFamily="18" charset="0"/>
                <a:sym typeface="+mn-ea"/>
              </a:rPr>
              <a:t>年的小说集《狄康卡近乡夜话》和</a:t>
            </a:r>
            <a:r>
              <a:rPr lang="en-US" altLang="zh-CN" sz="2000" dirty="0">
                <a:solidFill>
                  <a:srgbClr val="000000"/>
                </a:solidFill>
                <a:latin typeface="Times New Roman" panose="02020603050405020304" pitchFamily="18" charset="0"/>
                <a:sym typeface="+mn-ea"/>
              </a:rPr>
              <a:t>1835</a:t>
            </a:r>
            <a:r>
              <a:rPr lang="zh-CN" altLang="en-US" sz="2000" dirty="0">
                <a:solidFill>
                  <a:srgbClr val="000000"/>
                </a:solidFill>
                <a:latin typeface="Times New Roman" panose="02020603050405020304" pitchFamily="18" charset="0"/>
                <a:sym typeface="+mn-ea"/>
              </a:rPr>
              <a:t>年的小说集</a:t>
            </a:r>
            <a:r>
              <a:rPr lang="zh-CN" sz="2000" dirty="0">
                <a:solidFill>
                  <a:srgbClr val="000000"/>
                </a:solidFill>
                <a:latin typeface="Times New Roman" panose="02020603050405020304" pitchFamily="18" charset="0"/>
                <a:sym typeface="+mn-ea"/>
              </a:rPr>
              <a:t>《小品集》和《密尔格拉得》出版之后，大获成功，以别林斯基为首的年轻的理想主义者将果戈里捧上天。</a:t>
            </a:r>
            <a:endParaRPr lang="zh-CN" sz="2000" dirty="0">
              <a:solidFill>
                <a:srgbClr val="000000"/>
              </a:solidFill>
              <a:latin typeface="Times New Roman" panose="02020603050405020304" pitchFamily="18" charset="0"/>
              <a:sym typeface="+mn-ea"/>
            </a:endParaRPr>
          </a:p>
          <a:p>
            <a:r>
              <a:rPr lang="zh-CN" altLang="en-US" sz="2000" dirty="0">
                <a:solidFill>
                  <a:schemeClr val="accent1"/>
                </a:solidFill>
                <a:latin typeface="Times New Roman" panose="02020603050405020304" pitchFamily="18" charset="0"/>
              </a:rPr>
              <a:t>普希金之死给果戈里造成剧烈影响，这使他意识到，他如今已是俄国文学之首领，天将降大任于他。于是在</a:t>
            </a:r>
            <a:r>
              <a:rPr lang="en-US" altLang="zh-CN" sz="2000" dirty="0">
                <a:solidFill>
                  <a:schemeClr val="accent1"/>
                </a:solidFill>
                <a:latin typeface="Times New Roman" panose="02020603050405020304" pitchFamily="18" charset="0"/>
              </a:rPr>
              <a:t>1836</a:t>
            </a:r>
            <a:r>
              <a:rPr lang="zh-CN" altLang="en-US" sz="2000" dirty="0">
                <a:solidFill>
                  <a:schemeClr val="accent1"/>
                </a:solidFill>
                <a:latin typeface="Times New Roman" panose="02020603050405020304" pitchFamily="18" charset="0"/>
              </a:rPr>
              <a:t>年的喜剧《钦差大臣》之后，果戈里决定创作一部俄国的伟大讽刺史诗 </a:t>
            </a:r>
            <a:r>
              <a:rPr lang="en-US" altLang="zh-CN" sz="2000" dirty="0">
                <a:solidFill>
                  <a:schemeClr val="accent1"/>
                </a:solidFill>
                <a:latin typeface="Times New Roman" panose="02020603050405020304" pitchFamily="18" charset="0"/>
              </a:rPr>
              <a:t>——</a:t>
            </a:r>
            <a:r>
              <a:rPr lang="zh-CN" altLang="en-US" sz="2000" dirty="0">
                <a:solidFill>
                  <a:schemeClr val="accent1"/>
                </a:solidFill>
                <a:latin typeface="Times New Roman" panose="02020603050405020304" pitchFamily="18" charset="0"/>
              </a:rPr>
              <a:t>《死魂灵》应运而生。这是果戈里文学事业之巅峰，实际上也是其文学事业之终结。  </a:t>
            </a:r>
            <a:endParaRPr lang="zh-CN" altLang="en-US" sz="2000" dirty="0">
              <a:solidFill>
                <a:schemeClr val="accent1"/>
              </a:solidFill>
              <a:latin typeface="Times New Roman" panose="02020603050405020304" pitchFamily="18" charset="0"/>
            </a:endParaRPr>
          </a:p>
          <a:p>
            <a:endParaRPr lang="zh-CN" altLang="en-US" sz="2000" dirty="0">
              <a:latin typeface="Times New Roman" panose="02020603050405020304" pitchFamily="18" charset="0"/>
            </a:endParaRPr>
          </a:p>
          <a:p>
            <a:endParaRPr lang="zh-CN" altLang="en-US" dirty="0"/>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标题 101377"/>
          <p:cNvSpPr>
            <a:spLocks noGrp="1"/>
          </p:cNvSpPr>
          <p:nvPr>
            <p:ph type="title"/>
          </p:nvPr>
        </p:nvSpPr>
        <p:spPr/>
        <p:txBody>
          <a:bodyPr anchor="ctr"/>
          <a:lstStyle/>
          <a:p>
            <a:r>
              <a:rPr lang="en-US" altLang="zh-CN" sz="4000" b="1" dirty="0">
                <a:solidFill>
                  <a:srgbClr val="00B0F0"/>
                </a:solidFill>
                <a:latin typeface="宋体" panose="02010600030101010101" pitchFamily="2" charset="-122"/>
              </a:rPr>
              <a:t>《</a:t>
            </a:r>
            <a:r>
              <a:rPr lang="zh-CN" altLang="en-US" sz="4000" b="1" dirty="0">
                <a:solidFill>
                  <a:srgbClr val="00B0F0"/>
                </a:solidFill>
                <a:latin typeface="宋体" panose="02010600030101010101" pitchFamily="2" charset="-122"/>
              </a:rPr>
              <a:t>狄康卡近乡夜话</a:t>
            </a:r>
            <a:r>
              <a:rPr lang="en-US" altLang="zh-CN" sz="4000" b="1">
                <a:solidFill>
                  <a:srgbClr val="00B0F0"/>
                </a:solidFill>
                <a:latin typeface="宋体" panose="02010600030101010101" pitchFamily="2" charset="-122"/>
              </a:rPr>
              <a:t>》</a:t>
            </a:r>
            <a:endParaRPr lang="en-US" altLang="zh-CN" sz="4000" b="1">
              <a:solidFill>
                <a:srgbClr val="00B0F0"/>
              </a:solidFill>
              <a:latin typeface="宋体" panose="02010600030101010101" pitchFamily="2" charset="-122"/>
            </a:endParaRPr>
          </a:p>
        </p:txBody>
      </p:sp>
      <p:sp>
        <p:nvSpPr>
          <p:cNvPr id="75778" name="文本占位符 101378"/>
          <p:cNvSpPr>
            <a:spLocks noGrp="1"/>
          </p:cNvSpPr>
          <p:nvPr>
            <p:ph idx="1"/>
          </p:nvPr>
        </p:nvSpPr>
        <p:spPr>
          <a:xfrm>
            <a:off x="457200" y="1372871"/>
            <a:ext cx="8229600" cy="3394472"/>
          </a:xfrm>
        </p:spPr>
        <p:txBody>
          <a:bodyPr anchor="t"/>
          <a:lstStyle/>
          <a:p>
            <a:pPr>
              <a:lnSpc>
                <a:spcPct val="90000"/>
              </a:lnSpc>
            </a:pPr>
            <a:r>
              <a:rPr lang="zh-CN" altLang="en-US" sz="2000" dirty="0">
                <a:solidFill>
                  <a:srgbClr val="000000"/>
                </a:solidFill>
                <a:latin typeface="宋体" panose="02010600030101010101" pitchFamily="2" charset="-122"/>
              </a:rPr>
              <a:t>《狄康卡近乡夜话》（</a:t>
            </a:r>
            <a:r>
              <a:rPr lang="zh-CN" altLang="en-US" sz="2000" dirty="0">
                <a:solidFill>
                  <a:srgbClr val="00B0F0"/>
                </a:solidFill>
                <a:latin typeface="Times New Roman" panose="02020603050405020304" pitchFamily="18" charset="0"/>
              </a:rPr>
              <a:t>Вечера на хуторе близ Диканьки</a:t>
            </a:r>
            <a:r>
              <a:rPr lang="zh-CN" altLang="en-US" sz="2000" dirty="0">
                <a:solidFill>
                  <a:srgbClr val="000000"/>
                </a:solidFill>
                <a:latin typeface="Times New Roman" panose="02020603050405020304" pitchFamily="18" charset="0"/>
              </a:rPr>
              <a:t>，</a:t>
            </a:r>
            <a:r>
              <a:rPr lang="zh-CN" altLang="en-US" sz="2000" dirty="0">
                <a:solidFill>
                  <a:srgbClr val="000000"/>
                </a:solidFill>
                <a:latin typeface="宋体" panose="02010600030101010101" pitchFamily="2" charset="-122"/>
              </a:rPr>
              <a:t> 1831-1832）是他的成名作。小说集共包括</a:t>
            </a:r>
            <a:r>
              <a:rPr lang="en-US" altLang="zh-CN" sz="2000" dirty="0">
                <a:solidFill>
                  <a:srgbClr val="000000"/>
                </a:solidFill>
                <a:latin typeface="宋体" panose="02010600030101010101" pitchFamily="2" charset="-122"/>
              </a:rPr>
              <a:t>8</a:t>
            </a:r>
            <a:r>
              <a:rPr lang="zh-CN" altLang="en-US" sz="2000" dirty="0">
                <a:solidFill>
                  <a:srgbClr val="000000"/>
                </a:solidFill>
                <a:latin typeface="宋体" panose="02010600030101010101" pitchFamily="2" charset="-122"/>
              </a:rPr>
              <a:t>篇小说，分为两部分。这些小说反映了乌克兰的传统风俗，把幻想与现实融为一体，反映了人民的信仰和迷信思想，以及他们的性格和民主精神，同时也谴责了乡村封建势力和金钱势力对人民的压迫，嘲弄了魔鬼、妖精和巫师。作品中充满乐观和幽默的气息，但也不乏神秘色彩。小说描写细腻，语言是现实主义的，但其中的理想又是浪漫主义的，两种风格得以结合。</a:t>
            </a:r>
            <a:r>
              <a:rPr lang="zh-CN" altLang="en-US" sz="2000" dirty="0"/>
              <a:t> </a:t>
            </a:r>
            <a:endParaRPr lang="zh-CN" altLang="en-US" sz="2000" dirty="0"/>
          </a:p>
          <a:p>
            <a:pPr>
              <a:lnSpc>
                <a:spcPct val="90000"/>
              </a:lnSpc>
            </a:pPr>
            <a:endParaRPr lang="zh-CN" altLang="en-US" sz="2000" dirty="0"/>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标题 102401"/>
          <p:cNvSpPr>
            <a:spLocks noGrp="1"/>
          </p:cNvSpPr>
          <p:nvPr>
            <p:ph type="title"/>
          </p:nvPr>
        </p:nvSpPr>
        <p:spPr/>
        <p:txBody>
          <a:bodyPr anchor="ctr"/>
          <a:lstStyle/>
          <a:p>
            <a:r>
              <a:rPr lang="en-US" altLang="zh-CN" sz="4000" b="1" dirty="0">
                <a:solidFill>
                  <a:srgbClr val="00B0F0"/>
                </a:solidFill>
                <a:latin typeface="宋体" panose="02010600030101010101" pitchFamily="2" charset="-122"/>
              </a:rPr>
              <a:t>《</a:t>
            </a:r>
            <a:r>
              <a:rPr lang="zh-CN" altLang="en-US" sz="4000" b="1" dirty="0">
                <a:solidFill>
                  <a:srgbClr val="00B0F0"/>
                </a:solidFill>
                <a:latin typeface="宋体" panose="02010600030101010101" pitchFamily="2" charset="-122"/>
              </a:rPr>
              <a:t>小品集</a:t>
            </a:r>
            <a:r>
              <a:rPr lang="en-US" altLang="zh-CN" sz="4000" b="1" dirty="0">
                <a:solidFill>
                  <a:srgbClr val="00B0F0"/>
                </a:solidFill>
                <a:latin typeface="宋体" panose="02010600030101010101" pitchFamily="2" charset="-122"/>
              </a:rPr>
              <a:t>》</a:t>
            </a:r>
            <a:r>
              <a:rPr lang="zh-CN" altLang="en-US" sz="4000" b="1" dirty="0">
                <a:solidFill>
                  <a:srgbClr val="00B0F0"/>
                </a:solidFill>
                <a:latin typeface="宋体" panose="02010600030101010101" pitchFamily="2" charset="-122"/>
              </a:rPr>
              <a:t>和</a:t>
            </a:r>
            <a:r>
              <a:rPr lang="en-US" altLang="zh-CN" sz="4000" b="1" dirty="0">
                <a:solidFill>
                  <a:srgbClr val="00B0F0"/>
                </a:solidFill>
                <a:latin typeface="宋体" panose="02010600030101010101" pitchFamily="2" charset="-122"/>
              </a:rPr>
              <a:t>《</a:t>
            </a:r>
            <a:r>
              <a:rPr lang="zh-CN" altLang="en-US" sz="4000" b="1" dirty="0">
                <a:solidFill>
                  <a:srgbClr val="00B0F0"/>
                </a:solidFill>
                <a:latin typeface="宋体" panose="02010600030101010101" pitchFamily="2" charset="-122"/>
              </a:rPr>
              <a:t>密尔格拉得</a:t>
            </a:r>
            <a:r>
              <a:rPr lang="en-US" altLang="zh-CN" sz="4000" b="1">
                <a:solidFill>
                  <a:srgbClr val="00B0F0"/>
                </a:solidFill>
                <a:latin typeface="宋体" panose="02010600030101010101" pitchFamily="2" charset="-122"/>
              </a:rPr>
              <a:t>》</a:t>
            </a:r>
            <a:endParaRPr lang="en-US" altLang="zh-CN" sz="4000" b="1">
              <a:solidFill>
                <a:srgbClr val="00B0F0"/>
              </a:solidFill>
              <a:latin typeface="宋体" panose="02010600030101010101" pitchFamily="2" charset="-122"/>
            </a:endParaRPr>
          </a:p>
        </p:txBody>
      </p:sp>
      <p:sp>
        <p:nvSpPr>
          <p:cNvPr id="76802" name="文本占位符 102402"/>
          <p:cNvSpPr>
            <a:spLocks noGrp="1"/>
          </p:cNvSpPr>
          <p:nvPr>
            <p:ph idx="1"/>
          </p:nvPr>
        </p:nvSpPr>
        <p:spPr>
          <a:xfrm>
            <a:off x="457200" y="1273176"/>
            <a:ext cx="8229600" cy="3394472"/>
          </a:xfrm>
        </p:spPr>
        <p:txBody>
          <a:bodyPr anchor="t"/>
          <a:lstStyle/>
          <a:p>
            <a:pPr>
              <a:lnSpc>
                <a:spcPct val="90000"/>
              </a:lnSpc>
            </a:pPr>
            <a:r>
              <a:rPr lang="zh-CN" altLang="en-US" sz="2000" dirty="0">
                <a:solidFill>
                  <a:srgbClr val="000000"/>
                </a:solidFill>
                <a:latin typeface="Times New Roman" panose="02020603050405020304" pitchFamily="18" charset="0"/>
                <a:sym typeface="+mn-ea"/>
              </a:rPr>
              <a:t>小说集《密尔格拉得》</a:t>
            </a:r>
            <a:r>
              <a:rPr lang="zh-CN" altLang="en-US" sz="2000" b="1" dirty="0">
                <a:solidFill>
                  <a:srgbClr val="00B0F0"/>
                </a:solidFill>
                <a:latin typeface="Times New Roman" panose="02020603050405020304" pitchFamily="18" charset="0"/>
                <a:ea typeface="+mj-ea"/>
                <a:cs typeface="+mj-cs"/>
                <a:sym typeface="+mn-ea"/>
              </a:rPr>
              <a:t>«Миргород»</a:t>
            </a:r>
            <a:r>
              <a:rPr lang="zh-CN" altLang="en-US" sz="2000" dirty="0">
                <a:solidFill>
                  <a:srgbClr val="000000"/>
                </a:solidFill>
                <a:latin typeface="Times New Roman" panose="02020603050405020304" pitchFamily="18" charset="0"/>
                <a:sym typeface="+mn-ea"/>
              </a:rPr>
              <a:t>和《小说集》</a:t>
            </a:r>
            <a:r>
              <a:rPr lang="zh-CN" altLang="en-US" sz="2000" b="1" dirty="0">
                <a:solidFill>
                  <a:srgbClr val="00B0F0"/>
                </a:solidFill>
                <a:latin typeface="Times New Roman" panose="02020603050405020304" pitchFamily="18" charset="0"/>
                <a:ea typeface="+mj-ea"/>
                <a:cs typeface="+mj-cs"/>
                <a:sym typeface="+mn-ea"/>
              </a:rPr>
              <a:t>«Арабески» </a:t>
            </a:r>
            <a:r>
              <a:rPr lang="zh-CN" altLang="en-US" sz="2000" dirty="0">
                <a:solidFill>
                  <a:srgbClr val="000000"/>
                </a:solidFill>
                <a:latin typeface="Times New Roman" panose="02020603050405020304" pitchFamily="18" charset="0"/>
                <a:sym typeface="+mn-ea"/>
              </a:rPr>
              <a:t>创作于1835年。其中，</a:t>
            </a:r>
            <a:r>
              <a:rPr lang="zh-CN" altLang="en-US" sz="2000" dirty="0">
                <a:solidFill>
                  <a:schemeClr val="accent1"/>
                </a:solidFill>
                <a:latin typeface="Times New Roman" panose="02020603050405020304" pitchFamily="18" charset="0"/>
                <a:sym typeface="+mn-ea"/>
              </a:rPr>
              <a:t>«</a:t>
            </a:r>
            <a:r>
              <a:rPr lang="zh-CN" altLang="en-US" sz="2000" dirty="0">
                <a:solidFill>
                  <a:schemeClr val="accent1"/>
                </a:solidFill>
                <a:latin typeface="Times New Roman" panose="02020603050405020304" pitchFamily="18" charset="0"/>
                <a:cs typeface="Times New Roman" panose="02020603050405020304" pitchFamily="18" charset="0"/>
                <a:sym typeface="+mn-ea"/>
              </a:rPr>
              <a:t>Миргород</a:t>
            </a:r>
            <a:r>
              <a:rPr lang="zh-CN" altLang="en-US" sz="2000" dirty="0">
                <a:solidFill>
                  <a:schemeClr val="accent1"/>
                </a:solidFill>
                <a:latin typeface="Times New Roman" panose="02020603050405020304" pitchFamily="18" charset="0"/>
                <a:sym typeface="+mn-ea"/>
              </a:rPr>
              <a:t>»</a:t>
            </a:r>
            <a:r>
              <a:rPr lang="zh-CN" altLang="en-US" sz="2000" dirty="0">
                <a:solidFill>
                  <a:srgbClr val="000000"/>
                </a:solidFill>
                <a:latin typeface="Times New Roman" panose="02020603050405020304" pitchFamily="18" charset="0"/>
                <a:sym typeface="+mn-ea"/>
              </a:rPr>
              <a:t>包括四个中篇：</a:t>
            </a:r>
            <a:r>
              <a:rPr lang="en-US" altLang="zh-CN" sz="2000" dirty="0">
                <a:solidFill>
                  <a:srgbClr val="000000"/>
                </a:solidFill>
                <a:latin typeface="Times New Roman" panose="02020603050405020304" pitchFamily="18" charset="0"/>
                <a:sym typeface="+mn-ea"/>
              </a:rPr>
              <a:t>《</a:t>
            </a:r>
            <a:r>
              <a:rPr lang="zh-CN" altLang="en-US" sz="2000" dirty="0">
                <a:solidFill>
                  <a:srgbClr val="000000"/>
                </a:solidFill>
                <a:latin typeface="Times New Roman" panose="02020603050405020304" pitchFamily="18" charset="0"/>
                <a:sym typeface="+mn-ea"/>
              </a:rPr>
              <a:t>塔拉斯</a:t>
            </a:r>
            <a:r>
              <a:rPr lang="en-US" altLang="zh-CN" sz="2000" dirty="0">
                <a:solidFill>
                  <a:srgbClr val="000000"/>
                </a:solidFill>
                <a:latin typeface="Times New Roman" panose="02020603050405020304" pitchFamily="18" charset="0"/>
                <a:sym typeface="+mn-ea"/>
              </a:rPr>
              <a:t>·</a:t>
            </a:r>
            <a:r>
              <a:rPr lang="zh-CN" altLang="en-US" sz="2000" dirty="0">
                <a:solidFill>
                  <a:srgbClr val="000000"/>
                </a:solidFill>
                <a:latin typeface="Times New Roman" panose="02020603050405020304" pitchFamily="18" charset="0"/>
                <a:sym typeface="+mn-ea"/>
              </a:rPr>
              <a:t>布尔巴</a:t>
            </a:r>
            <a:r>
              <a:rPr lang="en-US" altLang="zh-CN" sz="2000" dirty="0">
                <a:solidFill>
                  <a:srgbClr val="000000"/>
                </a:solidFill>
                <a:latin typeface="Times New Roman" panose="02020603050405020304" pitchFamily="18" charset="0"/>
                <a:sym typeface="+mn-ea"/>
              </a:rPr>
              <a:t>》</a:t>
            </a:r>
            <a:r>
              <a:rPr lang="zh-CN" altLang="en-US" sz="2000" dirty="0">
                <a:solidFill>
                  <a:srgbClr val="000000"/>
                </a:solidFill>
                <a:latin typeface="Times New Roman" panose="02020603050405020304" pitchFamily="18" charset="0"/>
                <a:sym typeface="+mn-ea"/>
              </a:rPr>
              <a:t>（Тарас Бульба）、</a:t>
            </a:r>
            <a:r>
              <a:rPr lang="en-US" altLang="zh-CN" sz="2000" dirty="0">
                <a:solidFill>
                  <a:srgbClr val="000000"/>
                </a:solidFill>
                <a:latin typeface="Times New Roman" panose="02020603050405020304" pitchFamily="18" charset="0"/>
                <a:sym typeface="+mn-ea"/>
              </a:rPr>
              <a:t>《</a:t>
            </a:r>
            <a:r>
              <a:rPr lang="zh-CN" altLang="en-US" sz="2000" dirty="0">
                <a:solidFill>
                  <a:srgbClr val="000000"/>
                </a:solidFill>
                <a:latin typeface="Times New Roman" panose="02020603050405020304" pitchFamily="18" charset="0"/>
                <a:sym typeface="+mn-ea"/>
              </a:rPr>
              <a:t>地鬼</a:t>
            </a:r>
            <a:r>
              <a:rPr lang="en-US" altLang="zh-CN" sz="2000" dirty="0">
                <a:solidFill>
                  <a:srgbClr val="000000"/>
                </a:solidFill>
                <a:latin typeface="Times New Roman" panose="02020603050405020304" pitchFamily="18" charset="0"/>
                <a:sym typeface="+mn-ea"/>
              </a:rPr>
              <a:t>》(</a:t>
            </a:r>
            <a:r>
              <a:rPr lang="zh-CN" altLang="en-US" sz="2000" dirty="0">
                <a:solidFill>
                  <a:srgbClr val="000000"/>
                </a:solidFill>
                <a:latin typeface="Times New Roman" panose="02020603050405020304" pitchFamily="18" charset="0"/>
                <a:sym typeface="+mn-ea"/>
              </a:rPr>
              <a:t>Вий</a:t>
            </a:r>
            <a:r>
              <a:rPr lang="en-US" altLang="zh-CN" sz="2000" dirty="0">
                <a:solidFill>
                  <a:srgbClr val="000000"/>
                </a:solidFill>
                <a:latin typeface="Times New Roman" panose="02020603050405020304" pitchFamily="18" charset="0"/>
                <a:sym typeface="+mn-ea"/>
              </a:rPr>
              <a:t>)</a:t>
            </a:r>
            <a:r>
              <a:rPr lang="zh-CN" altLang="en-US" sz="2000" dirty="0">
                <a:solidFill>
                  <a:srgbClr val="000000"/>
                </a:solidFill>
                <a:latin typeface="Times New Roman" panose="02020603050405020304" pitchFamily="18" charset="0"/>
                <a:sym typeface="+mn-ea"/>
              </a:rPr>
              <a:t>、</a:t>
            </a:r>
            <a:r>
              <a:rPr lang="en-US" altLang="zh-CN" sz="2000" dirty="0">
                <a:solidFill>
                  <a:srgbClr val="000000"/>
                </a:solidFill>
                <a:latin typeface="Times New Roman" panose="02020603050405020304" pitchFamily="18" charset="0"/>
                <a:sym typeface="+mn-ea"/>
              </a:rPr>
              <a:t>《</a:t>
            </a:r>
            <a:r>
              <a:rPr lang="zh-CN" altLang="en-US" sz="2000" dirty="0">
                <a:solidFill>
                  <a:srgbClr val="000000"/>
                </a:solidFill>
                <a:latin typeface="Times New Roman" panose="02020603050405020304" pitchFamily="18" charset="0"/>
                <a:sym typeface="+mn-ea"/>
              </a:rPr>
              <a:t>两个伊凡吵架的故事</a:t>
            </a:r>
            <a:r>
              <a:rPr lang="en-US" altLang="zh-CN" sz="2000" dirty="0">
                <a:solidFill>
                  <a:srgbClr val="000000"/>
                </a:solidFill>
                <a:latin typeface="Times New Roman" panose="02020603050405020304" pitchFamily="18" charset="0"/>
                <a:sym typeface="+mn-ea"/>
              </a:rPr>
              <a:t>》(</a:t>
            </a:r>
            <a:r>
              <a:rPr lang="zh-CN" altLang="en-US" sz="2000" dirty="0">
                <a:solidFill>
                  <a:srgbClr val="000000"/>
                </a:solidFill>
                <a:latin typeface="Times New Roman" panose="02020603050405020304" pitchFamily="18" charset="0"/>
                <a:sym typeface="+mn-ea"/>
              </a:rPr>
              <a:t>Повесть о двух Иванах</a:t>
            </a:r>
            <a:r>
              <a:rPr lang="en-US" altLang="zh-CN" sz="2000" dirty="0">
                <a:solidFill>
                  <a:srgbClr val="000000"/>
                </a:solidFill>
                <a:latin typeface="Times New Roman" panose="02020603050405020304" pitchFamily="18" charset="0"/>
                <a:sym typeface="+mn-ea"/>
              </a:rPr>
              <a:t>)</a:t>
            </a:r>
            <a:r>
              <a:rPr lang="zh-CN" altLang="en-US" sz="2000" dirty="0">
                <a:solidFill>
                  <a:srgbClr val="000000"/>
                </a:solidFill>
                <a:latin typeface="Times New Roman" panose="02020603050405020304" pitchFamily="18" charset="0"/>
                <a:sym typeface="+mn-ea"/>
              </a:rPr>
              <a:t>和</a:t>
            </a:r>
            <a:r>
              <a:rPr lang="en-US" altLang="zh-CN" sz="2000" dirty="0">
                <a:solidFill>
                  <a:srgbClr val="000000"/>
                </a:solidFill>
                <a:latin typeface="Times New Roman" panose="02020603050405020304" pitchFamily="18" charset="0"/>
                <a:sym typeface="+mn-ea"/>
              </a:rPr>
              <a:t>《</a:t>
            </a:r>
            <a:r>
              <a:rPr lang="zh-CN" altLang="en-US" sz="2000" dirty="0">
                <a:solidFill>
                  <a:srgbClr val="000000"/>
                </a:solidFill>
                <a:latin typeface="Times New Roman" panose="02020603050405020304" pitchFamily="18" charset="0"/>
                <a:sym typeface="+mn-ea"/>
              </a:rPr>
              <a:t>旧式地主</a:t>
            </a:r>
            <a:r>
              <a:rPr lang="en-US" altLang="zh-CN" sz="2000" dirty="0">
                <a:solidFill>
                  <a:srgbClr val="000000"/>
                </a:solidFill>
                <a:latin typeface="Times New Roman" panose="02020603050405020304" pitchFamily="18" charset="0"/>
                <a:sym typeface="+mn-ea"/>
              </a:rPr>
              <a:t>》(</a:t>
            </a:r>
            <a:r>
              <a:rPr lang="zh-CN" altLang="en-US" sz="2000" dirty="0">
                <a:solidFill>
                  <a:srgbClr val="000000"/>
                </a:solidFill>
                <a:latin typeface="Times New Roman" panose="02020603050405020304" pitchFamily="18" charset="0"/>
                <a:sym typeface="+mn-ea"/>
              </a:rPr>
              <a:t>Старосветские помещики</a:t>
            </a:r>
            <a:r>
              <a:rPr lang="en-US" altLang="zh-CN" sz="2000" dirty="0">
                <a:solidFill>
                  <a:srgbClr val="000000"/>
                </a:solidFill>
                <a:latin typeface="Times New Roman" panose="02020603050405020304" pitchFamily="18" charset="0"/>
                <a:sym typeface="+mn-ea"/>
              </a:rPr>
              <a:t>)</a:t>
            </a:r>
            <a:r>
              <a:rPr lang="zh-CN" altLang="en-US" sz="2000" dirty="0">
                <a:solidFill>
                  <a:srgbClr val="000000"/>
                </a:solidFill>
                <a:latin typeface="Times New Roman" panose="02020603050405020304" pitchFamily="18" charset="0"/>
                <a:sym typeface="+mn-ea"/>
              </a:rPr>
              <a:t>；</a:t>
            </a:r>
            <a:r>
              <a:rPr lang="zh-CN" altLang="en-US" sz="2000" dirty="0">
                <a:solidFill>
                  <a:schemeClr val="accent1"/>
                </a:solidFill>
                <a:latin typeface="Times New Roman" panose="02020603050405020304" pitchFamily="18" charset="0"/>
              </a:rPr>
              <a:t>«</a:t>
            </a:r>
            <a:r>
              <a:rPr lang="zh-CN" altLang="en-US" sz="2000" dirty="0">
                <a:solidFill>
                  <a:schemeClr val="accent1"/>
                </a:solidFill>
                <a:latin typeface="Times New Roman" panose="02020603050405020304" pitchFamily="18" charset="0"/>
                <a:cs typeface="Times New Roman" panose="02020603050405020304" pitchFamily="18" charset="0"/>
              </a:rPr>
              <a:t>Арабески</a:t>
            </a:r>
            <a:r>
              <a:rPr lang="zh-CN" altLang="en-US" sz="2000" dirty="0">
                <a:solidFill>
                  <a:schemeClr val="accent1"/>
                </a:solidFill>
                <a:latin typeface="Times New Roman" panose="02020603050405020304" pitchFamily="18" charset="0"/>
              </a:rPr>
              <a:t>» </a:t>
            </a:r>
            <a:r>
              <a:rPr lang="zh-CN" altLang="en-US" sz="2000" dirty="0">
                <a:solidFill>
                  <a:srgbClr val="000000"/>
                </a:solidFill>
                <a:latin typeface="Times New Roman" panose="02020603050405020304" pitchFamily="18" charset="0"/>
              </a:rPr>
              <a:t>包括三个中篇：</a:t>
            </a:r>
            <a:r>
              <a:rPr lang="en-US" altLang="zh-CN" sz="2000" dirty="0">
                <a:solidFill>
                  <a:srgbClr val="000000"/>
                </a:solidFill>
                <a:latin typeface="Times New Roman" panose="02020603050405020304" pitchFamily="18" charset="0"/>
              </a:rPr>
              <a:t>《</a:t>
            </a:r>
            <a:r>
              <a:rPr lang="zh-CN" altLang="en-US" sz="2000" dirty="0">
                <a:solidFill>
                  <a:srgbClr val="000000"/>
                </a:solidFill>
                <a:latin typeface="Times New Roman" panose="02020603050405020304" pitchFamily="18" charset="0"/>
              </a:rPr>
              <a:t>肖像</a:t>
            </a:r>
            <a:r>
              <a:rPr lang="en-US" altLang="zh-CN" sz="2000" dirty="0">
                <a:solidFill>
                  <a:srgbClr val="000000"/>
                </a:solidFill>
                <a:latin typeface="Times New Roman" panose="02020603050405020304" pitchFamily="18" charset="0"/>
              </a:rPr>
              <a:t>》(</a:t>
            </a:r>
            <a:r>
              <a:rPr lang="zh-CN" altLang="en-US" sz="2000" dirty="0">
                <a:solidFill>
                  <a:srgbClr val="000000"/>
                </a:solidFill>
                <a:latin typeface="Times New Roman" panose="02020603050405020304" pitchFamily="18" charset="0"/>
              </a:rPr>
              <a:t>Портрет</a:t>
            </a:r>
            <a:r>
              <a:rPr lang="en-US" altLang="zh-CN" sz="2000" dirty="0">
                <a:solidFill>
                  <a:srgbClr val="000000"/>
                </a:solidFill>
                <a:latin typeface="Times New Roman" panose="02020603050405020304" pitchFamily="18" charset="0"/>
              </a:rPr>
              <a:t>)</a:t>
            </a:r>
            <a:r>
              <a:rPr lang="zh-CN" altLang="en-US" sz="2000" dirty="0">
                <a:solidFill>
                  <a:srgbClr val="000000"/>
                </a:solidFill>
                <a:latin typeface="Times New Roman" panose="02020603050405020304" pitchFamily="18" charset="0"/>
              </a:rPr>
              <a:t>、</a:t>
            </a:r>
            <a:r>
              <a:rPr lang="en-US" altLang="zh-CN" sz="2000" dirty="0">
                <a:solidFill>
                  <a:srgbClr val="000000"/>
                </a:solidFill>
                <a:latin typeface="Times New Roman" panose="02020603050405020304" pitchFamily="18" charset="0"/>
              </a:rPr>
              <a:t>《</a:t>
            </a:r>
            <a:r>
              <a:rPr lang="zh-CN" altLang="en-US" sz="2000" dirty="0">
                <a:solidFill>
                  <a:srgbClr val="000000"/>
                </a:solidFill>
                <a:latin typeface="Times New Roman" panose="02020603050405020304" pitchFamily="18" charset="0"/>
              </a:rPr>
              <a:t>涅瓦大街</a:t>
            </a:r>
            <a:r>
              <a:rPr lang="en-US" altLang="zh-CN" sz="2000" dirty="0">
                <a:solidFill>
                  <a:srgbClr val="000000"/>
                </a:solidFill>
                <a:latin typeface="Times New Roman" panose="02020603050405020304" pitchFamily="18" charset="0"/>
              </a:rPr>
              <a:t>》(</a:t>
            </a:r>
            <a:r>
              <a:rPr lang="zh-CN" altLang="en-US" sz="2000" dirty="0">
                <a:solidFill>
                  <a:srgbClr val="000000"/>
                </a:solidFill>
                <a:latin typeface="Times New Roman" panose="02020603050405020304" pitchFamily="18" charset="0"/>
              </a:rPr>
              <a:t>Невский проспект</a:t>
            </a:r>
            <a:r>
              <a:rPr lang="en-US" altLang="zh-CN" sz="2000" dirty="0">
                <a:solidFill>
                  <a:srgbClr val="000000"/>
                </a:solidFill>
                <a:latin typeface="Times New Roman" panose="02020603050405020304" pitchFamily="18" charset="0"/>
              </a:rPr>
              <a:t>)</a:t>
            </a:r>
            <a:r>
              <a:rPr lang="zh-CN" altLang="en-US" sz="2000" dirty="0">
                <a:solidFill>
                  <a:srgbClr val="000000"/>
                </a:solidFill>
                <a:latin typeface="Times New Roman" panose="02020603050405020304" pitchFamily="18" charset="0"/>
              </a:rPr>
              <a:t>和</a:t>
            </a:r>
            <a:r>
              <a:rPr lang="en-US" altLang="zh-CN" sz="2000" dirty="0">
                <a:solidFill>
                  <a:srgbClr val="000000"/>
                </a:solidFill>
                <a:latin typeface="Times New Roman" panose="02020603050405020304" pitchFamily="18" charset="0"/>
              </a:rPr>
              <a:t>《</a:t>
            </a:r>
            <a:r>
              <a:rPr lang="zh-CN" altLang="en-US" sz="2000" dirty="0">
                <a:solidFill>
                  <a:srgbClr val="000000"/>
                </a:solidFill>
                <a:latin typeface="Times New Roman" panose="02020603050405020304" pitchFamily="18" charset="0"/>
              </a:rPr>
              <a:t>狂人日记</a:t>
            </a:r>
            <a:r>
              <a:rPr lang="en-US" altLang="zh-CN" sz="2000" dirty="0">
                <a:solidFill>
                  <a:srgbClr val="000000"/>
                </a:solidFill>
                <a:latin typeface="Times New Roman" panose="02020603050405020304" pitchFamily="18" charset="0"/>
              </a:rPr>
              <a:t>》(</a:t>
            </a:r>
            <a:r>
              <a:rPr lang="zh-CN" altLang="en-US" sz="2000" dirty="0">
                <a:solidFill>
                  <a:srgbClr val="000000"/>
                </a:solidFill>
                <a:latin typeface="Times New Roman" panose="02020603050405020304" pitchFamily="18" charset="0"/>
              </a:rPr>
              <a:t>Записки сумашедшего</a:t>
            </a:r>
            <a:r>
              <a:rPr lang="en-US" altLang="zh-CN" sz="2000" dirty="0">
                <a:solidFill>
                  <a:srgbClr val="000000"/>
                </a:solidFill>
                <a:latin typeface="Times New Roman" panose="02020603050405020304" pitchFamily="18" charset="0"/>
              </a:rPr>
              <a:t>)</a:t>
            </a:r>
            <a:r>
              <a:rPr lang="zh-CN" altLang="en-US" sz="2000" dirty="0">
                <a:solidFill>
                  <a:srgbClr val="000000"/>
                </a:solidFill>
                <a:latin typeface="Times New Roman" panose="02020603050405020304" pitchFamily="18" charset="0"/>
              </a:rPr>
              <a:t>；</a:t>
            </a:r>
            <a:endParaRPr lang="zh-CN" altLang="en-US" sz="2000" dirty="0">
              <a:solidFill>
                <a:srgbClr val="000000"/>
              </a:solidFill>
              <a:latin typeface="Times New Roman" panose="02020603050405020304" pitchFamily="18" charset="0"/>
            </a:endParaRPr>
          </a:p>
          <a:p>
            <a:pPr marL="0" indent="0">
              <a:lnSpc>
                <a:spcPct val="90000"/>
              </a:lnSpc>
              <a:buNone/>
            </a:pPr>
            <a:endParaRPr lang="zh-CN" altLang="en-US" sz="2000" dirty="0">
              <a:solidFill>
                <a:srgbClr val="000000"/>
              </a:solidFill>
              <a:latin typeface="Times New Roman" panose="02020603050405020304" pitchFamily="18" charset="0"/>
            </a:endParaRPr>
          </a:p>
          <a:p>
            <a:pPr>
              <a:lnSpc>
                <a:spcPct val="90000"/>
              </a:lnSpc>
            </a:pPr>
            <a:r>
              <a:rPr lang="zh-CN" altLang="en-US" sz="2000" dirty="0">
                <a:solidFill>
                  <a:srgbClr val="000000"/>
                </a:solidFill>
                <a:latin typeface="Times New Roman" panose="02020603050405020304" pitchFamily="18" charset="0"/>
              </a:rPr>
              <a:t>《小品集》和《密尔格拉得》</a:t>
            </a:r>
            <a:r>
              <a:rPr lang="en-US" altLang="zh-CN" sz="2000" dirty="0">
                <a:solidFill>
                  <a:srgbClr val="000000"/>
                </a:solidFill>
                <a:latin typeface="Times New Roman" panose="02020603050405020304" pitchFamily="18" charset="0"/>
              </a:rPr>
              <a:t>《</a:t>
            </a:r>
            <a:r>
              <a:rPr lang="zh-CN" altLang="en-US" sz="2000" dirty="0">
                <a:solidFill>
                  <a:srgbClr val="000000"/>
                </a:solidFill>
                <a:latin typeface="Times New Roman" panose="02020603050405020304" pitchFamily="18" charset="0"/>
              </a:rPr>
              <a:t>狄康卡近乡夜话</a:t>
            </a:r>
            <a:r>
              <a:rPr lang="en-US" altLang="zh-CN" sz="2000" dirty="0">
                <a:solidFill>
                  <a:srgbClr val="000000"/>
                </a:solidFill>
                <a:latin typeface="Times New Roman" panose="02020603050405020304" pitchFamily="18" charset="0"/>
              </a:rPr>
              <a:t>》</a:t>
            </a:r>
            <a:r>
              <a:rPr lang="zh-CN" altLang="en-US" sz="2000" dirty="0">
                <a:solidFill>
                  <a:srgbClr val="000000"/>
                </a:solidFill>
                <a:latin typeface="Times New Roman" panose="02020603050405020304" pitchFamily="18" charset="0"/>
              </a:rPr>
              <a:t>的续集，以</a:t>
            </a:r>
            <a:r>
              <a:rPr lang="en-US" altLang="zh-CN" sz="2000" dirty="0">
                <a:solidFill>
                  <a:srgbClr val="000000"/>
                </a:solidFill>
                <a:latin typeface="Times New Roman" panose="02020603050405020304" pitchFamily="18" charset="0"/>
              </a:rPr>
              <a:t>《</a:t>
            </a:r>
            <a:r>
              <a:rPr lang="zh-CN" altLang="en-US" sz="2000" dirty="0">
                <a:solidFill>
                  <a:srgbClr val="000000"/>
                </a:solidFill>
                <a:latin typeface="Times New Roman" panose="02020603050405020304" pitchFamily="18" charset="0"/>
              </a:rPr>
              <a:t>塔拉斯</a:t>
            </a:r>
            <a:r>
              <a:rPr lang="en-US" altLang="zh-CN" sz="2000" dirty="0">
                <a:solidFill>
                  <a:srgbClr val="000000"/>
                </a:solidFill>
                <a:latin typeface="Times New Roman" panose="02020603050405020304" pitchFamily="18" charset="0"/>
              </a:rPr>
              <a:t>·</a:t>
            </a:r>
            <a:r>
              <a:rPr lang="zh-CN" altLang="en-US" sz="2000" dirty="0">
                <a:solidFill>
                  <a:srgbClr val="000000"/>
                </a:solidFill>
                <a:latin typeface="Times New Roman" panose="02020603050405020304" pitchFamily="18" charset="0"/>
              </a:rPr>
              <a:t>布尔巴</a:t>
            </a:r>
            <a:r>
              <a:rPr lang="en-US" altLang="zh-CN" sz="2000" dirty="0">
                <a:solidFill>
                  <a:srgbClr val="000000"/>
                </a:solidFill>
                <a:latin typeface="Times New Roman" panose="02020603050405020304" pitchFamily="18" charset="0"/>
              </a:rPr>
              <a:t>》</a:t>
            </a:r>
            <a:r>
              <a:rPr lang="zh-CN" altLang="en-US" sz="2000" dirty="0">
                <a:solidFill>
                  <a:srgbClr val="000000"/>
                </a:solidFill>
                <a:latin typeface="Times New Roman" panose="02020603050405020304" pitchFamily="18" charset="0"/>
              </a:rPr>
              <a:t>最为突出，给作者带来很大声誉，同时也标志了他的创作进入现实主义阶段。</a:t>
            </a:r>
            <a:r>
              <a:rPr lang="zh-CN" altLang="en-US" sz="2000" dirty="0">
                <a:latin typeface="Times New Roman" panose="02020603050405020304" pitchFamily="18" charset="0"/>
              </a:rPr>
              <a:t> </a:t>
            </a:r>
            <a:endParaRPr lang="zh-CN" altLang="en-US" sz="2000" dirty="0">
              <a:latin typeface="Times New Roman" panose="02020603050405020304" pitchFamily="18" charset="0"/>
            </a:endParaRPr>
          </a:p>
          <a:p>
            <a:pPr>
              <a:lnSpc>
                <a:spcPct val="90000"/>
              </a:lnSpc>
            </a:pPr>
            <a:endParaRPr lang="zh-CN" altLang="en-US" sz="2000" dirty="0">
              <a:latin typeface="Times New Roman" panose="02020603050405020304" pitchFamily="18" charset="0"/>
            </a:endParaRPr>
          </a:p>
          <a:p>
            <a:pPr>
              <a:lnSpc>
                <a:spcPct val="90000"/>
              </a:lnSpc>
            </a:pPr>
            <a:endParaRPr lang="zh-CN" altLang="en-US" dirty="0"/>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5" name="标题 103425"/>
          <p:cNvSpPr>
            <a:spLocks noGrp="1"/>
          </p:cNvSpPr>
          <p:nvPr>
            <p:ph type="title"/>
          </p:nvPr>
        </p:nvSpPr>
        <p:spPr/>
        <p:txBody>
          <a:bodyPr anchor="ctr"/>
          <a:lstStyle/>
          <a:p>
            <a:r>
              <a:rPr lang="en-US" altLang="zh-CN" sz="4000" b="1" dirty="0">
                <a:solidFill>
                  <a:srgbClr val="00B0F0"/>
                </a:solidFill>
                <a:latin typeface="宋体" panose="02010600030101010101" pitchFamily="2" charset="-122"/>
              </a:rPr>
              <a:t>《</a:t>
            </a:r>
            <a:r>
              <a:rPr lang="zh-CN" altLang="en-US" sz="4000" b="1" dirty="0">
                <a:solidFill>
                  <a:srgbClr val="00B0F0"/>
                </a:solidFill>
                <a:latin typeface="宋体" panose="02010600030101010101" pitchFamily="2" charset="-122"/>
              </a:rPr>
              <a:t>塔拉斯</a:t>
            </a:r>
            <a:r>
              <a:rPr lang="en-US" altLang="zh-CN" sz="4000" b="1" dirty="0">
                <a:solidFill>
                  <a:srgbClr val="00B0F0"/>
                </a:solidFill>
                <a:latin typeface="宋体" panose="02010600030101010101" pitchFamily="2" charset="-122"/>
              </a:rPr>
              <a:t>·</a:t>
            </a:r>
            <a:r>
              <a:rPr lang="zh-CN" altLang="en-US" sz="4000" b="1" dirty="0">
                <a:solidFill>
                  <a:srgbClr val="00B0F0"/>
                </a:solidFill>
                <a:latin typeface="宋体" panose="02010600030101010101" pitchFamily="2" charset="-122"/>
              </a:rPr>
              <a:t>布尔巴</a:t>
            </a:r>
            <a:r>
              <a:rPr lang="en-US" altLang="zh-CN" sz="4000" b="1">
                <a:solidFill>
                  <a:srgbClr val="00B0F0"/>
                </a:solidFill>
                <a:latin typeface="宋体" panose="02010600030101010101" pitchFamily="2" charset="-122"/>
              </a:rPr>
              <a:t>》</a:t>
            </a:r>
            <a:endParaRPr lang="en-US" altLang="zh-CN" sz="4000" b="1">
              <a:solidFill>
                <a:srgbClr val="00B0F0"/>
              </a:solidFill>
              <a:latin typeface="宋体" panose="02010600030101010101" pitchFamily="2" charset="-122"/>
            </a:endParaRPr>
          </a:p>
        </p:txBody>
      </p:sp>
      <p:sp>
        <p:nvSpPr>
          <p:cNvPr id="77826" name="文本占位符 103426"/>
          <p:cNvSpPr>
            <a:spLocks noGrp="1"/>
          </p:cNvSpPr>
          <p:nvPr>
            <p:ph idx="1"/>
          </p:nvPr>
        </p:nvSpPr>
        <p:spPr/>
        <p:txBody>
          <a:bodyPr anchor="t"/>
          <a:lstStyle/>
          <a:p>
            <a:r>
              <a:rPr lang="zh-CN" altLang="en-US" sz="2000" dirty="0">
                <a:solidFill>
                  <a:srgbClr val="000000"/>
                </a:solidFill>
                <a:latin typeface="宋体" panose="02010600030101010101" pitchFamily="2" charset="-122"/>
                <a:sym typeface="+mn-ea"/>
              </a:rPr>
              <a:t>中篇小说《</a:t>
            </a:r>
            <a:r>
              <a:rPr lang="zh-CN" altLang="en-US" sz="2000" dirty="0">
                <a:solidFill>
                  <a:srgbClr val="000000"/>
                </a:solidFill>
                <a:latin typeface="Times New Roman" panose="02020603050405020304" pitchFamily="18" charset="0"/>
                <a:sym typeface="+mn-ea"/>
              </a:rPr>
              <a:t>Тарас Бульба》</a:t>
            </a:r>
            <a:r>
              <a:rPr lang="zh-CN" altLang="en-US" sz="2000" dirty="0">
                <a:solidFill>
                  <a:srgbClr val="000000"/>
                </a:solidFill>
                <a:latin typeface="宋体" panose="02010600030101010101" pitchFamily="2" charset="-122"/>
              </a:rPr>
              <a:t>描写了</a:t>
            </a:r>
            <a:r>
              <a:rPr lang="en-US" altLang="zh-CN" sz="2000" dirty="0">
                <a:solidFill>
                  <a:srgbClr val="000000"/>
                </a:solidFill>
                <a:latin typeface="宋体" panose="02010600030101010101" pitchFamily="2" charset="-122"/>
              </a:rPr>
              <a:t>16</a:t>
            </a:r>
            <a:r>
              <a:rPr lang="zh-CN" altLang="en-US" sz="2000" dirty="0">
                <a:solidFill>
                  <a:srgbClr val="000000"/>
                </a:solidFill>
                <a:latin typeface="宋体" panose="02010600030101010101" pitchFamily="2" charset="-122"/>
              </a:rPr>
              <a:t>世纪哥萨克队长</a:t>
            </a:r>
            <a:r>
              <a:rPr lang="zh-CN" altLang="en-US" sz="2000" b="1" dirty="0">
                <a:solidFill>
                  <a:srgbClr val="000000"/>
                </a:solidFill>
                <a:latin typeface="宋体" panose="02010600030101010101" pitchFamily="2" charset="-122"/>
              </a:rPr>
              <a:t>布尔巴</a:t>
            </a:r>
            <a:r>
              <a:rPr lang="zh-CN" altLang="en-US" sz="2000" dirty="0">
                <a:solidFill>
                  <a:srgbClr val="000000"/>
                </a:solidFill>
                <a:latin typeface="宋体" panose="02010600030101010101" pitchFamily="2" charset="-122"/>
              </a:rPr>
              <a:t>率军反对波兰入侵的英勇斗争。为保卫哥萨克，他大义灭亲，亲手杀掉了叛变投敌的儿子安德烈。从而歌颂了热爱祖国和为祖国而战的英雄性格。</a:t>
            </a:r>
            <a:r>
              <a:rPr lang="zh-CN" altLang="en-US" sz="2700" dirty="0"/>
              <a:t> </a:t>
            </a:r>
            <a:endParaRPr lang="zh-CN" altLang="en-US" sz="2700" dirty="0"/>
          </a:p>
          <a:p>
            <a:pPr marL="0" indent="0">
              <a:buNone/>
            </a:pPr>
            <a:endParaRPr lang="zh-CN" altLang="en-US" dirty="0"/>
          </a:p>
          <a:p>
            <a:endParaRPr lang="zh-CN" altLang="en-US" dirty="0"/>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标题 104449"/>
          <p:cNvSpPr>
            <a:spLocks noGrp="1"/>
          </p:cNvSpPr>
          <p:nvPr>
            <p:ph type="title"/>
          </p:nvPr>
        </p:nvSpPr>
        <p:spPr/>
        <p:txBody>
          <a:bodyPr anchor="ctr"/>
          <a:lstStyle/>
          <a:p>
            <a:r>
              <a:rPr lang="en-US" altLang="zh-CN" sz="4000" b="1" dirty="0">
                <a:solidFill>
                  <a:srgbClr val="00B0F0"/>
                </a:solidFill>
                <a:latin typeface="宋体" panose="02010600030101010101" pitchFamily="2" charset="-122"/>
              </a:rPr>
              <a:t>《</a:t>
            </a:r>
            <a:r>
              <a:rPr lang="zh-CN" altLang="en-US" sz="4000" b="1" dirty="0">
                <a:solidFill>
                  <a:srgbClr val="00B0F0"/>
                </a:solidFill>
                <a:latin typeface="宋体" panose="02010600030101010101" pitchFamily="2" charset="-122"/>
              </a:rPr>
              <a:t>旧式地主</a:t>
            </a:r>
            <a:r>
              <a:rPr lang="en-US" altLang="zh-CN" sz="4000" b="1">
                <a:solidFill>
                  <a:srgbClr val="00B0F0"/>
                </a:solidFill>
                <a:latin typeface="宋体" panose="02010600030101010101" pitchFamily="2" charset="-122"/>
              </a:rPr>
              <a:t>》</a:t>
            </a:r>
            <a:endParaRPr lang="en-US" altLang="zh-CN" sz="4000" b="1">
              <a:solidFill>
                <a:srgbClr val="00B0F0"/>
              </a:solidFill>
              <a:latin typeface="宋体" panose="02010600030101010101" pitchFamily="2" charset="-122"/>
            </a:endParaRPr>
          </a:p>
        </p:txBody>
      </p:sp>
      <p:sp>
        <p:nvSpPr>
          <p:cNvPr id="78850" name="文本占位符 104450"/>
          <p:cNvSpPr>
            <a:spLocks noGrp="1"/>
          </p:cNvSpPr>
          <p:nvPr>
            <p:ph idx="1"/>
          </p:nvPr>
        </p:nvSpPr>
        <p:spPr/>
        <p:txBody>
          <a:bodyPr anchor="t"/>
          <a:lstStyle/>
          <a:p>
            <a:r>
              <a:rPr lang="en-US" altLang="zh-CN" sz="2000" b="1" dirty="0">
                <a:solidFill>
                  <a:srgbClr val="000000"/>
                </a:solidFill>
                <a:latin typeface="宋体" panose="02010600030101010101" pitchFamily="2" charset="-122"/>
              </a:rPr>
              <a:t>《</a:t>
            </a:r>
            <a:r>
              <a:rPr lang="zh-CN" altLang="en-US" sz="2000" b="1" dirty="0">
                <a:solidFill>
                  <a:srgbClr val="000000"/>
                </a:solidFill>
                <a:latin typeface="宋体" panose="02010600030101010101" pitchFamily="2" charset="-122"/>
              </a:rPr>
              <a:t>旧式地主</a:t>
            </a:r>
            <a:r>
              <a:rPr lang="en-US" altLang="zh-CN" sz="2000" b="1">
                <a:solidFill>
                  <a:srgbClr val="000000"/>
                </a:solidFill>
                <a:latin typeface="宋体" panose="02010600030101010101" pitchFamily="2" charset="-122"/>
              </a:rPr>
              <a:t>》</a:t>
            </a:r>
            <a:r>
              <a:rPr lang="zh-CN" altLang="en-US" sz="2000" b="1">
                <a:solidFill>
                  <a:srgbClr val="000000"/>
                </a:solidFill>
                <a:latin typeface="宋体" panose="02010600030101010101" pitchFamily="2" charset="-122"/>
              </a:rPr>
              <a:t>（</a:t>
            </a:r>
            <a:r>
              <a:rPr lang="zh-CN" altLang="en-US" sz="2000" dirty="0">
                <a:solidFill>
                  <a:srgbClr val="000000"/>
                </a:solidFill>
                <a:latin typeface="Times New Roman" panose="02020603050405020304" pitchFamily="18" charset="0"/>
                <a:sym typeface="+mn-ea"/>
              </a:rPr>
              <a:t>Старосветские помещики）</a:t>
            </a:r>
            <a:r>
              <a:rPr lang="zh-CN" altLang="en-US" sz="2000" dirty="0">
                <a:solidFill>
                  <a:srgbClr val="000000"/>
                </a:solidFill>
                <a:latin typeface="宋体" panose="02010600030101010101" pitchFamily="2" charset="-122"/>
              </a:rPr>
              <a:t>描写的是一对善良的地主老夫妻，他们除了吃就是睡，对什么也没兴趣。庄园日益荒芜，老俩口最终无声无息地死去。作品表现了地主阶级的灭亡。</a:t>
            </a:r>
            <a:r>
              <a:rPr lang="zh-CN" altLang="en-US" sz="2000" b="1" dirty="0">
                <a:solidFill>
                  <a:srgbClr val="000000"/>
                </a:solidFill>
                <a:latin typeface="宋体" panose="02010600030101010101" pitchFamily="2" charset="-122"/>
              </a:rPr>
              <a:t> </a:t>
            </a:r>
            <a:endParaRPr lang="zh-CN" altLang="en-US" sz="2000" dirty="0"/>
          </a:p>
          <a:p>
            <a:endParaRPr lang="zh-CN" altLang="en-US" sz="2000" dirty="0"/>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3" name="标题 105473"/>
          <p:cNvSpPr>
            <a:spLocks noGrp="1"/>
          </p:cNvSpPr>
          <p:nvPr>
            <p:ph type="title"/>
          </p:nvPr>
        </p:nvSpPr>
        <p:spPr/>
        <p:txBody>
          <a:bodyPr anchor="ctr"/>
          <a:lstStyle/>
          <a:p>
            <a:r>
              <a:rPr lang="en-US" altLang="zh-CN" sz="4000" b="1" dirty="0">
                <a:solidFill>
                  <a:srgbClr val="00B0F0"/>
                </a:solidFill>
                <a:latin typeface="宋体" panose="02010600030101010101" pitchFamily="2" charset="-122"/>
              </a:rPr>
              <a:t>《</a:t>
            </a:r>
            <a:r>
              <a:rPr lang="zh-CN" altLang="en-US" sz="4000" b="1" dirty="0">
                <a:solidFill>
                  <a:srgbClr val="00B0F0"/>
                </a:solidFill>
                <a:latin typeface="宋体" panose="02010600030101010101" pitchFamily="2" charset="-122"/>
              </a:rPr>
              <a:t>两个伊凡吵架的故事</a:t>
            </a:r>
            <a:r>
              <a:rPr lang="en-US" altLang="zh-CN" sz="4000" b="1">
                <a:solidFill>
                  <a:srgbClr val="00B0F0"/>
                </a:solidFill>
                <a:latin typeface="宋体" panose="02010600030101010101" pitchFamily="2" charset="-122"/>
              </a:rPr>
              <a:t>》</a:t>
            </a:r>
            <a:endParaRPr lang="en-US" altLang="zh-CN" sz="4000" b="1">
              <a:solidFill>
                <a:srgbClr val="00B0F0"/>
              </a:solidFill>
              <a:latin typeface="宋体" panose="02010600030101010101" pitchFamily="2" charset="-122"/>
            </a:endParaRPr>
          </a:p>
        </p:txBody>
      </p:sp>
      <p:sp>
        <p:nvSpPr>
          <p:cNvPr id="79874" name="文本占位符 105474"/>
          <p:cNvSpPr>
            <a:spLocks noGrp="1"/>
          </p:cNvSpPr>
          <p:nvPr>
            <p:ph idx="1"/>
          </p:nvPr>
        </p:nvSpPr>
        <p:spPr>
          <a:xfrm>
            <a:off x="457200" y="1200150"/>
            <a:ext cx="8105775" cy="3394710"/>
          </a:xfrm>
        </p:spPr>
        <p:txBody>
          <a:bodyPr anchor="t"/>
          <a:lstStyle/>
          <a:p>
            <a:r>
              <a:rPr lang="en-US" altLang="zh-CN" sz="2000" b="1" dirty="0">
                <a:solidFill>
                  <a:srgbClr val="000000"/>
                </a:solidFill>
                <a:latin typeface="宋体" panose="02010600030101010101" pitchFamily="2" charset="-122"/>
              </a:rPr>
              <a:t>《</a:t>
            </a:r>
            <a:r>
              <a:rPr lang="zh-CN" altLang="en-US" sz="2000" b="1" dirty="0">
                <a:solidFill>
                  <a:srgbClr val="000000"/>
                </a:solidFill>
                <a:latin typeface="宋体" panose="02010600030101010101" pitchFamily="2" charset="-122"/>
              </a:rPr>
              <a:t>两个伊凡吵架的故事</a:t>
            </a:r>
            <a:r>
              <a:rPr lang="en-US" altLang="zh-CN" sz="2000" b="1">
                <a:solidFill>
                  <a:srgbClr val="000000"/>
                </a:solidFill>
                <a:latin typeface="宋体" panose="02010600030101010101" pitchFamily="2" charset="-122"/>
              </a:rPr>
              <a:t>》</a:t>
            </a:r>
            <a:r>
              <a:rPr lang="en-US" altLang="zh-CN" sz="2000" dirty="0">
                <a:solidFill>
                  <a:srgbClr val="000000"/>
                </a:solidFill>
                <a:latin typeface="Times New Roman" panose="02020603050405020304" pitchFamily="18" charset="0"/>
                <a:sym typeface="+mn-ea"/>
              </a:rPr>
              <a:t>(</a:t>
            </a:r>
            <a:r>
              <a:rPr lang="zh-CN" altLang="en-US" sz="2000" dirty="0">
                <a:solidFill>
                  <a:srgbClr val="000000"/>
                </a:solidFill>
                <a:latin typeface="Times New Roman" panose="02020603050405020304" pitchFamily="18" charset="0"/>
                <a:sym typeface="+mn-ea"/>
              </a:rPr>
              <a:t>Повесть о двух Иванах</a:t>
            </a:r>
            <a:r>
              <a:rPr lang="en-US" altLang="zh-CN" sz="2000" dirty="0">
                <a:solidFill>
                  <a:srgbClr val="000000"/>
                </a:solidFill>
                <a:latin typeface="Times New Roman" panose="02020603050405020304" pitchFamily="18" charset="0"/>
                <a:sym typeface="+mn-ea"/>
              </a:rPr>
              <a:t>)</a:t>
            </a:r>
            <a:r>
              <a:rPr lang="zh-CN" altLang="en-US" sz="2000" dirty="0">
                <a:solidFill>
                  <a:srgbClr val="000000"/>
                </a:solidFill>
                <a:latin typeface="宋体" panose="02010600030101010101" pitchFamily="2" charset="-122"/>
              </a:rPr>
              <a:t>说的是两个“体面”的地主因琐事结仇，长年累月地没完没了地打官司。他们的前辈为祖国战死沙场，而他们却整日无所事事。伊凡诺维奇整天吃甜瓜，无聊地数着瓜子；尼基福罗维奇则喜欢洗澡，没事就坐在齐脖子深的水中，吩咐仆人把桌子和茶炊放在水面上，一边洗澡，一边喝茶。</a:t>
            </a:r>
            <a:r>
              <a:rPr lang="zh-CN" altLang="en-US" sz="2000" dirty="0"/>
              <a:t> </a:t>
            </a:r>
            <a:endParaRPr lang="zh-CN" altLang="en-US" sz="2000" dirty="0"/>
          </a:p>
          <a:p>
            <a:endParaRPr lang="zh-CN" altLang="en-US" dirty="0"/>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1" name="标题 107521"/>
          <p:cNvSpPr>
            <a:spLocks noGrp="1"/>
          </p:cNvSpPr>
          <p:nvPr>
            <p:ph type="title"/>
          </p:nvPr>
        </p:nvSpPr>
        <p:spPr/>
        <p:txBody>
          <a:bodyPr anchor="ctr"/>
          <a:lstStyle/>
          <a:p>
            <a:r>
              <a:rPr lang="en-US" altLang="zh-CN" sz="4000" b="1" dirty="0">
                <a:solidFill>
                  <a:srgbClr val="00B0F0"/>
                </a:solidFill>
                <a:latin typeface="宋体" panose="02010600030101010101" pitchFamily="2" charset="-122"/>
              </a:rPr>
              <a:t>《</a:t>
            </a:r>
            <a:r>
              <a:rPr lang="zh-CN" altLang="en-US" sz="4000" b="1" dirty="0">
                <a:solidFill>
                  <a:srgbClr val="00B0F0"/>
                </a:solidFill>
                <a:latin typeface="宋体" panose="02010600030101010101" pitchFamily="2" charset="-122"/>
              </a:rPr>
              <a:t>彼得堡的故事</a:t>
            </a:r>
            <a:r>
              <a:rPr lang="en-US" altLang="zh-CN" sz="4000" b="1">
                <a:solidFill>
                  <a:srgbClr val="00B0F0"/>
                </a:solidFill>
                <a:latin typeface="宋体" panose="02010600030101010101" pitchFamily="2" charset="-122"/>
              </a:rPr>
              <a:t>》</a:t>
            </a:r>
            <a:endParaRPr lang="en-US" altLang="zh-CN" sz="4000" b="1">
              <a:solidFill>
                <a:srgbClr val="00B0F0"/>
              </a:solidFill>
              <a:latin typeface="宋体" panose="02010600030101010101" pitchFamily="2" charset="-122"/>
            </a:endParaRPr>
          </a:p>
        </p:txBody>
      </p:sp>
      <p:sp>
        <p:nvSpPr>
          <p:cNvPr id="81922" name="文本占位符 107522"/>
          <p:cNvSpPr>
            <a:spLocks noGrp="1"/>
          </p:cNvSpPr>
          <p:nvPr>
            <p:ph idx="1"/>
          </p:nvPr>
        </p:nvSpPr>
        <p:spPr/>
        <p:txBody>
          <a:bodyPr anchor="t"/>
          <a:lstStyle/>
          <a:p>
            <a:pPr>
              <a:lnSpc>
                <a:spcPct val="90000"/>
              </a:lnSpc>
            </a:pPr>
            <a:r>
              <a:rPr lang="en-US" altLang="zh-CN" sz="2000" dirty="0">
                <a:solidFill>
                  <a:srgbClr val="000000"/>
                </a:solidFill>
                <a:latin typeface="Times New Roman" panose="02020603050405020304" pitchFamily="18" charset="0"/>
              </a:rPr>
              <a:t>1842</a:t>
            </a:r>
            <a:r>
              <a:rPr lang="zh-CN" altLang="en-US" sz="2000" dirty="0">
                <a:solidFill>
                  <a:srgbClr val="000000"/>
                </a:solidFill>
                <a:latin typeface="Times New Roman" panose="02020603050405020304" pitchFamily="18" charset="0"/>
              </a:rPr>
              <a:t>年，果戈理为</a:t>
            </a:r>
            <a:r>
              <a:rPr lang="en-US" altLang="zh-CN" sz="2000" dirty="0">
                <a:solidFill>
                  <a:srgbClr val="000000"/>
                </a:solidFill>
                <a:latin typeface="Times New Roman" panose="02020603050405020304" pitchFamily="18" charset="0"/>
              </a:rPr>
              <a:t>《</a:t>
            </a:r>
            <a:r>
              <a:rPr lang="zh-CN" altLang="en-US" sz="2000" dirty="0">
                <a:solidFill>
                  <a:srgbClr val="000000"/>
                </a:solidFill>
                <a:latin typeface="Times New Roman" panose="02020603050405020304" pitchFamily="18" charset="0"/>
              </a:rPr>
              <a:t>小品集</a:t>
            </a:r>
            <a:r>
              <a:rPr lang="en-US" altLang="zh-CN" sz="2000" dirty="0">
                <a:solidFill>
                  <a:srgbClr val="000000"/>
                </a:solidFill>
                <a:latin typeface="Times New Roman" panose="02020603050405020304" pitchFamily="18" charset="0"/>
              </a:rPr>
              <a:t>》</a:t>
            </a:r>
            <a:r>
              <a:rPr lang="zh-CN" altLang="en-US" sz="2000" dirty="0">
                <a:solidFill>
                  <a:srgbClr val="000000"/>
                </a:solidFill>
                <a:latin typeface="Times New Roman" panose="02020603050405020304" pitchFamily="18" charset="0"/>
              </a:rPr>
              <a:t>增添了两个短篇：</a:t>
            </a:r>
            <a:r>
              <a:rPr lang="en-US" altLang="zh-CN" sz="2000" b="1" dirty="0">
                <a:solidFill>
                  <a:srgbClr val="000000"/>
                </a:solidFill>
                <a:latin typeface="Times New Roman" panose="02020603050405020304" pitchFamily="18" charset="0"/>
              </a:rPr>
              <a:t>《</a:t>
            </a:r>
            <a:r>
              <a:rPr lang="zh-CN" altLang="en-US" sz="2000" b="1" dirty="0">
                <a:solidFill>
                  <a:srgbClr val="000000"/>
                </a:solidFill>
                <a:latin typeface="Times New Roman" panose="02020603050405020304" pitchFamily="18" charset="0"/>
              </a:rPr>
              <a:t>鼻子</a:t>
            </a:r>
            <a:r>
              <a:rPr lang="en-US" altLang="zh-CN" sz="2000" b="1" dirty="0">
                <a:solidFill>
                  <a:srgbClr val="000000"/>
                </a:solidFill>
                <a:latin typeface="Times New Roman" panose="02020603050405020304" pitchFamily="18" charset="0"/>
              </a:rPr>
              <a:t>》</a:t>
            </a:r>
            <a:r>
              <a:rPr lang="zh-CN" altLang="en-US" sz="2000" dirty="0">
                <a:solidFill>
                  <a:srgbClr val="000000"/>
                </a:solidFill>
                <a:latin typeface="Times New Roman" panose="02020603050405020304" pitchFamily="18" charset="0"/>
              </a:rPr>
              <a:t>（</a:t>
            </a:r>
            <a:r>
              <a:rPr lang="en-US" altLang="zh-CN" sz="2000" dirty="0">
                <a:solidFill>
                  <a:srgbClr val="000000"/>
                </a:solidFill>
                <a:latin typeface="Times New Roman" panose="02020603050405020304" pitchFamily="18" charset="0"/>
              </a:rPr>
              <a:t>Нос</a:t>
            </a:r>
            <a:r>
              <a:rPr lang="zh-CN" altLang="en-US" sz="2000" dirty="0">
                <a:solidFill>
                  <a:srgbClr val="000000"/>
                </a:solidFill>
                <a:latin typeface="Times New Roman" panose="02020603050405020304" pitchFamily="18" charset="0"/>
              </a:rPr>
              <a:t>）和 </a:t>
            </a:r>
            <a:r>
              <a:rPr lang="en-US" altLang="zh-CN" sz="2000" b="1" dirty="0">
                <a:solidFill>
                  <a:srgbClr val="000000"/>
                </a:solidFill>
                <a:latin typeface="Times New Roman" panose="02020603050405020304" pitchFamily="18" charset="0"/>
              </a:rPr>
              <a:t>《</a:t>
            </a:r>
            <a:r>
              <a:rPr lang="zh-CN" altLang="en-US" sz="2000" b="1" dirty="0">
                <a:solidFill>
                  <a:srgbClr val="000000"/>
                </a:solidFill>
                <a:latin typeface="Times New Roman" panose="02020603050405020304" pitchFamily="18" charset="0"/>
              </a:rPr>
              <a:t>外套</a:t>
            </a:r>
            <a:r>
              <a:rPr lang="en-US" altLang="zh-CN" sz="2000" b="1" dirty="0">
                <a:solidFill>
                  <a:srgbClr val="000000"/>
                </a:solidFill>
                <a:latin typeface="Times New Roman" panose="02020603050405020304" pitchFamily="18" charset="0"/>
              </a:rPr>
              <a:t>》</a:t>
            </a:r>
            <a:r>
              <a:rPr lang="zh-CN" altLang="en-US" sz="2000" dirty="0">
                <a:solidFill>
                  <a:srgbClr val="000000"/>
                </a:solidFill>
                <a:latin typeface="Times New Roman" panose="02020603050405020304" pitchFamily="18" charset="0"/>
              </a:rPr>
              <a:t>（</a:t>
            </a:r>
            <a:r>
              <a:rPr lang="en-US" altLang="zh-CN" sz="2000" dirty="0">
                <a:solidFill>
                  <a:srgbClr val="000000"/>
                </a:solidFill>
                <a:latin typeface="Times New Roman" panose="02020603050405020304" pitchFamily="18" charset="0"/>
              </a:rPr>
              <a:t>Шинель</a:t>
            </a:r>
            <a:r>
              <a:rPr lang="zh-CN" altLang="en-US" sz="2000" dirty="0">
                <a:solidFill>
                  <a:srgbClr val="000000"/>
                </a:solidFill>
                <a:latin typeface="Times New Roman" panose="02020603050405020304" pitchFamily="18" charset="0"/>
              </a:rPr>
              <a:t>），并命名为 </a:t>
            </a:r>
            <a:r>
              <a:rPr lang="en-US" altLang="zh-CN" sz="2000" dirty="0">
                <a:solidFill>
                  <a:srgbClr val="000000"/>
                </a:solidFill>
                <a:latin typeface="Times New Roman" panose="02020603050405020304" pitchFamily="18" charset="0"/>
              </a:rPr>
              <a:t>《</a:t>
            </a:r>
            <a:r>
              <a:rPr lang="zh-CN" altLang="en-US" sz="2000" dirty="0">
                <a:solidFill>
                  <a:srgbClr val="000000"/>
                </a:solidFill>
                <a:latin typeface="Times New Roman" panose="02020603050405020304" pitchFamily="18" charset="0"/>
              </a:rPr>
              <a:t>彼得堡的故事</a:t>
            </a:r>
            <a:r>
              <a:rPr lang="en-US" altLang="zh-CN" sz="2000" dirty="0">
                <a:solidFill>
                  <a:srgbClr val="000000"/>
                </a:solidFill>
                <a:latin typeface="Times New Roman" panose="02020603050405020304" pitchFamily="18" charset="0"/>
              </a:rPr>
              <a:t>》(Петербурские повести)</a:t>
            </a:r>
            <a:r>
              <a:rPr lang="zh-CN" altLang="en-US" sz="2000" dirty="0">
                <a:solidFill>
                  <a:srgbClr val="000000"/>
                </a:solidFill>
                <a:latin typeface="Times New Roman" panose="02020603050405020304" pitchFamily="18" charset="0"/>
              </a:rPr>
              <a:t>。</a:t>
            </a:r>
            <a:endParaRPr lang="zh-CN" altLang="en-US" sz="2000" dirty="0">
              <a:solidFill>
                <a:srgbClr val="000000"/>
              </a:solidFill>
              <a:latin typeface="Times New Roman" panose="02020603050405020304" pitchFamily="18" charset="0"/>
            </a:endParaRPr>
          </a:p>
          <a:p>
            <a:pPr>
              <a:lnSpc>
                <a:spcPct val="90000"/>
              </a:lnSpc>
            </a:pPr>
            <a:r>
              <a:rPr lang="en-US" altLang="zh-CN" sz="2000" dirty="0">
                <a:solidFill>
                  <a:srgbClr val="000000"/>
                </a:solidFill>
                <a:latin typeface="宋体" panose="02010600030101010101" pitchFamily="2" charset="-122"/>
              </a:rPr>
              <a:t>1835-1842</a:t>
            </a:r>
            <a:r>
              <a:rPr lang="zh-CN" altLang="zh-CN" sz="2000" dirty="0">
                <a:solidFill>
                  <a:srgbClr val="000000"/>
                </a:solidFill>
                <a:latin typeface="宋体" panose="02010600030101010101" pitchFamily="2" charset="-122"/>
              </a:rPr>
              <a:t>年这</a:t>
            </a:r>
            <a:r>
              <a:rPr lang="en-US" altLang="zh-CN" sz="2000" dirty="0">
                <a:solidFill>
                  <a:srgbClr val="000000"/>
                </a:solidFill>
                <a:latin typeface="宋体" panose="02010600030101010101" pitchFamily="2" charset="-122"/>
              </a:rPr>
              <a:t>7</a:t>
            </a:r>
            <a:r>
              <a:rPr lang="zh-CN" altLang="en-US" sz="2000" dirty="0">
                <a:solidFill>
                  <a:srgbClr val="000000"/>
                </a:solidFill>
                <a:latin typeface="宋体" panose="02010600030101010101" pitchFamily="2" charset="-122"/>
              </a:rPr>
              <a:t>年中，果戈理忠实地记录下彼得堡五光十色的都市生活。这些小说揭露了社会官僚的冷酷、暴虐，反映了“小人物”的悲惨命运。</a:t>
            </a:r>
            <a:r>
              <a:rPr lang="en-US" altLang="zh-CN" sz="2000" dirty="0">
                <a:solidFill>
                  <a:srgbClr val="000000"/>
                </a:solidFill>
                <a:latin typeface="宋体" panose="02010600030101010101" pitchFamily="2" charset="-122"/>
              </a:rPr>
              <a:t>《</a:t>
            </a:r>
            <a:r>
              <a:rPr lang="zh-CN" altLang="en-US" sz="2000" dirty="0">
                <a:solidFill>
                  <a:srgbClr val="000000"/>
                </a:solidFill>
                <a:latin typeface="宋体" panose="02010600030101010101" pitchFamily="2" charset="-122"/>
              </a:rPr>
              <a:t>涅瓦大街</a:t>
            </a:r>
            <a:r>
              <a:rPr lang="en-US" altLang="zh-CN" sz="2000" dirty="0">
                <a:solidFill>
                  <a:srgbClr val="000000"/>
                </a:solidFill>
                <a:latin typeface="宋体" panose="02010600030101010101" pitchFamily="2" charset="-122"/>
              </a:rPr>
              <a:t>》</a:t>
            </a:r>
            <a:r>
              <a:rPr lang="en-US" altLang="zh-CN" sz="2000" dirty="0">
                <a:solidFill>
                  <a:srgbClr val="000000"/>
                </a:solidFill>
                <a:latin typeface="Times New Roman" panose="02020603050405020304" pitchFamily="18" charset="0"/>
                <a:sym typeface="+mn-ea"/>
              </a:rPr>
              <a:t>(</a:t>
            </a:r>
            <a:r>
              <a:rPr lang="zh-CN" altLang="en-US" sz="2000" dirty="0">
                <a:solidFill>
                  <a:srgbClr val="000000"/>
                </a:solidFill>
                <a:latin typeface="Times New Roman" panose="02020603050405020304" pitchFamily="18" charset="0"/>
                <a:sym typeface="+mn-ea"/>
              </a:rPr>
              <a:t>Невский проспект</a:t>
            </a:r>
            <a:r>
              <a:rPr lang="en-US" altLang="zh-CN" sz="2000" dirty="0">
                <a:solidFill>
                  <a:srgbClr val="000000"/>
                </a:solidFill>
                <a:latin typeface="Times New Roman" panose="02020603050405020304" pitchFamily="18" charset="0"/>
                <a:sym typeface="+mn-ea"/>
              </a:rPr>
              <a:t>)</a:t>
            </a:r>
            <a:r>
              <a:rPr lang="zh-CN" altLang="en-US" sz="2000" dirty="0">
                <a:solidFill>
                  <a:srgbClr val="000000"/>
                </a:solidFill>
                <a:latin typeface="宋体" panose="02010600030101010101" pitchFamily="2" charset="-122"/>
              </a:rPr>
              <a:t>这条五光十色的马路是彼得堡的缩影。鄙俗和官僚在那里过着花天酒地的生活，而有理想的画家彼斯卡辽夫却因丑恶的现实的刺激和迫害而自杀，成了梦想与现实之间的永恒的牺牲品。</a:t>
            </a:r>
            <a:r>
              <a:rPr lang="en-US" altLang="zh-CN" sz="2000" dirty="0">
                <a:solidFill>
                  <a:srgbClr val="000000"/>
                </a:solidFill>
                <a:latin typeface="宋体" panose="02010600030101010101" pitchFamily="2" charset="-122"/>
              </a:rPr>
              <a:t>《</a:t>
            </a:r>
            <a:r>
              <a:rPr lang="zh-CN" altLang="en-US" sz="2000" dirty="0">
                <a:solidFill>
                  <a:srgbClr val="000000"/>
                </a:solidFill>
                <a:latin typeface="宋体" panose="02010600030101010101" pitchFamily="2" charset="-122"/>
              </a:rPr>
              <a:t>狂人日记</a:t>
            </a:r>
            <a:r>
              <a:rPr lang="en-US" altLang="zh-CN" sz="2000" dirty="0">
                <a:solidFill>
                  <a:srgbClr val="000000"/>
                </a:solidFill>
                <a:latin typeface="宋体" panose="02010600030101010101" pitchFamily="2" charset="-122"/>
              </a:rPr>
              <a:t>》</a:t>
            </a:r>
            <a:r>
              <a:rPr lang="en-US" altLang="zh-CN" sz="2000" dirty="0">
                <a:solidFill>
                  <a:srgbClr val="000000"/>
                </a:solidFill>
                <a:latin typeface="Times New Roman" panose="02020603050405020304" pitchFamily="18" charset="0"/>
                <a:sym typeface="+mn-ea"/>
              </a:rPr>
              <a:t>(</a:t>
            </a:r>
            <a:r>
              <a:rPr lang="zh-CN" altLang="en-US" sz="2000" dirty="0">
                <a:solidFill>
                  <a:srgbClr val="000000"/>
                </a:solidFill>
                <a:latin typeface="Times New Roman" panose="02020603050405020304" pitchFamily="18" charset="0"/>
                <a:sym typeface="+mn-ea"/>
              </a:rPr>
              <a:t>Записки сумашедшего</a:t>
            </a:r>
            <a:r>
              <a:rPr lang="en-US" altLang="zh-CN" sz="2000" dirty="0">
                <a:solidFill>
                  <a:srgbClr val="000000"/>
                </a:solidFill>
                <a:latin typeface="Times New Roman" panose="02020603050405020304" pitchFamily="18" charset="0"/>
                <a:sym typeface="+mn-ea"/>
              </a:rPr>
              <a:t>)</a:t>
            </a:r>
            <a:r>
              <a:rPr lang="zh-CN" altLang="en-US" sz="2000" dirty="0">
                <a:solidFill>
                  <a:srgbClr val="000000"/>
                </a:solidFill>
                <a:latin typeface="宋体" panose="02010600030101010101" pitchFamily="2" charset="-122"/>
              </a:rPr>
              <a:t>中主角波普里希钦一生为长官服务，却因爱上一位大官的女儿而欲罢不能，最终成了疯子。他宣布自己是西班牙国王费迪南八世，因此被关了起来。作者叹道：“这世上没有他安身的地方，大家都在迫害他”。</a:t>
            </a:r>
            <a:r>
              <a:rPr lang="zh-CN" altLang="en-US" sz="1800" dirty="0"/>
              <a:t> </a:t>
            </a:r>
            <a:endParaRPr lang="zh-CN" altLang="en-US" sz="1800" dirty="0"/>
          </a:p>
          <a:p>
            <a:pPr>
              <a:lnSpc>
                <a:spcPct val="90000"/>
              </a:lnSpc>
            </a:pPr>
            <a:endParaRPr lang="zh-CN" altLang="en-US" sz="1800" dirty="0"/>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5" name="标题 108545"/>
          <p:cNvSpPr>
            <a:spLocks noGrp="1"/>
          </p:cNvSpPr>
          <p:nvPr>
            <p:ph type="title"/>
          </p:nvPr>
        </p:nvSpPr>
        <p:spPr/>
        <p:txBody>
          <a:bodyPr anchor="ctr"/>
          <a:lstStyle/>
          <a:p>
            <a:r>
              <a:rPr lang="en-US" altLang="zh-CN" sz="4000" b="1" dirty="0">
                <a:solidFill>
                  <a:srgbClr val="00B0F0"/>
                </a:solidFill>
                <a:latin typeface="宋体" panose="02010600030101010101" pitchFamily="2" charset="-122"/>
              </a:rPr>
              <a:t>《</a:t>
            </a:r>
            <a:r>
              <a:rPr lang="zh-CN" altLang="en-US" sz="4000" b="1" dirty="0">
                <a:solidFill>
                  <a:srgbClr val="00B0F0"/>
                </a:solidFill>
                <a:latin typeface="宋体" panose="02010600030101010101" pitchFamily="2" charset="-122"/>
              </a:rPr>
              <a:t>外套</a:t>
            </a:r>
            <a:r>
              <a:rPr lang="en-US" altLang="zh-CN" sz="4000" b="1">
                <a:solidFill>
                  <a:srgbClr val="00B0F0"/>
                </a:solidFill>
                <a:latin typeface="宋体" panose="02010600030101010101" pitchFamily="2" charset="-122"/>
              </a:rPr>
              <a:t>》</a:t>
            </a:r>
            <a:endParaRPr lang="en-US" altLang="zh-CN" sz="4000" b="1">
              <a:solidFill>
                <a:srgbClr val="00B0F0"/>
              </a:solidFill>
              <a:latin typeface="宋体" panose="02010600030101010101" pitchFamily="2" charset="-122"/>
            </a:endParaRPr>
          </a:p>
        </p:txBody>
      </p:sp>
      <p:sp>
        <p:nvSpPr>
          <p:cNvPr id="82946" name="文本占位符 108546"/>
          <p:cNvSpPr>
            <a:spLocks noGrp="1"/>
          </p:cNvSpPr>
          <p:nvPr>
            <p:ph idx="1"/>
          </p:nvPr>
        </p:nvSpPr>
        <p:spPr/>
        <p:txBody>
          <a:bodyPr anchor="t"/>
          <a:lstStyle/>
          <a:p>
            <a:pPr>
              <a:lnSpc>
                <a:spcPct val="90000"/>
              </a:lnSpc>
            </a:pPr>
            <a:r>
              <a:rPr lang="zh-CN" altLang="en-US" sz="1800" dirty="0">
                <a:solidFill>
                  <a:srgbClr val="000000"/>
                </a:solidFill>
                <a:latin typeface="宋体" panose="02010600030101010101" pitchFamily="2" charset="-122"/>
              </a:rPr>
              <a:t>《外套》是其中最著名的一篇，也是世界文学的名篇。果戈理描写了一个最富有概括性的穷官吏的形象。小官吏阿卡基</a:t>
            </a:r>
            <a:r>
              <a:rPr lang="en-US" altLang="zh-CN" sz="1800" dirty="0">
                <a:solidFill>
                  <a:srgbClr val="000000"/>
                </a:solidFill>
                <a:latin typeface="宋体" panose="02010600030101010101" pitchFamily="2" charset="-122"/>
              </a:rPr>
              <a:t>·</a:t>
            </a:r>
            <a:r>
              <a:rPr lang="zh-CN" altLang="en-US" sz="1800" dirty="0">
                <a:solidFill>
                  <a:srgbClr val="000000"/>
                </a:solidFill>
                <a:latin typeface="宋体" panose="02010600030101010101" pitchFamily="2" charset="-122"/>
              </a:rPr>
              <a:t>阿卡基耶维奇</a:t>
            </a:r>
            <a:r>
              <a:rPr lang="en-US" altLang="zh-CN" sz="1800" dirty="0">
                <a:solidFill>
                  <a:srgbClr val="000000"/>
                </a:solidFill>
                <a:latin typeface="宋体" panose="02010600030101010101" pitchFamily="2" charset="-122"/>
              </a:rPr>
              <a:t>·</a:t>
            </a:r>
            <a:r>
              <a:rPr lang="zh-CN" altLang="en-US" sz="1800" dirty="0">
                <a:solidFill>
                  <a:srgbClr val="000000"/>
                </a:solidFill>
                <a:latin typeface="宋体" panose="02010600030101010101" pitchFamily="2" charset="-122"/>
              </a:rPr>
              <a:t>巴什马奇金是一个抄录员，他一生极为屈辱，整天就会抄抄写写，且受人嘲弄。彼得堡的冬天来临，他节衣缩食，好容易才凑齐钱制了一件新外套，却不知这竟成了他一生中最幸福和最快乐的事，也是最悲惨的最后一幕。刚穿上新外套的当夜路过广场就被人抢走了。他四下求人，找警察局长，却挨了一顿臭骂。回到家中，一病不起，终于死去。死后广场经常闹鬼。这是一篇描写“小人物”的杰作，是</a:t>
            </a:r>
            <a:r>
              <a:rPr lang="en-US" altLang="zh-CN" sz="1800" dirty="0">
                <a:solidFill>
                  <a:srgbClr val="000000"/>
                </a:solidFill>
                <a:latin typeface="宋体" panose="02010600030101010101" pitchFamily="2" charset="-122"/>
              </a:rPr>
              <a:t>《</a:t>
            </a:r>
            <a:r>
              <a:rPr lang="zh-CN" altLang="en-US" sz="1800" dirty="0">
                <a:solidFill>
                  <a:srgbClr val="000000"/>
                </a:solidFill>
                <a:latin typeface="宋体" panose="02010600030101010101" pitchFamily="2" charset="-122"/>
              </a:rPr>
              <a:t>驿站长</a:t>
            </a:r>
            <a:r>
              <a:rPr lang="en-US" altLang="zh-CN" sz="1800" dirty="0">
                <a:solidFill>
                  <a:srgbClr val="000000"/>
                </a:solidFill>
                <a:latin typeface="宋体" panose="02010600030101010101" pitchFamily="2" charset="-122"/>
              </a:rPr>
              <a:t>》</a:t>
            </a:r>
            <a:r>
              <a:rPr lang="zh-CN" altLang="en-US" sz="1800" dirty="0">
                <a:solidFill>
                  <a:srgbClr val="000000"/>
                </a:solidFill>
                <a:latin typeface="宋体" panose="02010600030101010101" pitchFamily="2" charset="-122"/>
              </a:rPr>
              <a:t>的继续。后来陀思妥耶夫斯基的</a:t>
            </a:r>
            <a:r>
              <a:rPr lang="en-US" altLang="zh-CN" sz="1800" dirty="0">
                <a:solidFill>
                  <a:srgbClr val="000000"/>
                </a:solidFill>
                <a:latin typeface="宋体" panose="02010600030101010101" pitchFamily="2" charset="-122"/>
                <a:sym typeface="+mn-ea"/>
              </a:rPr>
              <a:t>《</a:t>
            </a:r>
            <a:r>
              <a:rPr lang="zh-CN" altLang="en-US" sz="1800" dirty="0">
                <a:solidFill>
                  <a:srgbClr val="000000"/>
                </a:solidFill>
                <a:latin typeface="宋体" panose="02010600030101010101" pitchFamily="2" charset="-122"/>
                <a:sym typeface="+mn-ea"/>
              </a:rPr>
              <a:t>穷人</a:t>
            </a:r>
            <a:r>
              <a:rPr lang="en-US" altLang="zh-CN" sz="1800" dirty="0">
                <a:solidFill>
                  <a:srgbClr val="000000"/>
                </a:solidFill>
                <a:latin typeface="宋体" panose="02010600030101010101" pitchFamily="2" charset="-122"/>
                <a:sym typeface="+mn-ea"/>
              </a:rPr>
              <a:t>》</a:t>
            </a:r>
            <a:r>
              <a:rPr lang="zh-CN" altLang="en-US" sz="1800" dirty="0">
                <a:solidFill>
                  <a:srgbClr val="000000"/>
                </a:solidFill>
                <a:latin typeface="宋体" panose="02010600030101010101" pitchFamily="2" charset="-122"/>
              </a:rPr>
              <a:t>也继承了这一形象的描写。</a:t>
            </a:r>
            <a:r>
              <a:rPr lang="zh-CN" altLang="en-US" sz="2100" dirty="0"/>
              <a:t> </a:t>
            </a:r>
            <a:endParaRPr lang="zh-CN" altLang="en-US" sz="2100" dirty="0"/>
          </a:p>
          <a:p>
            <a:pPr>
              <a:lnSpc>
                <a:spcPct val="90000"/>
              </a:lnSpc>
            </a:pPr>
            <a:endParaRPr lang="zh-CN" altLang="en-US" sz="1800" dirty="0"/>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69" name="标题 109569"/>
          <p:cNvSpPr>
            <a:spLocks noGrp="1"/>
          </p:cNvSpPr>
          <p:nvPr>
            <p:ph type="title"/>
          </p:nvPr>
        </p:nvSpPr>
        <p:spPr/>
        <p:txBody>
          <a:bodyPr anchor="ctr"/>
          <a:lstStyle/>
          <a:p>
            <a:r>
              <a:rPr lang="en-US" altLang="zh-CN" sz="4000" b="1" dirty="0">
                <a:solidFill>
                  <a:srgbClr val="00B0F0"/>
                </a:solidFill>
                <a:latin typeface="宋体" panose="02010600030101010101" pitchFamily="2" charset="-122"/>
              </a:rPr>
              <a:t>《</a:t>
            </a:r>
            <a:r>
              <a:rPr lang="zh-CN" altLang="en-US" sz="4000" b="1" dirty="0">
                <a:solidFill>
                  <a:srgbClr val="00B0F0"/>
                </a:solidFill>
                <a:latin typeface="宋体" panose="02010600030101010101" pitchFamily="2" charset="-122"/>
              </a:rPr>
              <a:t>鼻子</a:t>
            </a:r>
            <a:r>
              <a:rPr lang="en-US" altLang="zh-CN" sz="4000" b="1">
                <a:solidFill>
                  <a:srgbClr val="00B0F0"/>
                </a:solidFill>
                <a:latin typeface="宋体" panose="02010600030101010101" pitchFamily="2" charset="-122"/>
              </a:rPr>
              <a:t>》</a:t>
            </a:r>
            <a:endParaRPr lang="en-US" altLang="zh-CN" sz="4000" b="1">
              <a:solidFill>
                <a:srgbClr val="00B0F0"/>
              </a:solidFill>
              <a:latin typeface="宋体" panose="02010600030101010101" pitchFamily="2" charset="-122"/>
            </a:endParaRPr>
          </a:p>
        </p:txBody>
      </p:sp>
      <p:sp>
        <p:nvSpPr>
          <p:cNvPr id="83970" name="文本占位符 109570"/>
          <p:cNvSpPr>
            <a:spLocks noGrp="1"/>
          </p:cNvSpPr>
          <p:nvPr>
            <p:ph idx="1"/>
          </p:nvPr>
        </p:nvSpPr>
        <p:spPr/>
        <p:txBody>
          <a:bodyPr anchor="t"/>
          <a:lstStyle/>
          <a:p>
            <a:pPr>
              <a:lnSpc>
                <a:spcPct val="90000"/>
              </a:lnSpc>
            </a:pPr>
            <a:r>
              <a:rPr lang="zh-CN" altLang="en-US" sz="1800" dirty="0">
                <a:solidFill>
                  <a:srgbClr val="000000"/>
                </a:solidFill>
                <a:latin typeface="宋体" panose="02010600030101010101" pitchFamily="2" charset="-122"/>
              </a:rPr>
              <a:t>《鼻子》讽刺了一个满脑子想升官发财的官场小丑，主人公</a:t>
            </a:r>
            <a:r>
              <a:rPr lang="zh-CN" altLang="en-US" sz="1800" b="1" dirty="0">
                <a:solidFill>
                  <a:srgbClr val="000000"/>
                </a:solidFill>
                <a:latin typeface="宋体" panose="02010600030101010101" pitchFamily="2" charset="-122"/>
              </a:rPr>
              <a:t>柯瓦辽夫</a:t>
            </a:r>
            <a:r>
              <a:rPr lang="zh-CN" altLang="en-US" sz="1800" dirty="0">
                <a:solidFill>
                  <a:srgbClr val="000000"/>
                </a:solidFill>
                <a:latin typeface="宋体" panose="02010600030101010101" pitchFamily="2" charset="-122"/>
              </a:rPr>
              <a:t>靠钻营手段混到八品官衔，但他并不满足，尽吹牛说自己是少校军官。他为找到更好的肥缺来到彼得堡，整日游逛大街，等待时机升官发财。可是，一天他突然发现自己的鼻子丢了，于是他四处寻找，结果在马车上遇上一为五品文官的鼻子很像自己的鼻子，便向对方索要，柯瓦辽夫碰了钉子，但仍不灰心。不久，鼻子的传闻闹的满城风雨，连大官也愿意起一个大早看传闻中的鼻子。终于一天早上柯瓦辽夫发现自己的鼻子完好无损地长在原来的地方。小说乍看起来很荒诞，但仔细一想，柯瓦辽夫之流官迷心窍，这类庸俗之辈在彼得堡现实中屡见不鲜。在这里，果戈理把鼻子看作是升官发财的象征。</a:t>
            </a:r>
            <a:endParaRPr lang="zh-CN" altLang="en-US" sz="1800" dirty="0"/>
          </a:p>
          <a:p>
            <a:pPr>
              <a:lnSpc>
                <a:spcPct val="90000"/>
              </a:lnSpc>
            </a:pPr>
            <a:endParaRPr lang="zh-CN" altLang="en-US" sz="2100" dirty="0"/>
          </a:p>
          <a:p>
            <a:pPr>
              <a:lnSpc>
                <a:spcPct val="90000"/>
              </a:lnSpc>
            </a:pPr>
            <a:endParaRPr lang="zh-CN" altLang="en-US" sz="1800" dirty="0"/>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3" name="标题 110593"/>
          <p:cNvSpPr>
            <a:spLocks noGrp="1"/>
          </p:cNvSpPr>
          <p:nvPr>
            <p:ph type="title"/>
          </p:nvPr>
        </p:nvSpPr>
        <p:spPr/>
        <p:txBody>
          <a:bodyPr anchor="ctr"/>
          <a:lstStyle/>
          <a:p>
            <a:r>
              <a:rPr lang="en-US" altLang="zh-CN" sz="4000" b="1" dirty="0">
                <a:solidFill>
                  <a:srgbClr val="00B0F0"/>
                </a:solidFill>
                <a:latin typeface="宋体" panose="02010600030101010101" pitchFamily="2" charset="-122"/>
              </a:rPr>
              <a:t>《</a:t>
            </a:r>
            <a:r>
              <a:rPr lang="zh-CN" altLang="en-US" sz="4000" b="1" dirty="0">
                <a:solidFill>
                  <a:srgbClr val="00B0F0"/>
                </a:solidFill>
                <a:latin typeface="宋体" panose="02010600030101010101" pitchFamily="2" charset="-122"/>
              </a:rPr>
              <a:t>钦差大臣</a:t>
            </a:r>
            <a:r>
              <a:rPr lang="en-US" altLang="zh-CN" sz="4000" b="1">
                <a:solidFill>
                  <a:srgbClr val="00B0F0"/>
                </a:solidFill>
                <a:latin typeface="宋体" panose="02010600030101010101" pitchFamily="2" charset="-122"/>
              </a:rPr>
              <a:t>》</a:t>
            </a:r>
            <a:endParaRPr lang="en-US" altLang="zh-CN" sz="4000" b="1">
              <a:solidFill>
                <a:srgbClr val="00B0F0"/>
              </a:solidFill>
              <a:latin typeface="宋体" panose="02010600030101010101" pitchFamily="2" charset="-122"/>
            </a:endParaRPr>
          </a:p>
        </p:txBody>
      </p:sp>
      <p:sp>
        <p:nvSpPr>
          <p:cNvPr id="84994" name="文本占位符 110594"/>
          <p:cNvSpPr>
            <a:spLocks noGrp="1"/>
          </p:cNvSpPr>
          <p:nvPr>
            <p:ph idx="1"/>
          </p:nvPr>
        </p:nvSpPr>
        <p:spPr/>
        <p:txBody>
          <a:bodyPr anchor="t"/>
          <a:lstStyle/>
          <a:p>
            <a:r>
              <a:rPr lang="en-US" altLang="zh-CN" sz="2000" dirty="0">
                <a:solidFill>
                  <a:srgbClr val="000000"/>
                </a:solidFill>
                <a:latin typeface="Times New Roman" panose="02020603050405020304" pitchFamily="18" charset="0"/>
              </a:rPr>
              <a:t>1836</a:t>
            </a:r>
            <a:r>
              <a:rPr lang="zh-CN" altLang="en-US" sz="2000" dirty="0">
                <a:solidFill>
                  <a:srgbClr val="000000"/>
                </a:solidFill>
                <a:latin typeface="Times New Roman" panose="02020603050405020304" pitchFamily="18" charset="0"/>
              </a:rPr>
              <a:t>年，果戈理的喜剧</a:t>
            </a:r>
            <a:r>
              <a:rPr lang="en-US" altLang="zh-CN" sz="2000" b="1" dirty="0">
                <a:solidFill>
                  <a:srgbClr val="000000"/>
                </a:solidFill>
                <a:latin typeface="Times New Roman" panose="02020603050405020304" pitchFamily="18" charset="0"/>
              </a:rPr>
              <a:t>《</a:t>
            </a:r>
            <a:r>
              <a:rPr lang="zh-CN" altLang="en-US" sz="2000" b="1" dirty="0">
                <a:solidFill>
                  <a:srgbClr val="000000"/>
                </a:solidFill>
                <a:latin typeface="Times New Roman" panose="02020603050405020304" pitchFamily="18" charset="0"/>
              </a:rPr>
              <a:t>钦差大臣</a:t>
            </a:r>
            <a:r>
              <a:rPr lang="en-US" altLang="zh-CN" sz="2000" b="1">
                <a:solidFill>
                  <a:srgbClr val="000000"/>
                </a:solidFill>
                <a:latin typeface="Times New Roman" panose="02020603050405020304" pitchFamily="18" charset="0"/>
              </a:rPr>
              <a:t>》</a:t>
            </a:r>
            <a:r>
              <a:rPr lang="zh-CN" altLang="en-US" sz="2000">
                <a:solidFill>
                  <a:srgbClr val="000000"/>
                </a:solidFill>
                <a:latin typeface="Times New Roman" panose="02020603050405020304" pitchFamily="18" charset="0"/>
              </a:rPr>
              <a:t>（</a:t>
            </a:r>
            <a:r>
              <a:rPr lang="en-US" altLang="zh-CN" sz="2000">
                <a:solidFill>
                  <a:srgbClr val="000000"/>
                </a:solidFill>
                <a:latin typeface="Times New Roman" panose="02020603050405020304" pitchFamily="18" charset="0"/>
              </a:rPr>
              <a:t>Ревизор</a:t>
            </a:r>
            <a:r>
              <a:rPr lang="zh-CN" altLang="en-US" sz="2000">
                <a:solidFill>
                  <a:srgbClr val="000000"/>
                </a:solidFill>
                <a:latin typeface="Times New Roman" panose="02020603050405020304" pitchFamily="18" charset="0"/>
              </a:rPr>
              <a:t>）</a:t>
            </a:r>
            <a:r>
              <a:rPr lang="zh-CN" altLang="en-US" sz="2000" dirty="0">
                <a:solidFill>
                  <a:srgbClr val="000000"/>
                </a:solidFill>
                <a:latin typeface="Times New Roman" panose="02020603050405020304" pitchFamily="18" charset="0"/>
              </a:rPr>
              <a:t>搬上舞台，获得极大成功。这个剧作的素材来自于普希金，果戈理对此大加发挥。它的主题是揭露和嘲笑当时的一切丑恶。主人公是各种小偷、骗子和强盗的总和。全剧没有一个正面人物，“笑”才是唯一的正面人物，这是在果戈理看来，“笑”是斗争武器。</a:t>
            </a:r>
            <a:r>
              <a:rPr lang="zh-CN" altLang="en-US" sz="2000" dirty="0">
                <a:latin typeface="Times New Roman" panose="02020603050405020304" pitchFamily="18" charset="0"/>
              </a:rPr>
              <a:t> </a:t>
            </a:r>
            <a:endParaRPr lang="zh-CN" altLang="en-US" sz="2000" dirty="0">
              <a:latin typeface="Times New Roman" panose="02020603050405020304" pitchFamily="18" charset="0"/>
            </a:endParaRPr>
          </a:p>
          <a:p>
            <a:endParaRPr lang="zh-CN" altLang="en-US" sz="2000" dirty="0">
              <a:latin typeface="Times New Roman" panose="02020603050405020304" pitchFamily="18" charset="0"/>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1" name="标题 112641"/>
          <p:cNvSpPr>
            <a:spLocks noGrp="1"/>
          </p:cNvSpPr>
          <p:nvPr>
            <p:ph type="title"/>
          </p:nvPr>
        </p:nvSpPr>
        <p:spPr/>
        <p:txBody>
          <a:bodyPr anchor="ctr"/>
          <a:lstStyle/>
          <a:p>
            <a:pPr algn="l"/>
            <a:r>
              <a:rPr lang="zh-CN" altLang="en-US" b="1" dirty="0">
                <a:solidFill>
                  <a:srgbClr val="00B0F0"/>
                </a:solidFill>
              </a:rPr>
              <a:t>故事梗概</a:t>
            </a:r>
            <a:endParaRPr lang="zh-CN" altLang="en-US" b="1" dirty="0">
              <a:solidFill>
                <a:srgbClr val="00B0F0"/>
              </a:solidFill>
            </a:endParaRPr>
          </a:p>
        </p:txBody>
      </p:sp>
      <p:sp>
        <p:nvSpPr>
          <p:cNvPr id="87042" name="文本占位符 112642"/>
          <p:cNvSpPr>
            <a:spLocks noGrp="1"/>
          </p:cNvSpPr>
          <p:nvPr>
            <p:ph idx="1"/>
          </p:nvPr>
        </p:nvSpPr>
        <p:spPr/>
        <p:txBody>
          <a:bodyPr anchor="t"/>
          <a:lstStyle/>
          <a:p>
            <a:r>
              <a:rPr lang="zh-CN" altLang="en-US" sz="2000" dirty="0">
                <a:solidFill>
                  <a:srgbClr val="000000"/>
                </a:solidFill>
                <a:latin typeface="宋体" panose="02010600030101010101" pitchFamily="2" charset="-122"/>
              </a:rPr>
              <a:t>故事发生在一个偏僻的小城里，一天听说钦差大臣要来察访。全城一片惊慌失措，竟把一个过路的彼得堡</a:t>
            </a:r>
            <a:r>
              <a:rPr lang="en-US" altLang="zh-CN" sz="2000" dirty="0">
                <a:solidFill>
                  <a:srgbClr val="000000"/>
                </a:solidFill>
                <a:latin typeface="宋体" panose="02010600030101010101" pitchFamily="2" charset="-122"/>
              </a:rPr>
              <a:t>14</a:t>
            </a:r>
            <a:r>
              <a:rPr lang="zh-CN" altLang="en-US" sz="2000" dirty="0">
                <a:solidFill>
                  <a:srgbClr val="000000"/>
                </a:solidFill>
                <a:latin typeface="宋体" panose="02010600030101010101" pitchFamily="2" charset="-122"/>
              </a:rPr>
              <a:t>品文官</a:t>
            </a:r>
            <a:r>
              <a:rPr lang="zh-CN" altLang="en-US" sz="2000" b="1" dirty="0">
                <a:solidFill>
                  <a:srgbClr val="000000"/>
                </a:solidFill>
                <a:latin typeface="宋体" panose="02010600030101010101" pitchFamily="2" charset="-122"/>
              </a:rPr>
              <a:t>赫列斯塔科夫</a:t>
            </a:r>
            <a:r>
              <a:rPr lang="en-US" altLang="zh-CN" sz="2000" b="1" dirty="0">
                <a:solidFill>
                  <a:srgbClr val="000000"/>
                </a:solidFill>
                <a:latin typeface="Times New Roman" panose="02020603050405020304" pitchFamily="18" charset="0"/>
              </a:rPr>
              <a:t>(Хлестаков)</a:t>
            </a:r>
            <a:r>
              <a:rPr lang="zh-CN" altLang="en-US" sz="2000" dirty="0">
                <a:solidFill>
                  <a:srgbClr val="000000"/>
                </a:solidFill>
                <a:latin typeface="宋体" panose="02010600030101010101" pitchFamily="2" charset="-122"/>
              </a:rPr>
              <a:t>误认为是钦差大臣。这个骗子也乐得其所，以讹诈讹，骗取了一大笔钱财扬长而去。官吏们得知真相后，哭笑不得，这时传来了真的钦差大臣来到的消息，全场顿时哑然无声，台上所有人物一个个变成了“化石”，即定格，幕随即落下。</a:t>
            </a:r>
            <a:endParaRPr lang="zh-CN" altLang="en-US" sz="2000" dirty="0"/>
          </a:p>
          <a:p>
            <a:endParaRPr lang="zh-CN" altLang="en-US" sz="2400" dirty="0"/>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5" name="标题 113665"/>
          <p:cNvSpPr>
            <a:spLocks noGrp="1"/>
          </p:cNvSpPr>
          <p:nvPr>
            <p:ph type="title"/>
          </p:nvPr>
        </p:nvSpPr>
        <p:spPr/>
        <p:txBody>
          <a:bodyPr anchor="ctr"/>
          <a:lstStyle/>
          <a:p>
            <a:r>
              <a:rPr lang="zh-CN" altLang="en-US" sz="4000" b="1" dirty="0">
                <a:solidFill>
                  <a:srgbClr val="00B0F0"/>
                </a:solidFill>
              </a:rPr>
              <a:t>群丑图</a:t>
            </a:r>
            <a:endParaRPr lang="zh-CN" altLang="en-US" sz="4000" b="1" dirty="0">
              <a:solidFill>
                <a:srgbClr val="00B0F0"/>
              </a:solidFill>
            </a:endParaRPr>
          </a:p>
        </p:txBody>
      </p:sp>
      <p:sp>
        <p:nvSpPr>
          <p:cNvPr id="88066" name="文本占位符 113666"/>
          <p:cNvSpPr>
            <a:spLocks noGrp="1"/>
          </p:cNvSpPr>
          <p:nvPr>
            <p:ph idx="1"/>
          </p:nvPr>
        </p:nvSpPr>
        <p:spPr>
          <a:xfrm>
            <a:off x="629285" y="1242060"/>
            <a:ext cx="7951470" cy="3348990"/>
          </a:xfrm>
        </p:spPr>
        <p:txBody>
          <a:bodyPr anchor="t"/>
          <a:lstStyle/>
          <a:p>
            <a:r>
              <a:rPr lang="zh-CN" altLang="en-US" sz="2000" dirty="0">
                <a:solidFill>
                  <a:srgbClr val="000000"/>
                </a:solidFill>
                <a:latin typeface="宋体" panose="02010600030101010101" pitchFamily="2" charset="-122"/>
              </a:rPr>
              <a:t>果戈理用了一句俄罗斯的谚语“脸丑莫怪镜子歪”来作为剧本的题词，把俄国全部的丑恶集成一堆来加以嘲笑。他以现实主义的手法通过鲜明、生动的刻划把贪赃枉法、卑鄙龌龊的官僚与轻浮浅薄、欺诈成性的贵族社会暴露无遗，描绘出一幅俄国官僚集团的群丑图。</a:t>
            </a:r>
            <a:endParaRPr lang="zh-CN" altLang="en-US" sz="2000" dirty="0">
              <a:solidFill>
                <a:srgbClr val="000000"/>
              </a:solidFill>
              <a:latin typeface="宋体" panose="02010600030101010101" pitchFamily="2" charset="-122"/>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89" name="标题 114689"/>
          <p:cNvSpPr>
            <a:spLocks noGrp="1"/>
          </p:cNvSpPr>
          <p:nvPr>
            <p:ph type="title"/>
          </p:nvPr>
        </p:nvSpPr>
        <p:spPr/>
        <p:txBody>
          <a:bodyPr anchor="ctr"/>
          <a:lstStyle/>
          <a:p>
            <a:r>
              <a:rPr lang="zh-CN" altLang="en-US" sz="4000" b="1" dirty="0">
                <a:solidFill>
                  <a:srgbClr val="00B0F0"/>
                </a:solidFill>
              </a:rPr>
              <a:t>形象分析</a:t>
            </a:r>
            <a:endParaRPr lang="zh-CN" altLang="en-US" sz="4000" b="1" dirty="0">
              <a:solidFill>
                <a:srgbClr val="00B0F0"/>
              </a:solidFill>
            </a:endParaRPr>
          </a:p>
        </p:txBody>
      </p:sp>
      <p:sp>
        <p:nvSpPr>
          <p:cNvPr id="89090" name="文本占位符 114690"/>
          <p:cNvSpPr>
            <a:spLocks noGrp="1"/>
          </p:cNvSpPr>
          <p:nvPr>
            <p:ph idx="1"/>
          </p:nvPr>
        </p:nvSpPr>
        <p:spPr>
          <a:xfrm>
            <a:off x="457835" y="1200150"/>
            <a:ext cx="7985760" cy="3394710"/>
          </a:xfrm>
        </p:spPr>
        <p:txBody>
          <a:bodyPr anchor="t"/>
          <a:lstStyle/>
          <a:p>
            <a:pPr>
              <a:lnSpc>
                <a:spcPct val="80000"/>
              </a:lnSpc>
            </a:pPr>
            <a:r>
              <a:rPr lang="zh-CN" altLang="en-US" sz="2000" b="1" dirty="0">
                <a:solidFill>
                  <a:srgbClr val="000000"/>
                </a:solidFill>
                <a:latin typeface="宋体" panose="02010600030101010101" pitchFamily="2" charset="-122"/>
              </a:rPr>
              <a:t>市长</a:t>
            </a:r>
            <a:r>
              <a:rPr lang="zh-CN" altLang="en-US" sz="2000" dirty="0">
                <a:solidFill>
                  <a:srgbClr val="000000"/>
                </a:solidFill>
                <a:latin typeface="宋体" panose="02010600030101010101" pitchFamily="2" charset="-122"/>
              </a:rPr>
              <a:t>：这是一个官僚加市侩的典型。他混迹官场已有</a:t>
            </a:r>
            <a:r>
              <a:rPr lang="en-US" altLang="zh-CN" sz="2000" dirty="0">
                <a:solidFill>
                  <a:srgbClr val="000000"/>
                </a:solidFill>
                <a:latin typeface="宋体" panose="02010600030101010101" pitchFamily="2" charset="-122"/>
              </a:rPr>
              <a:t>30</a:t>
            </a:r>
            <a:r>
              <a:rPr lang="zh-CN" altLang="en-US" sz="2000" dirty="0">
                <a:solidFill>
                  <a:srgbClr val="000000"/>
                </a:solidFill>
                <a:latin typeface="宋体" panose="02010600030101010101" pitchFamily="2" charset="-122"/>
              </a:rPr>
              <a:t>年，曾经骗过三个省长，自以为办事有能力，能够灵活地处理问题。他贪污盗窃而不留下任何痕迹，实行贿赂，讨好卖乖。可是，就这样一个沉浮宦海的老狐狸，居然败在一个年轻人手下，看似荒唐，而实际上这也正是一种报应，这是因为他明知自己犯罪太大，在大臣面前不敢直腰。反过来也说明俄国的等级制度森严，官高一级压死人。果戈理看准这一点，便导演了这一出以毒攻毒的闹剧，达到了一种正面批判所达不到的讽刺效果。</a:t>
            </a:r>
            <a:r>
              <a:rPr lang="zh-CN" altLang="en-US" sz="2400" dirty="0"/>
              <a:t> </a:t>
            </a:r>
            <a:endParaRPr lang="zh-CN" altLang="en-US" sz="2400" dirty="0"/>
          </a:p>
          <a:p>
            <a:pPr>
              <a:lnSpc>
                <a:spcPct val="80000"/>
              </a:lnSpc>
            </a:pPr>
            <a:endParaRPr lang="zh-CN" altLang="en-US" sz="2100" dirty="0"/>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文本占位符 115714"/>
          <p:cNvSpPr>
            <a:spLocks noGrp="1"/>
          </p:cNvSpPr>
          <p:nvPr>
            <p:ph idx="1"/>
          </p:nvPr>
        </p:nvSpPr>
        <p:spPr>
          <a:xfrm>
            <a:off x="219710" y="842645"/>
            <a:ext cx="8458200" cy="3651250"/>
          </a:xfrm>
        </p:spPr>
        <p:txBody>
          <a:bodyPr anchor="t"/>
          <a:lstStyle/>
          <a:p>
            <a:pPr>
              <a:lnSpc>
                <a:spcPct val="80000"/>
              </a:lnSpc>
            </a:pPr>
            <a:r>
              <a:rPr lang="zh-CN" altLang="en-US" sz="2000" b="1" dirty="0">
                <a:solidFill>
                  <a:srgbClr val="00B0F0"/>
                </a:solidFill>
                <a:latin typeface="宋体" panose="02010600030101010101" pitchFamily="2" charset="-122"/>
              </a:rPr>
              <a:t>赫列斯塔科夫</a:t>
            </a:r>
            <a:r>
              <a:rPr lang="zh-CN" altLang="en-US" sz="2000" dirty="0">
                <a:solidFill>
                  <a:srgbClr val="00B0F0"/>
                </a:solidFill>
                <a:latin typeface="宋体" panose="02010600030101010101" pitchFamily="2" charset="-122"/>
              </a:rPr>
              <a:t>：</a:t>
            </a:r>
            <a:r>
              <a:rPr lang="zh-CN" altLang="en-US" sz="2000" dirty="0">
                <a:solidFill>
                  <a:srgbClr val="000000"/>
                </a:solidFill>
                <a:latin typeface="宋体" panose="02010600030101010101" pitchFamily="2" charset="-122"/>
              </a:rPr>
              <a:t>这是全剧的中心人物，一个典型的骗子。他是彼得堡的花花公子，精神空虚，轻浮浅薄，恬不知耻。他吹牛撒谎已不再是出于经济需要，而是出于天性，连他自己也慢慢地忘记了他在撒谎。他之所以能被误认为钦差大臣，就是因为他身上具有十足的官僚气派，而彼得堡的大官们与他毫无二致。赫列斯塔科夫越是随口撒谎，语无伦次，官员们越是确信无疑，越是对他敬畏与恐惧，把他种种无意的破绽当作有意的风趣。所以他那并不高明的骗术唬住那么多的官僚老手，甚至连长于世故、奸诈阴险的市长也败在他的脚下。</a:t>
            </a:r>
            <a:r>
              <a:rPr lang="zh-CN" altLang="en-US" sz="2000" dirty="0"/>
              <a:t> </a:t>
            </a:r>
            <a:endParaRPr lang="zh-CN" altLang="en-US" sz="2000" dirty="0"/>
          </a:p>
          <a:p>
            <a:pPr>
              <a:lnSpc>
                <a:spcPct val="80000"/>
              </a:lnSpc>
            </a:pPr>
            <a:endParaRPr lang="zh-CN" altLang="en-US" sz="2000" dirty="0"/>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5" name="标题 119809"/>
          <p:cNvSpPr>
            <a:spLocks noGrp="1"/>
          </p:cNvSpPr>
          <p:nvPr>
            <p:ph type="title"/>
          </p:nvPr>
        </p:nvSpPr>
        <p:spPr>
          <a:xfrm>
            <a:off x="457200" y="91043"/>
            <a:ext cx="8229600" cy="857250"/>
          </a:xfrm>
        </p:spPr>
        <p:txBody>
          <a:bodyPr anchor="ctr"/>
          <a:lstStyle/>
          <a:p>
            <a:r>
              <a:rPr lang="zh-CN" altLang="en-US" sz="4000" b="1" dirty="0">
                <a:solidFill>
                  <a:srgbClr val="00B0F0"/>
                </a:solidFill>
                <a:latin typeface="宋体" panose="02010600030101010101" pitchFamily="2" charset="-122"/>
              </a:rPr>
              <a:t>果戈里的精神危机</a:t>
            </a:r>
            <a:endParaRPr lang="zh-CN" altLang="en-US" sz="4000" b="1" dirty="0">
              <a:solidFill>
                <a:srgbClr val="00B0F0"/>
              </a:solidFill>
              <a:latin typeface="宋体" panose="02010600030101010101" pitchFamily="2" charset="-122"/>
            </a:endParaRPr>
          </a:p>
        </p:txBody>
      </p:sp>
      <p:sp>
        <p:nvSpPr>
          <p:cNvPr id="93186" name="文本占位符 119810"/>
          <p:cNvSpPr>
            <a:spLocks noGrp="1"/>
          </p:cNvSpPr>
          <p:nvPr>
            <p:ph idx="1"/>
          </p:nvPr>
        </p:nvSpPr>
        <p:spPr>
          <a:xfrm>
            <a:off x="457200" y="1027430"/>
            <a:ext cx="8043545" cy="3394710"/>
          </a:xfrm>
        </p:spPr>
        <p:txBody>
          <a:bodyPr anchor="t"/>
          <a:lstStyle/>
          <a:p>
            <a:pPr>
              <a:lnSpc>
                <a:spcPct val="80000"/>
              </a:lnSpc>
            </a:pPr>
            <a:r>
              <a:rPr lang="en-US" altLang="zh-CN" sz="2000" dirty="0">
                <a:solidFill>
                  <a:srgbClr val="000000"/>
                </a:solidFill>
                <a:latin typeface="宋体" panose="02010600030101010101" pitchFamily="2" charset="-122"/>
              </a:rPr>
              <a:t>1842</a:t>
            </a:r>
            <a:r>
              <a:rPr lang="zh-CN" altLang="en-US" sz="2000" dirty="0">
                <a:solidFill>
                  <a:srgbClr val="000000"/>
                </a:solidFill>
                <a:latin typeface="宋体" panose="02010600030101010101" pitchFamily="2" charset="-122"/>
              </a:rPr>
              <a:t>年果戈理的代表作</a:t>
            </a:r>
            <a:r>
              <a:rPr lang="en-US" altLang="zh-CN" sz="2000" b="1" dirty="0">
                <a:solidFill>
                  <a:srgbClr val="000000"/>
                </a:solidFill>
                <a:latin typeface="宋体" panose="02010600030101010101" pitchFamily="2" charset="-122"/>
              </a:rPr>
              <a:t>《</a:t>
            </a:r>
            <a:r>
              <a:rPr lang="zh-CN" altLang="en-US" sz="2000" b="1" dirty="0">
                <a:solidFill>
                  <a:srgbClr val="000000"/>
                </a:solidFill>
                <a:latin typeface="宋体" panose="02010600030101010101" pitchFamily="2" charset="-122"/>
              </a:rPr>
              <a:t>死魂灵</a:t>
            </a:r>
            <a:r>
              <a:rPr lang="en-US" altLang="zh-CN" sz="2000" b="1" dirty="0">
                <a:solidFill>
                  <a:srgbClr val="000000"/>
                </a:solidFill>
                <a:latin typeface="宋体" panose="02010600030101010101" pitchFamily="2" charset="-122"/>
              </a:rPr>
              <a:t>》</a:t>
            </a:r>
            <a:r>
              <a:rPr lang="en-US" altLang="zh-CN" sz="2000" b="1" dirty="0">
                <a:solidFill>
                  <a:srgbClr val="000000"/>
                </a:solidFill>
                <a:latin typeface="Times New Roman" panose="02020603050405020304" pitchFamily="18" charset="0"/>
              </a:rPr>
              <a:t>(Мертвые души)</a:t>
            </a:r>
            <a:r>
              <a:rPr lang="zh-CN" altLang="en-US" sz="2000" dirty="0">
                <a:solidFill>
                  <a:srgbClr val="000000"/>
                </a:solidFill>
                <a:latin typeface="宋体" panose="02010600030101010101" pitchFamily="2" charset="-122"/>
              </a:rPr>
              <a:t>的第一卷出版。</a:t>
            </a:r>
            <a:endParaRPr lang="zh-CN" altLang="en-US" sz="2000" dirty="0">
              <a:solidFill>
                <a:srgbClr val="000000"/>
              </a:solidFill>
              <a:latin typeface="宋体" panose="02010600030101010101" pitchFamily="2" charset="-122"/>
            </a:endParaRPr>
          </a:p>
          <a:p>
            <a:pPr marL="0" indent="0">
              <a:lnSpc>
                <a:spcPct val="80000"/>
              </a:lnSpc>
              <a:buNone/>
            </a:pPr>
            <a:endParaRPr lang="zh-CN" altLang="en-US" sz="2000" dirty="0"/>
          </a:p>
          <a:p>
            <a:pPr>
              <a:lnSpc>
                <a:spcPct val="80000"/>
              </a:lnSpc>
            </a:pPr>
            <a:r>
              <a:rPr lang="en-US" altLang="zh-CN" sz="2000" dirty="0">
                <a:solidFill>
                  <a:srgbClr val="000000"/>
                </a:solidFill>
                <a:latin typeface="宋体" panose="02010600030101010101" pitchFamily="2" charset="-122"/>
              </a:rPr>
              <a:t>1842—48</a:t>
            </a:r>
            <a:r>
              <a:rPr lang="zh-CN" altLang="en-US" sz="2000" dirty="0">
                <a:solidFill>
                  <a:srgbClr val="000000"/>
                </a:solidFill>
                <a:latin typeface="宋体" panose="02010600030101010101" pitchFamily="2" charset="-122"/>
              </a:rPr>
              <a:t>年侨居国外，果戈理不了解俄国国情，思想上产生危机。逐渐与民主派分裂，强化了保守思想。他指责革命太残酷，企图寻求改善社会道德和宗教。</a:t>
            </a:r>
            <a:endParaRPr lang="zh-CN" altLang="en-US" sz="2000" dirty="0">
              <a:solidFill>
                <a:srgbClr val="000000"/>
              </a:solidFill>
              <a:latin typeface="宋体" panose="02010600030101010101" pitchFamily="2" charset="-122"/>
            </a:endParaRPr>
          </a:p>
          <a:p>
            <a:pPr marL="0" indent="0">
              <a:lnSpc>
                <a:spcPct val="80000"/>
              </a:lnSpc>
              <a:buNone/>
            </a:pPr>
            <a:endParaRPr lang="zh-CN" altLang="en-US" sz="2000" dirty="0"/>
          </a:p>
          <a:p>
            <a:pPr>
              <a:lnSpc>
                <a:spcPct val="80000"/>
              </a:lnSpc>
            </a:pPr>
            <a:r>
              <a:rPr lang="en-US" altLang="zh-CN" sz="2000" dirty="0">
                <a:solidFill>
                  <a:srgbClr val="000000"/>
                </a:solidFill>
                <a:latin typeface="宋体" panose="02010600030101010101" pitchFamily="2" charset="-122"/>
              </a:rPr>
              <a:t>1846</a:t>
            </a:r>
            <a:r>
              <a:rPr lang="zh-CN" altLang="en-US" sz="2000" dirty="0">
                <a:solidFill>
                  <a:srgbClr val="000000"/>
                </a:solidFill>
                <a:latin typeface="宋体" panose="02010600030101010101" pitchFamily="2" charset="-122"/>
              </a:rPr>
              <a:t>年果戈理发表</a:t>
            </a:r>
            <a:r>
              <a:rPr lang="en-US" altLang="zh-CN" sz="2000" b="1" dirty="0">
                <a:solidFill>
                  <a:srgbClr val="000000"/>
                </a:solidFill>
                <a:latin typeface="宋体" panose="02010600030101010101" pitchFamily="2" charset="-122"/>
              </a:rPr>
              <a:t>《</a:t>
            </a:r>
            <a:r>
              <a:rPr lang="zh-CN" altLang="en-US" sz="2000" b="1" dirty="0">
                <a:solidFill>
                  <a:srgbClr val="000000"/>
                </a:solidFill>
                <a:latin typeface="宋体" panose="02010600030101010101" pitchFamily="2" charset="-122"/>
              </a:rPr>
              <a:t>与友人书信选</a:t>
            </a:r>
            <a:r>
              <a:rPr lang="en-US" altLang="zh-CN" sz="2000" b="1" dirty="0">
                <a:solidFill>
                  <a:srgbClr val="000000"/>
                </a:solidFill>
                <a:latin typeface="宋体" panose="02010600030101010101" pitchFamily="2" charset="-122"/>
              </a:rPr>
              <a:t>》</a:t>
            </a:r>
            <a:r>
              <a:rPr lang="en-US" altLang="zh-CN" sz="2000" dirty="0">
                <a:solidFill>
                  <a:srgbClr val="000000"/>
                </a:solidFill>
                <a:latin typeface="Times New Roman" panose="02020603050405020304" pitchFamily="18" charset="0"/>
              </a:rPr>
              <a:t>(Выбранные места из переписки с друзьями)</a:t>
            </a:r>
            <a:r>
              <a:rPr lang="zh-CN" altLang="en-US" sz="2000" dirty="0">
                <a:solidFill>
                  <a:srgbClr val="000000"/>
                </a:solidFill>
                <a:latin typeface="宋体" panose="02010600030101010101" pitchFamily="2" charset="-122"/>
              </a:rPr>
              <a:t>，宣扬了平庸世俗的宗教训诫。公开维护专制制度。反动批评家对他抱以热烈欢迎，为此</a:t>
            </a:r>
            <a:r>
              <a:rPr lang="zh-CN" altLang="en-US" sz="2000" b="1" dirty="0">
                <a:solidFill>
                  <a:srgbClr val="000000"/>
                </a:solidFill>
                <a:latin typeface="宋体" panose="02010600030101010101" pitchFamily="2" charset="-122"/>
              </a:rPr>
              <a:t>别林斯基</a:t>
            </a:r>
            <a:r>
              <a:rPr lang="zh-CN" altLang="en-US" sz="2000" dirty="0">
                <a:solidFill>
                  <a:srgbClr val="000000"/>
                </a:solidFill>
                <a:latin typeface="宋体" panose="02010600030101010101" pitchFamily="2" charset="-122"/>
              </a:rPr>
              <a:t>严厉地批评了他，写下了著名的</a:t>
            </a:r>
            <a:r>
              <a:rPr lang="en-US" altLang="zh-CN" sz="2000" b="1" dirty="0">
                <a:solidFill>
                  <a:srgbClr val="000000"/>
                </a:solidFill>
                <a:latin typeface="宋体" panose="02010600030101010101" pitchFamily="2" charset="-122"/>
              </a:rPr>
              <a:t>《</a:t>
            </a:r>
            <a:r>
              <a:rPr lang="zh-CN" altLang="en-US" sz="2000" b="1" dirty="0">
                <a:solidFill>
                  <a:srgbClr val="000000"/>
                </a:solidFill>
                <a:latin typeface="宋体" panose="02010600030101010101" pitchFamily="2" charset="-122"/>
              </a:rPr>
              <a:t>给果戈理的信</a:t>
            </a:r>
            <a:r>
              <a:rPr lang="en-US" altLang="zh-CN" sz="2000" b="1" dirty="0">
                <a:solidFill>
                  <a:srgbClr val="000000"/>
                </a:solidFill>
                <a:latin typeface="宋体" panose="02010600030101010101" pitchFamily="2" charset="-122"/>
              </a:rPr>
              <a:t>》</a:t>
            </a:r>
            <a:r>
              <a:rPr lang="zh-CN" altLang="en-US" sz="2000" dirty="0">
                <a:solidFill>
                  <a:srgbClr val="000000"/>
                </a:solidFill>
                <a:latin typeface="宋体" panose="02010600030101010101" pitchFamily="2" charset="-122"/>
              </a:rPr>
              <a:t>，并很快以手稿的形式广泛流传（陀思妥耶夫斯基当年就因为读此信而被捕），在社会思想界和文化界产生很大影响。后来，列宁高度评价了此信，称它是一 篇“没有经过审查的民主出版界的优秀作品”。</a:t>
            </a:r>
            <a:endParaRPr lang="zh-CN" altLang="en-US" sz="2000" dirty="0"/>
          </a:p>
          <a:p>
            <a:pPr>
              <a:lnSpc>
                <a:spcPct val="80000"/>
              </a:lnSpc>
            </a:pPr>
            <a:endParaRPr lang="zh-CN" altLang="en-US" sz="2000" dirty="0"/>
          </a:p>
          <a:p>
            <a:pPr>
              <a:lnSpc>
                <a:spcPct val="80000"/>
              </a:lnSpc>
            </a:pPr>
            <a:endParaRPr lang="zh-CN" altLang="en-US" sz="1800" dirty="0"/>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文本占位符 122882"/>
          <p:cNvSpPr>
            <a:spLocks noGrp="1"/>
          </p:cNvSpPr>
          <p:nvPr>
            <p:ph idx="1"/>
          </p:nvPr>
        </p:nvSpPr>
        <p:spPr>
          <a:xfrm>
            <a:off x="485140" y="883920"/>
            <a:ext cx="8173720" cy="3481705"/>
          </a:xfrm>
        </p:spPr>
        <p:txBody>
          <a:bodyPr anchor="t"/>
          <a:lstStyle/>
          <a:p>
            <a:pPr>
              <a:lnSpc>
                <a:spcPct val="90000"/>
              </a:lnSpc>
            </a:pPr>
            <a:r>
              <a:rPr lang="en-US" altLang="zh-CN" sz="1800" dirty="0">
                <a:solidFill>
                  <a:srgbClr val="000000"/>
                </a:solidFill>
                <a:latin typeface="宋体" panose="02010600030101010101" pitchFamily="2" charset="-122"/>
              </a:rPr>
              <a:t>1847</a:t>
            </a:r>
            <a:r>
              <a:rPr lang="zh-CN" altLang="en-US" sz="1800" dirty="0">
                <a:solidFill>
                  <a:srgbClr val="000000"/>
                </a:solidFill>
                <a:latin typeface="宋体" panose="02010600030101010101" pitchFamily="2" charset="-122"/>
              </a:rPr>
              <a:t>年果戈理发表</a:t>
            </a:r>
            <a:r>
              <a:rPr lang="en-US" altLang="zh-CN" sz="1800" dirty="0">
                <a:solidFill>
                  <a:srgbClr val="000000"/>
                </a:solidFill>
                <a:latin typeface="宋体" panose="02010600030101010101" pitchFamily="2" charset="-122"/>
              </a:rPr>
              <a:t>《</a:t>
            </a:r>
            <a:r>
              <a:rPr lang="zh-CN" altLang="en-US" sz="1800" dirty="0">
                <a:solidFill>
                  <a:srgbClr val="000000"/>
                </a:solidFill>
                <a:latin typeface="宋体" panose="02010600030101010101" pitchFamily="2" charset="-122"/>
              </a:rPr>
              <a:t>作者自白</a:t>
            </a:r>
            <a:r>
              <a:rPr lang="en-US" altLang="zh-CN" sz="1800" dirty="0">
                <a:solidFill>
                  <a:srgbClr val="000000"/>
                </a:solidFill>
                <a:latin typeface="宋体" panose="02010600030101010101" pitchFamily="2" charset="-122"/>
              </a:rPr>
              <a:t>》</a:t>
            </a:r>
            <a:r>
              <a:rPr lang="zh-CN" altLang="en-US" sz="1800" dirty="0">
                <a:solidFill>
                  <a:srgbClr val="000000"/>
                </a:solidFill>
                <a:latin typeface="宋体" panose="02010600030101010101" pitchFamily="2" charset="-122"/>
              </a:rPr>
              <a:t>，仍然坚持自己的错误的观点，与斯拉夫派以及别林斯基进行长期的论战。果戈里的自卑情结转化为自我厌恶之浪涛，他于是投向宗教以求解脱，可他原非为宗教生活而生，无论他如何绝望强迫自己，均无法获得成功。</a:t>
            </a:r>
            <a:endParaRPr lang="zh-CN" altLang="en-US" sz="1800" dirty="0">
              <a:solidFill>
                <a:srgbClr val="000000"/>
              </a:solidFill>
              <a:latin typeface="宋体" panose="02010600030101010101" pitchFamily="2" charset="-122"/>
            </a:endParaRPr>
          </a:p>
          <a:p>
            <a:pPr marL="0" indent="0">
              <a:lnSpc>
                <a:spcPct val="90000"/>
              </a:lnSpc>
              <a:buNone/>
            </a:pPr>
            <a:endParaRPr lang="zh-CN" altLang="en-US" sz="1800" dirty="0">
              <a:solidFill>
                <a:srgbClr val="000000"/>
              </a:solidFill>
              <a:latin typeface="宋体" panose="02010600030101010101" pitchFamily="2" charset="-122"/>
            </a:endParaRPr>
          </a:p>
          <a:p>
            <a:pPr>
              <a:lnSpc>
                <a:spcPct val="90000"/>
              </a:lnSpc>
            </a:pPr>
            <a:r>
              <a:rPr lang="zh-CN" altLang="en-US" sz="1800" dirty="0">
                <a:solidFill>
                  <a:srgbClr val="000000"/>
                </a:solidFill>
                <a:latin typeface="宋体" panose="02010600030101010101" pitchFamily="2" charset="-122"/>
              </a:rPr>
              <a:t>此时他开始得病，为治病辗转几处，先后到法兰克福、耶路撒冷、卡卢加，后定居奥德萨。</a:t>
            </a:r>
            <a:r>
              <a:rPr lang="en-US" altLang="zh-CN" sz="1800" dirty="0">
                <a:solidFill>
                  <a:srgbClr val="000000"/>
                </a:solidFill>
                <a:latin typeface="宋体" panose="02010600030101010101" pitchFamily="2" charset="-122"/>
              </a:rPr>
              <a:t>1851</a:t>
            </a:r>
            <a:r>
              <a:rPr lang="zh-CN" altLang="en-US" sz="1800" dirty="0">
                <a:solidFill>
                  <a:srgbClr val="000000"/>
                </a:solidFill>
                <a:latin typeface="宋体" panose="02010600030101010101" pitchFamily="2" charset="-122"/>
              </a:rPr>
              <a:t>年结识屠格涅夫。</a:t>
            </a:r>
            <a:r>
              <a:rPr lang="en-US" altLang="zh-CN" sz="1800" dirty="0">
                <a:solidFill>
                  <a:srgbClr val="000000"/>
                </a:solidFill>
                <a:latin typeface="宋体" panose="02010600030101010101" pitchFamily="2" charset="-122"/>
              </a:rPr>
              <a:t>1852</a:t>
            </a:r>
            <a:r>
              <a:rPr lang="zh-CN" altLang="en-US" sz="1800" dirty="0">
                <a:solidFill>
                  <a:srgbClr val="000000"/>
                </a:solidFill>
                <a:latin typeface="宋体" panose="02010600030101010101" pitchFamily="2" charset="-122"/>
              </a:rPr>
              <a:t>年</a:t>
            </a:r>
            <a:r>
              <a:rPr lang="en-US" altLang="zh-CN" sz="1800" dirty="0">
                <a:solidFill>
                  <a:srgbClr val="000000"/>
                </a:solidFill>
                <a:latin typeface="宋体" panose="02010600030101010101" pitchFamily="2" charset="-122"/>
              </a:rPr>
              <a:t>2</a:t>
            </a:r>
            <a:r>
              <a:rPr lang="zh-CN" altLang="en-US" sz="1800" dirty="0">
                <a:solidFill>
                  <a:srgbClr val="000000"/>
                </a:solidFill>
                <a:latin typeface="宋体" panose="02010600030101010101" pitchFamily="2" charset="-122"/>
              </a:rPr>
              <a:t>月</a:t>
            </a:r>
            <a:r>
              <a:rPr lang="en-US" altLang="zh-CN" sz="1800" dirty="0">
                <a:solidFill>
                  <a:srgbClr val="000000"/>
                </a:solidFill>
                <a:latin typeface="宋体" panose="02010600030101010101" pitchFamily="2" charset="-122"/>
              </a:rPr>
              <a:t>11</a:t>
            </a:r>
            <a:r>
              <a:rPr lang="zh-CN" altLang="en-US" sz="1800" dirty="0">
                <a:solidFill>
                  <a:srgbClr val="000000"/>
                </a:solidFill>
                <a:latin typeface="宋体" panose="02010600030101010101" pitchFamily="2" charset="-122"/>
              </a:rPr>
              <a:t>日夜晚，果戈理因长期内心痛苦，抑郁，精神恍惚，再次重演焚稿的个人悲剧，数日后，</a:t>
            </a:r>
            <a:r>
              <a:rPr lang="en-US" altLang="zh-CN" sz="1800" dirty="0">
                <a:solidFill>
                  <a:srgbClr val="000000"/>
                </a:solidFill>
                <a:latin typeface="宋体" panose="02010600030101010101" pitchFamily="2" charset="-122"/>
              </a:rPr>
              <a:t>2</a:t>
            </a:r>
            <a:r>
              <a:rPr lang="zh-CN" altLang="en-US" sz="1800" dirty="0">
                <a:solidFill>
                  <a:srgbClr val="000000"/>
                </a:solidFill>
                <a:latin typeface="宋体" panose="02010600030101010101" pitchFamily="2" charset="-122"/>
              </a:rPr>
              <a:t>月</a:t>
            </a:r>
            <a:r>
              <a:rPr lang="en-US" altLang="zh-CN" sz="1800" dirty="0">
                <a:solidFill>
                  <a:srgbClr val="000000"/>
                </a:solidFill>
                <a:latin typeface="宋体" panose="02010600030101010101" pitchFamily="2" charset="-122"/>
              </a:rPr>
              <a:t>21</a:t>
            </a:r>
            <a:r>
              <a:rPr lang="zh-CN" altLang="en-US" sz="1800" dirty="0">
                <a:solidFill>
                  <a:srgbClr val="000000"/>
                </a:solidFill>
                <a:latin typeface="宋体" panose="02010600030101010101" pitchFamily="2" charset="-122"/>
              </a:rPr>
              <a:t>日果戈理与世长辞，死时被认为精神失常。</a:t>
            </a:r>
            <a:r>
              <a:rPr lang="en-US" altLang="zh-CN" sz="1800" dirty="0">
                <a:solidFill>
                  <a:srgbClr val="000000"/>
                </a:solidFill>
                <a:latin typeface="宋体" panose="02010600030101010101" pitchFamily="2" charset="-122"/>
              </a:rPr>
              <a:t>4</a:t>
            </a:r>
            <a:r>
              <a:rPr lang="zh-CN" altLang="en-US" sz="1800" dirty="0">
                <a:solidFill>
                  <a:srgbClr val="000000"/>
                </a:solidFill>
                <a:latin typeface="宋体" panose="02010600030101010101" pitchFamily="2" charset="-122"/>
              </a:rPr>
              <a:t>日被葬于达尼洛夫修道院墓地。</a:t>
            </a:r>
            <a:endParaRPr lang="zh-CN" altLang="en-US" sz="1800" dirty="0">
              <a:solidFill>
                <a:srgbClr val="000000"/>
              </a:solidFill>
              <a:latin typeface="宋体" panose="02010600030101010101" pitchFamily="2" charset="-122"/>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3" name="标题 121857"/>
          <p:cNvSpPr>
            <a:spLocks noGrp="1"/>
          </p:cNvSpPr>
          <p:nvPr>
            <p:ph type="title"/>
          </p:nvPr>
        </p:nvSpPr>
        <p:spPr/>
        <p:txBody>
          <a:bodyPr anchor="ctr"/>
          <a:lstStyle/>
          <a:p>
            <a:r>
              <a:rPr lang="zh-CN" altLang="en-US" sz="4000" b="1" dirty="0">
                <a:solidFill>
                  <a:srgbClr val="00B0F0"/>
                </a:solidFill>
              </a:rPr>
              <a:t>焚稿悲剧</a:t>
            </a:r>
            <a:endParaRPr lang="zh-CN" altLang="en-US" sz="4000" b="1" dirty="0">
              <a:solidFill>
                <a:srgbClr val="00B0F0"/>
              </a:solidFill>
            </a:endParaRPr>
          </a:p>
        </p:txBody>
      </p:sp>
      <p:sp>
        <p:nvSpPr>
          <p:cNvPr id="95234" name="文本占位符 121858"/>
          <p:cNvSpPr>
            <a:spLocks noGrp="1"/>
          </p:cNvSpPr>
          <p:nvPr>
            <p:ph idx="1"/>
          </p:nvPr>
        </p:nvSpPr>
        <p:spPr>
          <a:xfrm>
            <a:off x="328930" y="1430020"/>
            <a:ext cx="8357870" cy="3394710"/>
          </a:xfrm>
        </p:spPr>
        <p:txBody>
          <a:bodyPr anchor="t"/>
          <a:lstStyle/>
          <a:p>
            <a:r>
              <a:rPr lang="zh-CN" altLang="en-US" sz="2000" dirty="0">
                <a:solidFill>
                  <a:srgbClr val="000000"/>
                </a:solidFill>
                <a:latin typeface="宋体" panose="02010600030101010101" pitchFamily="2" charset="-122"/>
              </a:rPr>
              <a:t>在此之前，</a:t>
            </a:r>
            <a:r>
              <a:rPr lang="en-US" altLang="zh-CN" sz="2000" dirty="0">
                <a:solidFill>
                  <a:srgbClr val="000000"/>
                </a:solidFill>
                <a:latin typeface="宋体" panose="02010600030101010101" pitchFamily="2" charset="-122"/>
              </a:rPr>
              <a:t>1845</a:t>
            </a:r>
            <a:r>
              <a:rPr lang="zh-CN" altLang="en-US" sz="2000" dirty="0">
                <a:solidFill>
                  <a:srgbClr val="000000"/>
                </a:solidFill>
                <a:latin typeface="宋体" panose="02010600030101010101" pitchFamily="2" charset="-122"/>
              </a:rPr>
              <a:t>年由于果戈理的思想危机，</a:t>
            </a:r>
            <a:r>
              <a:rPr lang="en-US" altLang="zh-CN" sz="2000" dirty="0">
                <a:solidFill>
                  <a:srgbClr val="000000"/>
                </a:solidFill>
                <a:latin typeface="宋体" panose="02010600030101010101" pitchFamily="2" charset="-122"/>
              </a:rPr>
              <a:t>《</a:t>
            </a:r>
            <a:r>
              <a:rPr lang="zh-CN" altLang="en-US" sz="2000" dirty="0">
                <a:solidFill>
                  <a:srgbClr val="000000"/>
                </a:solidFill>
                <a:latin typeface="宋体" panose="02010600030101010101" pitchFamily="2" charset="-122"/>
              </a:rPr>
              <a:t>死魂灵</a:t>
            </a:r>
            <a:r>
              <a:rPr lang="en-US" altLang="zh-CN" sz="2000" dirty="0">
                <a:solidFill>
                  <a:srgbClr val="000000"/>
                </a:solidFill>
                <a:latin typeface="宋体" panose="02010600030101010101" pitchFamily="2" charset="-122"/>
              </a:rPr>
              <a:t>》</a:t>
            </a:r>
            <a:r>
              <a:rPr lang="zh-CN" altLang="en-US" sz="2000" dirty="0">
                <a:solidFill>
                  <a:srgbClr val="000000"/>
                </a:solidFill>
                <a:latin typeface="宋体" panose="02010600030101010101" pitchFamily="2" charset="-122"/>
              </a:rPr>
              <a:t>的第二部初稿被焚烧。他企图让乞乞科夫改邪归正，但又感到很困难。现实中的乞乞科夫不可能存在，这正是作家的创作方法与世界观发生冲突。果戈理很不满意初稿，因此，将它付之一炬，至今只残存几章。</a:t>
            </a:r>
            <a:endParaRPr lang="zh-CN" altLang="en-US" sz="2000" dirty="0">
              <a:solidFill>
                <a:srgbClr val="000000"/>
              </a:solidFill>
              <a:latin typeface="宋体" panose="02010600030101010101" pitchFamily="2" charset="-122"/>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1" name="标题 123905"/>
          <p:cNvSpPr>
            <a:spLocks noGrp="1"/>
          </p:cNvSpPr>
          <p:nvPr>
            <p:ph type="title"/>
          </p:nvPr>
        </p:nvSpPr>
        <p:spPr/>
        <p:txBody>
          <a:bodyPr anchor="ctr"/>
          <a:lstStyle/>
          <a:p>
            <a:r>
              <a:rPr lang="en-US" altLang="zh-CN" sz="4000" b="1" dirty="0">
                <a:solidFill>
                  <a:srgbClr val="00B0F0"/>
                </a:solidFill>
                <a:latin typeface="宋体" panose="02010600030101010101" pitchFamily="2" charset="-122"/>
              </a:rPr>
              <a:t>《</a:t>
            </a:r>
            <a:r>
              <a:rPr lang="zh-CN" altLang="en-US" sz="4000" b="1" dirty="0">
                <a:solidFill>
                  <a:srgbClr val="00B0F0"/>
                </a:solidFill>
                <a:latin typeface="宋体" panose="02010600030101010101" pitchFamily="2" charset="-122"/>
              </a:rPr>
              <a:t>死魂灵</a:t>
            </a:r>
            <a:r>
              <a:rPr lang="en-US" altLang="zh-CN" sz="4000" b="1">
                <a:solidFill>
                  <a:srgbClr val="00B0F0"/>
                </a:solidFill>
                <a:latin typeface="宋体" panose="02010600030101010101" pitchFamily="2" charset="-122"/>
              </a:rPr>
              <a:t>》</a:t>
            </a:r>
            <a:endParaRPr lang="en-US" altLang="zh-CN" sz="4000" b="1">
              <a:solidFill>
                <a:srgbClr val="00B0F0"/>
              </a:solidFill>
              <a:latin typeface="宋体" panose="02010600030101010101" pitchFamily="2" charset="-122"/>
            </a:endParaRPr>
          </a:p>
        </p:txBody>
      </p:sp>
      <p:sp>
        <p:nvSpPr>
          <p:cNvPr id="97282" name="文本占位符 123906"/>
          <p:cNvSpPr>
            <a:spLocks noGrp="1"/>
          </p:cNvSpPr>
          <p:nvPr>
            <p:ph idx="1"/>
          </p:nvPr>
        </p:nvSpPr>
        <p:spPr>
          <a:xfrm>
            <a:off x="668020" y="1315085"/>
            <a:ext cx="7807960" cy="3394710"/>
          </a:xfrm>
        </p:spPr>
        <p:txBody>
          <a:bodyPr anchor="t"/>
          <a:lstStyle/>
          <a:p>
            <a:r>
              <a:rPr lang="zh-CN" altLang="en-US" sz="2000" b="1" dirty="0">
                <a:solidFill>
                  <a:srgbClr val="000000"/>
                </a:solidFill>
                <a:latin typeface="宋体" panose="02010600030101010101" pitchFamily="2" charset="-122"/>
              </a:rPr>
              <a:t>故事情节</a:t>
            </a:r>
            <a:r>
              <a:rPr lang="zh-CN" altLang="en-US" sz="2000" dirty="0">
                <a:solidFill>
                  <a:srgbClr val="000000"/>
                </a:solidFill>
                <a:latin typeface="宋体" panose="02010600030101010101" pitchFamily="2" charset="-122"/>
              </a:rPr>
              <a:t>：为了收买死农奴，八等文官乞乞科夫来到</a:t>
            </a:r>
            <a:r>
              <a:rPr lang="en-US" altLang="zh-CN" sz="2000" dirty="0">
                <a:solidFill>
                  <a:srgbClr val="000000"/>
                </a:solidFill>
                <a:latin typeface="宋体" panose="02010600030101010101" pitchFamily="2" charset="-122"/>
              </a:rPr>
              <a:t>H</a:t>
            </a:r>
            <a:r>
              <a:rPr lang="zh-CN" altLang="en-US" sz="2000" dirty="0">
                <a:solidFill>
                  <a:srgbClr val="000000"/>
                </a:solidFill>
                <a:latin typeface="宋体" panose="02010600030101010101" pitchFamily="2" charset="-122"/>
              </a:rPr>
              <a:t>省</a:t>
            </a:r>
            <a:r>
              <a:rPr lang="en-US" altLang="zh-CN" sz="2000" dirty="0">
                <a:solidFill>
                  <a:srgbClr val="000000"/>
                </a:solidFill>
                <a:latin typeface="宋体" panose="02010600030101010101" pitchFamily="2" charset="-122"/>
              </a:rPr>
              <a:t>,</a:t>
            </a:r>
            <a:r>
              <a:rPr lang="zh-CN" altLang="en-US" sz="2000" dirty="0">
                <a:solidFill>
                  <a:srgbClr val="000000"/>
                </a:solidFill>
                <a:latin typeface="宋体" panose="02010600030101010101" pitchFamily="2" charset="-122"/>
              </a:rPr>
              <a:t>结交了许多官僚地主</a:t>
            </a:r>
            <a:r>
              <a:rPr lang="en-US" altLang="zh-CN" sz="2000" dirty="0">
                <a:solidFill>
                  <a:srgbClr val="000000"/>
                </a:solidFill>
                <a:latin typeface="宋体" panose="02010600030101010101" pitchFamily="2" charset="-122"/>
              </a:rPr>
              <a:t>,</a:t>
            </a:r>
            <a:r>
              <a:rPr lang="zh-CN" altLang="en-US" sz="2000" dirty="0">
                <a:solidFill>
                  <a:srgbClr val="000000"/>
                </a:solidFill>
                <a:latin typeface="宋体" panose="02010600030101010101" pitchFamily="2" charset="-122"/>
              </a:rPr>
              <a:t>访遍了各地庄园</a:t>
            </a:r>
            <a:r>
              <a:rPr lang="en-US" altLang="zh-CN" sz="2000" dirty="0">
                <a:solidFill>
                  <a:srgbClr val="000000"/>
                </a:solidFill>
                <a:latin typeface="宋体" panose="02010600030101010101" pitchFamily="2" charset="-122"/>
              </a:rPr>
              <a:t>,</a:t>
            </a:r>
            <a:r>
              <a:rPr lang="zh-CN" altLang="en-US" sz="2000" dirty="0">
                <a:solidFill>
                  <a:srgbClr val="000000"/>
                </a:solidFill>
                <a:latin typeface="宋体" panose="02010600030101010101" pitchFamily="2" charset="-122"/>
              </a:rPr>
              <a:t>遇到了形形色色的大地主。结果乞乞科夫一下子成了名义上拥有</a:t>
            </a:r>
            <a:r>
              <a:rPr lang="en-US" altLang="zh-CN" sz="2000" dirty="0">
                <a:solidFill>
                  <a:srgbClr val="000000"/>
                </a:solidFill>
                <a:latin typeface="宋体" panose="02010600030101010101" pitchFamily="2" charset="-122"/>
              </a:rPr>
              <a:t>400</a:t>
            </a:r>
            <a:r>
              <a:rPr lang="zh-CN" altLang="en-US" sz="2000" dirty="0">
                <a:solidFill>
                  <a:srgbClr val="000000"/>
                </a:solidFill>
                <a:latin typeface="宋体" panose="02010600030101010101" pitchFamily="2" charset="-122"/>
              </a:rPr>
              <a:t>个农奴的大地主。最后因一个卖主的揭发，乞乞科夫才狼狈逃窜。</a:t>
            </a:r>
            <a:endParaRPr lang="zh-CN" altLang="en-US" sz="2000" dirty="0"/>
          </a:p>
          <a:p>
            <a:endParaRPr lang="zh-CN" altLang="en-US" sz="2000" dirty="0"/>
          </a:p>
          <a:p>
            <a:endParaRPr lang="zh-CN" altLang="en-US" dirty="0"/>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29" name="标题 125953"/>
          <p:cNvSpPr>
            <a:spLocks noGrp="1"/>
          </p:cNvSpPr>
          <p:nvPr>
            <p:ph type="title"/>
          </p:nvPr>
        </p:nvSpPr>
        <p:spPr/>
        <p:txBody>
          <a:bodyPr anchor="ctr"/>
          <a:lstStyle/>
          <a:p>
            <a:r>
              <a:rPr lang="zh-CN" altLang="en-US" sz="4000" b="1" dirty="0">
                <a:solidFill>
                  <a:srgbClr val="00B0F0"/>
                </a:solidFill>
                <a:latin typeface="宋体" panose="02010600030101010101" pitchFamily="2" charset="-122"/>
              </a:rPr>
              <a:t>形象分析</a:t>
            </a:r>
            <a:endParaRPr lang="zh-CN" altLang="en-US" sz="4000" b="1" dirty="0">
              <a:solidFill>
                <a:srgbClr val="00B0F0"/>
              </a:solidFill>
              <a:latin typeface="宋体" panose="02010600030101010101" pitchFamily="2" charset="-122"/>
            </a:endParaRPr>
          </a:p>
        </p:txBody>
      </p:sp>
      <p:sp>
        <p:nvSpPr>
          <p:cNvPr id="99330" name="文本占位符 125954"/>
          <p:cNvSpPr>
            <a:spLocks noGrp="1"/>
          </p:cNvSpPr>
          <p:nvPr>
            <p:ph idx="1"/>
          </p:nvPr>
        </p:nvSpPr>
        <p:spPr/>
        <p:txBody>
          <a:bodyPr anchor="t"/>
          <a:lstStyle/>
          <a:p>
            <a:r>
              <a:rPr lang="zh-CN" altLang="en-US" sz="2000" dirty="0">
                <a:solidFill>
                  <a:srgbClr val="000000"/>
                </a:solidFill>
                <a:latin typeface="宋体" panose="02010600030101010101" pitchFamily="2" charset="-122"/>
              </a:rPr>
              <a:t>果戈理通过对各个庄园的外貌、内部陈设和地主本人的外表以及他们的生活嗜好的细致描写，特别是通过有关买卖的对话与过程，刻划出五个具有鲜明个性的地主典型。</a:t>
            </a:r>
            <a:endParaRPr lang="zh-CN" altLang="en-US" sz="2000" dirty="0">
              <a:solidFill>
                <a:srgbClr val="000000"/>
              </a:solidFill>
              <a:latin typeface="宋体" panose="02010600030101010101" pitchFamily="2" charset="-122"/>
            </a:endParaRPr>
          </a:p>
          <a:p>
            <a:pPr marL="0" indent="0">
              <a:buNone/>
            </a:pPr>
            <a:endParaRPr lang="zh-CN" altLang="en-US" sz="2400" dirty="0"/>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3" name="标题 126977"/>
          <p:cNvSpPr>
            <a:spLocks noGrp="1"/>
          </p:cNvSpPr>
          <p:nvPr>
            <p:ph type="title"/>
          </p:nvPr>
        </p:nvSpPr>
        <p:spPr/>
        <p:txBody>
          <a:bodyPr anchor="ctr"/>
          <a:lstStyle/>
          <a:p>
            <a:r>
              <a:rPr lang="zh-CN" altLang="en-US" sz="4000" b="1" dirty="0">
                <a:solidFill>
                  <a:srgbClr val="00B0F0"/>
                </a:solidFill>
                <a:latin typeface="宋体" panose="02010600030101010101" pitchFamily="2" charset="-122"/>
              </a:rPr>
              <a:t>玛尼洛夫</a:t>
            </a:r>
            <a:endParaRPr lang="zh-CN" altLang="en-US" sz="4000" b="1" dirty="0">
              <a:solidFill>
                <a:srgbClr val="00B0F0"/>
              </a:solidFill>
              <a:latin typeface="宋体" panose="02010600030101010101" pitchFamily="2" charset="-122"/>
            </a:endParaRPr>
          </a:p>
        </p:txBody>
      </p:sp>
      <p:sp>
        <p:nvSpPr>
          <p:cNvPr id="100354" name="文本占位符 126978"/>
          <p:cNvSpPr>
            <a:spLocks noGrp="1"/>
          </p:cNvSpPr>
          <p:nvPr>
            <p:ph idx="1"/>
          </p:nvPr>
        </p:nvSpPr>
        <p:spPr/>
        <p:txBody>
          <a:bodyPr anchor="t"/>
          <a:lstStyle/>
          <a:p>
            <a:r>
              <a:rPr lang="en-US" altLang="zh-CN" sz="2000" dirty="0">
                <a:solidFill>
                  <a:srgbClr val="000000"/>
                </a:solidFill>
                <a:latin typeface="Times New Roman" panose="02020603050405020304" pitchFamily="18" charset="0"/>
              </a:rPr>
              <a:t>Манилов——</a:t>
            </a:r>
            <a:r>
              <a:rPr lang="zh-CN" altLang="en-US" sz="2000" dirty="0">
                <a:solidFill>
                  <a:srgbClr val="000000"/>
                </a:solidFill>
                <a:latin typeface="宋体" panose="02010600030101010101" pitchFamily="2" charset="-122"/>
              </a:rPr>
              <a:t>一个闲散的甜腻腻的梦想家。其相貌倒是讨人喜欢，对人也很热情，但他懒懒散散，从不过问家务事，对一切都不在意。书房的桌上也放着一本打开的书，可读了两年才读了</a:t>
            </a:r>
            <a:r>
              <a:rPr lang="en-US" altLang="zh-CN" sz="2000" dirty="0">
                <a:solidFill>
                  <a:srgbClr val="000000"/>
                </a:solidFill>
                <a:latin typeface="宋体" panose="02010600030101010101" pitchFamily="2" charset="-122"/>
              </a:rPr>
              <a:t>14</a:t>
            </a:r>
            <a:r>
              <a:rPr lang="zh-CN" altLang="en-US" sz="2000" dirty="0">
                <a:solidFill>
                  <a:srgbClr val="000000"/>
                </a:solidFill>
                <a:latin typeface="宋体" panose="02010600030101010101" pitchFamily="2" charset="-122"/>
              </a:rPr>
              <a:t>页。他永远心满意足，甚至懒得寻找词语来表达自己的思想和所想的东西。对乞乞科夫的到来，深表欢迎。这是一个披着高雅绅士外衣，庸懒且又多愁善感的寄生虫。</a:t>
            </a:r>
            <a:endParaRPr lang="zh-CN" altLang="en-US" sz="2000" dirty="0"/>
          </a:p>
          <a:p>
            <a:endParaRPr lang="zh-CN" altLang="en-US" dirty="0"/>
          </a:p>
          <a:p>
            <a:endParaRPr lang="zh-CN" altLang="en-US" dirty="0"/>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7" name="标题 128001"/>
          <p:cNvSpPr>
            <a:spLocks noGrp="1"/>
          </p:cNvSpPr>
          <p:nvPr>
            <p:ph type="title"/>
          </p:nvPr>
        </p:nvSpPr>
        <p:spPr/>
        <p:txBody>
          <a:bodyPr anchor="ctr"/>
          <a:lstStyle/>
          <a:p>
            <a:r>
              <a:rPr lang="zh-CN" altLang="en-US" sz="4000" b="1" dirty="0">
                <a:solidFill>
                  <a:srgbClr val="00B0F0"/>
                </a:solidFill>
                <a:latin typeface="宋体" panose="02010600030101010101" pitchFamily="2" charset="-122"/>
              </a:rPr>
              <a:t>科罗包奇卡</a:t>
            </a:r>
            <a:endParaRPr lang="zh-CN" altLang="en-US" sz="4000" b="1" dirty="0">
              <a:solidFill>
                <a:srgbClr val="00B0F0"/>
              </a:solidFill>
              <a:latin typeface="宋体" panose="02010600030101010101" pitchFamily="2" charset="-122"/>
            </a:endParaRPr>
          </a:p>
        </p:txBody>
      </p:sp>
      <p:sp>
        <p:nvSpPr>
          <p:cNvPr id="101378" name="文本占位符 128002"/>
          <p:cNvSpPr>
            <a:spLocks noGrp="1"/>
          </p:cNvSpPr>
          <p:nvPr>
            <p:ph idx="1"/>
          </p:nvPr>
        </p:nvSpPr>
        <p:spPr/>
        <p:txBody>
          <a:bodyPr anchor="t"/>
          <a:lstStyle/>
          <a:p>
            <a:r>
              <a:rPr lang="en-US" altLang="zh-CN" sz="2000" dirty="0">
                <a:solidFill>
                  <a:srgbClr val="000000"/>
                </a:solidFill>
                <a:latin typeface="Times New Roman" panose="02020603050405020304" pitchFamily="18" charset="0"/>
              </a:rPr>
              <a:t>Коробочка——</a:t>
            </a:r>
            <a:r>
              <a:rPr lang="zh-CN" altLang="en-US" sz="2000" dirty="0">
                <a:solidFill>
                  <a:srgbClr val="000000"/>
                </a:solidFill>
                <a:latin typeface="宋体" panose="02010600030101010101" pitchFamily="2" charset="-122"/>
              </a:rPr>
              <a:t>一个寡妇，十分吝啬的女地主。她善于经营，但愚昧闭塞，生性多疑，生怕在出卖死农奴中吃亏。她的全部意义都在于积蓄钱财。她的本质特征是爱财如命，吝啬成性，傻头傻脑。</a:t>
            </a:r>
            <a:endParaRPr lang="zh-CN" altLang="en-US" sz="2000" dirty="0">
              <a:solidFill>
                <a:srgbClr val="000000"/>
              </a:solidFill>
              <a:latin typeface="宋体" panose="02010600030101010101" pitchFamily="2" charset="-122"/>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1" name="标题 129025"/>
          <p:cNvSpPr>
            <a:spLocks noGrp="1"/>
          </p:cNvSpPr>
          <p:nvPr>
            <p:ph type="title"/>
          </p:nvPr>
        </p:nvSpPr>
        <p:spPr/>
        <p:txBody>
          <a:bodyPr anchor="ctr"/>
          <a:lstStyle/>
          <a:p>
            <a:r>
              <a:rPr lang="zh-CN" altLang="en-US" sz="4000" b="1" dirty="0">
                <a:solidFill>
                  <a:srgbClr val="00B0F0"/>
                </a:solidFill>
                <a:latin typeface="宋体" panose="02010600030101010101" pitchFamily="2" charset="-122"/>
              </a:rPr>
              <a:t>罗斯特莱夫</a:t>
            </a:r>
            <a:endParaRPr lang="zh-CN" altLang="en-US" sz="4000" b="1" dirty="0">
              <a:solidFill>
                <a:srgbClr val="00B0F0"/>
              </a:solidFill>
              <a:latin typeface="宋体" panose="02010600030101010101" pitchFamily="2" charset="-122"/>
            </a:endParaRPr>
          </a:p>
        </p:txBody>
      </p:sp>
      <p:sp>
        <p:nvSpPr>
          <p:cNvPr id="102402" name="文本占位符 129026"/>
          <p:cNvSpPr>
            <a:spLocks noGrp="1"/>
          </p:cNvSpPr>
          <p:nvPr>
            <p:ph idx="1"/>
          </p:nvPr>
        </p:nvSpPr>
        <p:spPr>
          <a:xfrm>
            <a:off x="457200" y="1465580"/>
            <a:ext cx="8229600" cy="2212340"/>
          </a:xfrm>
        </p:spPr>
        <p:txBody>
          <a:bodyPr anchor="t"/>
          <a:lstStyle/>
          <a:p>
            <a:pPr fontAlgn="auto">
              <a:spcBef>
                <a:spcPts val="0"/>
              </a:spcBef>
            </a:pPr>
            <a:r>
              <a:rPr lang="en-US" altLang="zh-CN" sz="2000" dirty="0">
                <a:solidFill>
                  <a:srgbClr val="000000"/>
                </a:solidFill>
                <a:latin typeface="Times New Roman" panose="02020603050405020304" pitchFamily="18" charset="0"/>
              </a:rPr>
              <a:t>Ноздрёв——</a:t>
            </a:r>
            <a:r>
              <a:rPr lang="zh-CN" altLang="en-US" sz="2000" dirty="0">
                <a:solidFill>
                  <a:srgbClr val="000000"/>
                </a:solidFill>
                <a:latin typeface="宋体" panose="02010600030101010101" pitchFamily="2" charset="-122"/>
              </a:rPr>
              <a:t>一个说谎者，吹牛家。他喜欢打架，爱逛街，并喜欢嘲弄人，喜欢造谣。他的家庭也同他的全部生活一样乱七八糟，但他对人热情，豪爽。他的特征是野蛮、好斗，刚愎自用。</a:t>
            </a:r>
            <a:r>
              <a:rPr lang="zh-CN" altLang="en-US" dirty="0"/>
              <a:t> </a:t>
            </a:r>
            <a:endParaRPr lang="zh-CN" altLang="en-US" dirty="0"/>
          </a:p>
          <a:p>
            <a:endParaRPr lang="zh-CN" altLang="en-US" dirty="0"/>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5" name="标题 130049"/>
          <p:cNvSpPr>
            <a:spLocks noGrp="1"/>
          </p:cNvSpPr>
          <p:nvPr>
            <p:ph type="title"/>
          </p:nvPr>
        </p:nvSpPr>
        <p:spPr/>
        <p:txBody>
          <a:bodyPr anchor="ctr"/>
          <a:lstStyle/>
          <a:p>
            <a:r>
              <a:rPr lang="zh-CN" altLang="en-US" sz="4000" b="1" dirty="0">
                <a:solidFill>
                  <a:srgbClr val="00B0F0"/>
                </a:solidFill>
                <a:latin typeface="宋体" panose="02010600030101010101" pitchFamily="2" charset="-122"/>
              </a:rPr>
              <a:t>索巴凯维奇</a:t>
            </a:r>
            <a:endParaRPr lang="zh-CN" altLang="en-US" sz="4000" b="1" dirty="0">
              <a:solidFill>
                <a:srgbClr val="00B0F0"/>
              </a:solidFill>
              <a:latin typeface="宋体" panose="02010600030101010101" pitchFamily="2" charset="-122"/>
            </a:endParaRPr>
          </a:p>
        </p:txBody>
      </p:sp>
      <p:sp>
        <p:nvSpPr>
          <p:cNvPr id="103426" name="文本占位符 130050"/>
          <p:cNvSpPr>
            <a:spLocks noGrp="1"/>
          </p:cNvSpPr>
          <p:nvPr>
            <p:ph idx="1"/>
          </p:nvPr>
        </p:nvSpPr>
        <p:spPr/>
        <p:txBody>
          <a:bodyPr anchor="t"/>
          <a:lstStyle/>
          <a:p>
            <a:r>
              <a:rPr lang="en-US" altLang="zh-CN" sz="2000" dirty="0">
                <a:solidFill>
                  <a:srgbClr val="000000"/>
                </a:solidFill>
                <a:latin typeface="Times New Roman" panose="02020603050405020304" pitchFamily="18" charset="0"/>
              </a:rPr>
              <a:t>Собакевич——</a:t>
            </a:r>
            <a:r>
              <a:rPr lang="zh-CN" altLang="en-US" sz="2000" dirty="0">
                <a:solidFill>
                  <a:srgbClr val="000000"/>
                </a:solidFill>
                <a:latin typeface="宋体" panose="02010600030101010101" pitchFamily="2" charset="-122"/>
              </a:rPr>
              <a:t>一个贪食者，饕餮之徒，是“俄国人的肚子”的崇拜者。他的外表像头大狗熊，他的家具也像他本人一样，又笨又重。他仇视一切人，是个贪婪而又顽固的地主的典型。他的根本特征是弱肉强食，蛮横无礼。</a:t>
            </a:r>
            <a:r>
              <a:rPr lang="zh-CN" altLang="en-US" sz="2000" dirty="0"/>
              <a:t> </a:t>
            </a:r>
            <a:endParaRPr lang="zh-CN" altLang="en-US" sz="2000" dirty="0"/>
          </a:p>
          <a:p>
            <a:endParaRPr lang="zh-CN" altLang="en-US" sz="2000" dirty="0"/>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49" name="标题 131073"/>
          <p:cNvSpPr>
            <a:spLocks noGrp="1"/>
          </p:cNvSpPr>
          <p:nvPr>
            <p:ph type="title"/>
          </p:nvPr>
        </p:nvSpPr>
        <p:spPr/>
        <p:txBody>
          <a:bodyPr anchor="ctr"/>
          <a:lstStyle/>
          <a:p>
            <a:r>
              <a:rPr lang="zh-CN" altLang="en-US" sz="4000" b="1" dirty="0">
                <a:solidFill>
                  <a:srgbClr val="00B0F0"/>
                </a:solidFill>
                <a:latin typeface="宋体" panose="02010600030101010101" pitchFamily="2" charset="-122"/>
              </a:rPr>
              <a:t>泼溜希金</a:t>
            </a:r>
            <a:endParaRPr lang="zh-CN" altLang="en-US" sz="4000" b="1" dirty="0">
              <a:solidFill>
                <a:srgbClr val="00B0F0"/>
              </a:solidFill>
              <a:latin typeface="宋体" panose="02010600030101010101" pitchFamily="2" charset="-122"/>
            </a:endParaRPr>
          </a:p>
        </p:txBody>
      </p:sp>
      <p:sp>
        <p:nvSpPr>
          <p:cNvPr id="104450" name="文本占位符 131074"/>
          <p:cNvSpPr>
            <a:spLocks noGrp="1"/>
          </p:cNvSpPr>
          <p:nvPr>
            <p:ph idx="1"/>
          </p:nvPr>
        </p:nvSpPr>
        <p:spPr/>
        <p:txBody>
          <a:bodyPr anchor="t"/>
          <a:lstStyle/>
          <a:p>
            <a:r>
              <a:rPr lang="en-US" altLang="zh-CN" sz="2000" dirty="0">
                <a:solidFill>
                  <a:srgbClr val="000000"/>
                </a:solidFill>
                <a:latin typeface="Times New Roman" panose="02020603050405020304" pitchFamily="18" charset="0"/>
              </a:rPr>
              <a:t>Плюшкин——</a:t>
            </a:r>
            <a:r>
              <a:rPr lang="zh-CN" altLang="en-US" sz="2000" dirty="0">
                <a:solidFill>
                  <a:srgbClr val="000000"/>
                </a:solidFill>
                <a:latin typeface="宋体" panose="02010600030101010101" pitchFamily="2" charset="-122"/>
              </a:rPr>
              <a:t>一个猥琐而又贪得无厌、吝啬到丧失人性的打地主，也是世界著名的四大吝啬鬼之一。他看上去穷得像个乞丐，实际上却很富有，仓库里的面粉霉得像石头一样硬，可他却常常在农民居住的赤贫的庄子里走来走去，企图捞点什么，就是路上见到一件破衣服，一个铁钉，一个扣子也要捡回去，甚至还偷别人忘在井台上的水桶。他的特征是吝啬成性，堕落腐朽。</a:t>
            </a:r>
            <a:r>
              <a:rPr lang="zh-CN" altLang="en-US" sz="2000" dirty="0"/>
              <a:t> </a:t>
            </a:r>
            <a:endParaRPr lang="zh-CN" altLang="en-US" sz="2000" dirty="0"/>
          </a:p>
          <a:p>
            <a:endParaRPr lang="zh-CN" altLang="en-US" sz="2000" dirty="0"/>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7" name="标题 133121"/>
          <p:cNvSpPr>
            <a:spLocks noGrp="1"/>
          </p:cNvSpPr>
          <p:nvPr>
            <p:ph type="title"/>
          </p:nvPr>
        </p:nvSpPr>
        <p:spPr/>
        <p:txBody>
          <a:bodyPr anchor="ctr"/>
          <a:lstStyle/>
          <a:p>
            <a:r>
              <a:rPr lang="zh-CN" altLang="en-US" sz="4000" b="1" dirty="0">
                <a:solidFill>
                  <a:srgbClr val="00B0F0"/>
                </a:solidFill>
                <a:latin typeface="宋体" panose="02010600030101010101" pitchFamily="2" charset="-122"/>
              </a:rPr>
              <a:t>乞乞科夫</a:t>
            </a:r>
            <a:endParaRPr lang="zh-CN" altLang="en-US" sz="4000" b="1" dirty="0">
              <a:solidFill>
                <a:srgbClr val="00B0F0"/>
              </a:solidFill>
              <a:latin typeface="宋体" panose="02010600030101010101" pitchFamily="2" charset="-122"/>
            </a:endParaRPr>
          </a:p>
        </p:txBody>
      </p:sp>
      <p:sp>
        <p:nvSpPr>
          <p:cNvPr id="106498" name="文本占位符 133122"/>
          <p:cNvSpPr>
            <a:spLocks noGrp="1"/>
          </p:cNvSpPr>
          <p:nvPr>
            <p:ph idx="1"/>
          </p:nvPr>
        </p:nvSpPr>
        <p:spPr/>
        <p:txBody>
          <a:bodyPr anchor="t"/>
          <a:lstStyle/>
          <a:p>
            <a:pPr>
              <a:lnSpc>
                <a:spcPct val="90000"/>
              </a:lnSpc>
            </a:pPr>
            <a:r>
              <a:rPr lang="en-US" altLang="zh-CN" sz="2000" dirty="0">
                <a:solidFill>
                  <a:srgbClr val="000000"/>
                </a:solidFill>
                <a:latin typeface="Times New Roman" panose="02020603050405020304" pitchFamily="18" charset="0"/>
              </a:rPr>
              <a:t>Чичиков——</a:t>
            </a:r>
            <a:r>
              <a:rPr lang="zh-CN" altLang="en-US" sz="2000" dirty="0">
                <a:solidFill>
                  <a:srgbClr val="000000"/>
                </a:solidFill>
                <a:latin typeface="宋体" panose="02010600030101010101" pitchFamily="2" charset="-122"/>
              </a:rPr>
              <a:t>这是一个农奴主兼资产阶级商人的典型形象。他出身于贵族家庭，但到父辈却已家道中衰。早在中学时代便以种种手段骗得老师的赏识。进入官场后，一心投机钻营，巴结上司。虽屡遭失败，但从不灰心。他的生活哲学是“金钱是生活的主宰，朋友可以抛弃你，钱是永远不会抛弃你的”。他曾利用手中的权利参与一个建筑工程，捞了一大笔钱，盖起了京式的小楼。后又骗取了税务检查官的职务，勾结走私集团牟取暴利。官场失败后他发现“死魂灵”的买卖有利可图，于是他就钻法律的空子，开始新的冒险。在买卖过程中他表现出圆滑世故，狡诈多变，巧取豪夺，惟利是图的本质特征。</a:t>
            </a:r>
            <a:r>
              <a:rPr lang="zh-CN" altLang="en-US" sz="2000" dirty="0"/>
              <a:t> </a:t>
            </a:r>
            <a:endParaRPr lang="zh-CN" altLang="en-US" sz="2000" dirty="0"/>
          </a:p>
          <a:p>
            <a:pPr>
              <a:lnSpc>
                <a:spcPct val="90000"/>
              </a:lnSpc>
            </a:pPr>
            <a:endParaRPr lang="zh-CN" altLang="en-US" sz="2000" dirty="0"/>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文本占位符 134146"/>
          <p:cNvSpPr>
            <a:spLocks noGrp="1"/>
          </p:cNvSpPr>
          <p:nvPr>
            <p:ph idx="1"/>
          </p:nvPr>
        </p:nvSpPr>
        <p:spPr>
          <a:xfrm>
            <a:off x="457200" y="747395"/>
            <a:ext cx="8229600" cy="3975100"/>
          </a:xfrm>
        </p:spPr>
        <p:txBody>
          <a:bodyPr anchor="t"/>
          <a:lstStyle/>
          <a:p>
            <a:r>
              <a:rPr lang="zh-CN" altLang="en-US" sz="2100" dirty="0">
                <a:solidFill>
                  <a:srgbClr val="000000"/>
                </a:solidFill>
                <a:latin typeface="宋体" panose="02010600030101010101" pitchFamily="2" charset="-122"/>
              </a:rPr>
              <a:t>他根据不同对象，施展不同手段；对玛尼洛夫是温情脉脉，以高雅的绅士派头博得他的好感；对科罗包奇卡是连骗带诈，逼她就范；对罗斯特莱夫是耐心忍受，以软抗硬；对梭巴开维奇则是针锋相对，斤斤计较；对泼溜希金则大表“关怀”与“同情”，把自己装扮成一个慷慨的保护人。</a:t>
            </a:r>
            <a:endParaRPr lang="zh-CN" altLang="en-US" sz="2100" dirty="0">
              <a:solidFill>
                <a:srgbClr val="000000"/>
              </a:solidFill>
              <a:latin typeface="宋体" panose="02010600030101010101" pitchFamily="2" charset="-122"/>
            </a:endParaRPr>
          </a:p>
          <a:p>
            <a:pPr marL="0" indent="0">
              <a:buNone/>
            </a:pPr>
            <a:r>
              <a:rPr lang="zh-CN" altLang="en-US" sz="2100" dirty="0"/>
              <a:t> </a:t>
            </a:r>
            <a:endParaRPr lang="zh-CN" altLang="en-US" sz="2100" dirty="0"/>
          </a:p>
          <a:p>
            <a:r>
              <a:rPr lang="zh-CN" altLang="en-US" sz="2100" dirty="0">
                <a:solidFill>
                  <a:srgbClr val="000000"/>
                </a:solidFill>
                <a:latin typeface="宋体" panose="02010600030101010101" pitchFamily="2" charset="-122"/>
              </a:rPr>
              <a:t>乞乞科夫是俄国资本主义积累时期从贵族地主中分化出来的新型资产阶级掠夺者的典型，在他身上，既有地主的本质特征，又有资产者的特征。</a:t>
            </a:r>
            <a:endParaRPr lang="zh-CN" altLang="en-US" sz="2100" dirty="0">
              <a:solidFill>
                <a:srgbClr val="000000"/>
              </a:solidFill>
              <a:latin typeface="宋体" panose="02010600030101010101" pitchFamily="2" charset="-122"/>
            </a:endParaRPr>
          </a:p>
          <a:p>
            <a:endParaRPr lang="zh-CN" altLang="en-US" sz="2100" dirty="0"/>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p:cNvSpPr/>
          <p:nvPr/>
        </p:nvSpPr>
        <p:spPr>
          <a:xfrm>
            <a:off x="2938780" y="607695"/>
            <a:ext cx="4321810" cy="1188720"/>
          </a:xfrm>
          <a:prstGeom prst="rect">
            <a:avLst/>
          </a:prstGeom>
          <a:noFill/>
          <a:ln>
            <a:noFill/>
          </a:ln>
        </p:spPr>
        <p:txBody>
          <a:bodyPr wrap="square" rtlCol="0" anchor="t">
            <a:spAutoFit/>
            <a:scene3d>
              <a:camera prst="orthographicFront"/>
              <a:lightRig rig="threePt" dir="t">
                <a:rot lat="0" lon="0" rev="0"/>
              </a:lightRig>
            </a:scene3d>
            <a:sp3d extrusionH="120650" prstMaterial="matte"/>
          </a:bodyPr>
          <a:lstStyle/>
          <a:p>
            <a:pPr algn="ctr"/>
            <a:r>
              <a:rPr lang="zh-CN" altLang="en-US" sz="7200" b="1">
                <a:ln>
                  <a:gradFill>
                    <a:gsLst>
                      <a:gs pos="98000">
                        <a:srgbClr val="F88C89"/>
                      </a:gs>
                      <a:gs pos="86000">
                        <a:srgbClr val="F8D078"/>
                      </a:gs>
                      <a:gs pos="73000">
                        <a:srgbClr val="BAD172"/>
                      </a:gs>
                      <a:gs pos="62000">
                        <a:srgbClr val="BEC7AF"/>
                      </a:gs>
                      <a:gs pos="50000">
                        <a:srgbClr val="83D9E3"/>
                      </a:gs>
                      <a:gs pos="37000">
                        <a:srgbClr val="9C61DF"/>
                      </a:gs>
                      <a:gs pos="24000">
                        <a:srgbClr val="CA78E1"/>
                      </a:gs>
                      <a:gs pos="12000">
                        <a:srgbClr val="E564DF"/>
                      </a:gs>
                      <a:gs pos="0">
                        <a:srgbClr val="F86CC0"/>
                      </a:gs>
                    </a:gsLst>
                    <a:lin ang="0"/>
                  </a:gradFill>
                </a:ln>
                <a:gradFill>
                  <a:gsLst>
                    <a:gs pos="79000">
                      <a:srgbClr val="CCFF66"/>
                    </a:gs>
                    <a:gs pos="94000">
                      <a:srgbClr val="FFFF00">
                        <a:alpha val="50000"/>
                      </a:srgbClr>
                    </a:gs>
                    <a:gs pos="70000">
                      <a:srgbClr val="00FF00">
                        <a:alpha val="13000"/>
                      </a:srgbClr>
                    </a:gs>
                    <a:gs pos="56000">
                      <a:srgbClr val="00FFFF">
                        <a:alpha val="50000"/>
                      </a:srgbClr>
                    </a:gs>
                    <a:gs pos="43000">
                      <a:srgbClr val="00FFFF">
                        <a:alpha val="13000"/>
                      </a:srgbClr>
                    </a:gs>
                    <a:gs pos="22000">
                      <a:srgbClr val="FF00FF">
                        <a:alpha val="50000"/>
                      </a:srgbClr>
                    </a:gs>
                    <a:gs pos="33000">
                      <a:srgbClr val="9900FF">
                        <a:alpha val="50000"/>
                      </a:srgbClr>
                    </a:gs>
                    <a:gs pos="5000">
                      <a:srgbClr val="FF00FF">
                        <a:alpha val="50000"/>
                      </a:srgbClr>
                    </a:gs>
                    <a:gs pos="0">
                      <a:srgbClr val="FF3300">
                        <a:alpha val="50000"/>
                      </a:srgbClr>
                    </a:gs>
                    <a:gs pos="100000">
                      <a:srgbClr val="FF3300">
                        <a:alpha val="30000"/>
                      </a:srgbClr>
                    </a:gs>
                  </a:gsLst>
                  <a:lin ang="0"/>
                </a:gradFill>
                <a:effectLst>
                  <a:outerShdw blurRad="50800" dist="38100" algn="l" rotWithShape="0">
                    <a:srgbClr val="CC00CC">
                      <a:alpha val="40000"/>
                    </a:srgbClr>
                  </a:outerShdw>
                </a:effectLst>
              </a:rPr>
              <a:t>思考</a:t>
            </a:r>
            <a:endParaRPr lang="zh-CN" altLang="en-US" sz="7200" b="1">
              <a:ln>
                <a:gradFill>
                  <a:gsLst>
                    <a:gs pos="98000">
                      <a:srgbClr val="F88C89"/>
                    </a:gs>
                    <a:gs pos="86000">
                      <a:srgbClr val="F8D078"/>
                    </a:gs>
                    <a:gs pos="73000">
                      <a:srgbClr val="BAD172"/>
                    </a:gs>
                    <a:gs pos="62000">
                      <a:srgbClr val="BEC7AF"/>
                    </a:gs>
                    <a:gs pos="50000">
                      <a:srgbClr val="83D9E3"/>
                    </a:gs>
                    <a:gs pos="37000">
                      <a:srgbClr val="9C61DF"/>
                    </a:gs>
                    <a:gs pos="24000">
                      <a:srgbClr val="CA78E1"/>
                    </a:gs>
                    <a:gs pos="12000">
                      <a:srgbClr val="E564DF"/>
                    </a:gs>
                    <a:gs pos="0">
                      <a:srgbClr val="F86CC0"/>
                    </a:gs>
                  </a:gsLst>
                  <a:lin ang="0"/>
                </a:gradFill>
              </a:ln>
              <a:gradFill>
                <a:gsLst>
                  <a:gs pos="79000">
                    <a:srgbClr val="CCFF66"/>
                  </a:gs>
                  <a:gs pos="94000">
                    <a:srgbClr val="FFFF00">
                      <a:alpha val="50000"/>
                    </a:srgbClr>
                  </a:gs>
                  <a:gs pos="70000">
                    <a:srgbClr val="00FF00">
                      <a:alpha val="13000"/>
                    </a:srgbClr>
                  </a:gs>
                  <a:gs pos="56000">
                    <a:srgbClr val="00FFFF">
                      <a:alpha val="50000"/>
                    </a:srgbClr>
                  </a:gs>
                  <a:gs pos="43000">
                    <a:srgbClr val="00FFFF">
                      <a:alpha val="13000"/>
                    </a:srgbClr>
                  </a:gs>
                  <a:gs pos="22000">
                    <a:srgbClr val="FF00FF">
                      <a:alpha val="50000"/>
                    </a:srgbClr>
                  </a:gs>
                  <a:gs pos="33000">
                    <a:srgbClr val="9900FF">
                      <a:alpha val="50000"/>
                    </a:srgbClr>
                  </a:gs>
                  <a:gs pos="5000">
                    <a:srgbClr val="FF00FF">
                      <a:alpha val="50000"/>
                    </a:srgbClr>
                  </a:gs>
                  <a:gs pos="0">
                    <a:srgbClr val="FF3300">
                      <a:alpha val="50000"/>
                    </a:srgbClr>
                  </a:gs>
                  <a:gs pos="100000">
                    <a:srgbClr val="FF3300">
                      <a:alpha val="30000"/>
                    </a:srgbClr>
                  </a:gs>
                </a:gsLst>
                <a:lin ang="0"/>
              </a:gradFill>
              <a:effectLst>
                <a:outerShdw blurRad="50800" dist="38100" algn="l" rotWithShape="0">
                  <a:srgbClr val="CC00CC">
                    <a:alpha val="40000"/>
                  </a:srgbClr>
                </a:outerShdw>
              </a:effectLst>
            </a:endParaRPr>
          </a:p>
        </p:txBody>
      </p:sp>
      <p:sp>
        <p:nvSpPr>
          <p:cNvPr id="9" name="等腰三角形 8"/>
          <p:cNvSpPr/>
          <p:nvPr/>
        </p:nvSpPr>
        <p:spPr>
          <a:xfrm>
            <a:off x="1173480" y="197485"/>
            <a:ext cx="2113280" cy="1705610"/>
          </a:xfrm>
          <a:prstGeom prst="triangle">
            <a:avLst/>
          </a:prstGeom>
          <a:solidFill>
            <a:schemeClr val="bg2"/>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zh-CN" altLang="en-US"/>
          </a:p>
        </p:txBody>
      </p:sp>
      <p:grpSp>
        <p:nvGrpSpPr>
          <p:cNvPr id="18" name="组合 17"/>
          <p:cNvGrpSpPr/>
          <p:nvPr/>
        </p:nvGrpSpPr>
        <p:grpSpPr bwMode="auto">
          <a:xfrm>
            <a:off x="1648460" y="697230"/>
            <a:ext cx="1176338" cy="1165225"/>
            <a:chOff x="3128964" y="2287587"/>
            <a:chExt cx="1233385" cy="1222376"/>
          </a:xfrm>
        </p:grpSpPr>
        <p:sp>
          <p:nvSpPr>
            <p:cNvPr id="19" name="Oval 6"/>
            <p:cNvSpPr>
              <a:spLocks noChangeArrowheads="1"/>
            </p:cNvSpPr>
            <p:nvPr/>
          </p:nvSpPr>
          <p:spPr bwMode="auto">
            <a:xfrm>
              <a:off x="3128964" y="2287587"/>
              <a:ext cx="1220787" cy="1222375"/>
            </a:xfrm>
            <a:prstGeom prst="ellipse">
              <a:avLst/>
            </a:prstGeom>
            <a:gradFill flip="none" rotWithShape="1">
              <a:gsLst>
                <a:gs pos="100000">
                  <a:schemeClr val="accent5"/>
                </a:gs>
                <a:gs pos="11000">
                  <a:schemeClr val="accent6"/>
                </a:gs>
                <a:gs pos="0">
                  <a:schemeClr val="accent5"/>
                </a:gs>
              </a:gsLst>
              <a:path path="circle">
                <a:fillToRect t="100000" r="100000"/>
              </a:path>
              <a:tileRect l="-100000" b="-100000"/>
            </a:gradFill>
            <a:ln>
              <a:noFill/>
            </a:ln>
          </p:spPr>
          <p:txBody>
            <a:bodyPr/>
            <a:lstStyle/>
            <a:p>
              <a:pPr fontAlgn="auto">
                <a:spcBef>
                  <a:spcPts val="0"/>
                </a:spcBef>
                <a:spcAft>
                  <a:spcPts val="0"/>
                </a:spcAft>
                <a:defRPr/>
              </a:pPr>
              <a:endParaRPr lang="zh-CN" altLang="en-US">
                <a:solidFill>
                  <a:prstClr val="black"/>
                </a:solidFill>
                <a:latin typeface="+mn-lt"/>
                <a:ea typeface="+mn-ea"/>
              </a:endParaRPr>
            </a:p>
          </p:txBody>
        </p:sp>
        <p:sp>
          <p:nvSpPr>
            <p:cNvPr id="20" name="Freeform 11"/>
            <p:cNvSpPr/>
            <p:nvPr/>
          </p:nvSpPr>
          <p:spPr bwMode="auto">
            <a:xfrm>
              <a:off x="3153932" y="2339214"/>
              <a:ext cx="1170133" cy="1170749"/>
            </a:xfrm>
            <a:custGeom>
              <a:avLst/>
              <a:gdLst>
                <a:gd name="T0" fmla="*/ 312 w 312"/>
                <a:gd name="T1" fmla="*/ 157 h 312"/>
                <a:gd name="T2" fmla="*/ 155 w 312"/>
                <a:gd name="T3" fmla="*/ 311 h 312"/>
                <a:gd name="T4" fmla="*/ 1 w 312"/>
                <a:gd name="T5" fmla="*/ 155 h 312"/>
                <a:gd name="T6" fmla="*/ 157 w 312"/>
                <a:gd name="T7" fmla="*/ 0 h 312"/>
                <a:gd name="T8" fmla="*/ 312 w 312"/>
                <a:gd name="T9" fmla="*/ 157 h 312"/>
              </a:gdLst>
              <a:ahLst/>
              <a:cxnLst>
                <a:cxn ang="0">
                  <a:pos x="T0" y="T1"/>
                </a:cxn>
                <a:cxn ang="0">
                  <a:pos x="T2" y="T3"/>
                </a:cxn>
                <a:cxn ang="0">
                  <a:pos x="T4" y="T5"/>
                </a:cxn>
                <a:cxn ang="0">
                  <a:pos x="T6" y="T7"/>
                </a:cxn>
                <a:cxn ang="0">
                  <a:pos x="T8" y="T9"/>
                </a:cxn>
              </a:cxnLst>
              <a:rect l="0" t="0" r="r" b="b"/>
              <a:pathLst>
                <a:path w="312" h="312">
                  <a:moveTo>
                    <a:pt x="312" y="157"/>
                  </a:moveTo>
                  <a:cubicBezTo>
                    <a:pt x="311" y="242"/>
                    <a:pt x="241" y="312"/>
                    <a:pt x="155" y="311"/>
                  </a:cubicBezTo>
                  <a:cubicBezTo>
                    <a:pt x="69" y="311"/>
                    <a:pt x="0" y="241"/>
                    <a:pt x="1" y="155"/>
                  </a:cubicBezTo>
                  <a:cubicBezTo>
                    <a:pt x="1" y="69"/>
                    <a:pt x="71" y="0"/>
                    <a:pt x="157" y="0"/>
                  </a:cubicBezTo>
                  <a:cubicBezTo>
                    <a:pt x="243" y="1"/>
                    <a:pt x="312" y="71"/>
                    <a:pt x="312" y="157"/>
                  </a:cubicBezTo>
                  <a:close/>
                </a:path>
              </a:pathLst>
            </a:custGeom>
            <a:gradFill flip="none" rotWithShape="1">
              <a:gsLst>
                <a:gs pos="100000">
                  <a:schemeClr val="accent5"/>
                </a:gs>
                <a:gs pos="87000">
                  <a:schemeClr val="accent6"/>
                </a:gs>
              </a:gsLst>
              <a:lin ang="0" scaled="0"/>
              <a:tileRect/>
            </a:gradFill>
            <a:ln>
              <a:noFill/>
            </a:ln>
          </p:spPr>
          <p:txBody>
            <a:bodyPr/>
            <a:lstStyle/>
            <a:p>
              <a:pPr fontAlgn="auto">
                <a:spcBef>
                  <a:spcPts val="0"/>
                </a:spcBef>
                <a:spcAft>
                  <a:spcPts val="0"/>
                </a:spcAft>
                <a:defRPr/>
              </a:pPr>
              <a:endParaRPr lang="zh-CN" altLang="en-US">
                <a:solidFill>
                  <a:prstClr val="black"/>
                </a:solidFill>
                <a:latin typeface="+mn-lt"/>
                <a:ea typeface="+mn-ea"/>
              </a:endParaRPr>
            </a:p>
          </p:txBody>
        </p:sp>
        <p:sp>
          <p:nvSpPr>
            <p:cNvPr id="12" name="Oval 16"/>
            <p:cNvSpPr>
              <a:spLocks noChangeArrowheads="1"/>
            </p:cNvSpPr>
            <p:nvPr/>
          </p:nvSpPr>
          <p:spPr bwMode="auto">
            <a:xfrm>
              <a:off x="3180564" y="2365860"/>
              <a:ext cx="1116870" cy="1117458"/>
            </a:xfrm>
            <a:prstGeom prst="ellipse">
              <a:avLst/>
            </a:prstGeom>
            <a:solidFill>
              <a:srgbClr val="7030A0"/>
            </a:solidFill>
            <a:ln>
              <a:noFill/>
            </a:ln>
          </p:spPr>
          <p:txBody>
            <a:bodyPr/>
            <a:lstStyle/>
            <a:p>
              <a:pPr fontAlgn="auto">
                <a:spcBef>
                  <a:spcPts val="0"/>
                </a:spcBef>
                <a:spcAft>
                  <a:spcPts val="0"/>
                </a:spcAft>
                <a:defRPr/>
              </a:pPr>
              <a:endParaRPr lang="zh-CN" altLang="en-US">
                <a:solidFill>
                  <a:prstClr val="black"/>
                </a:solidFill>
                <a:latin typeface="+mn-lt"/>
                <a:ea typeface="+mn-ea"/>
              </a:endParaRPr>
            </a:p>
          </p:txBody>
        </p:sp>
        <p:sp>
          <p:nvSpPr>
            <p:cNvPr id="13" name="Freeform 22"/>
            <p:cNvSpPr/>
            <p:nvPr/>
          </p:nvSpPr>
          <p:spPr bwMode="auto">
            <a:xfrm>
              <a:off x="3175570" y="2367524"/>
              <a:ext cx="1121864" cy="895965"/>
            </a:xfrm>
            <a:custGeom>
              <a:avLst/>
              <a:gdLst>
                <a:gd name="T0" fmla="*/ 150 w 299"/>
                <a:gd name="T1" fmla="*/ 0 h 239"/>
                <a:gd name="T2" fmla="*/ 0 w 299"/>
                <a:gd name="T3" fmla="*/ 149 h 239"/>
                <a:gd name="T4" fmla="*/ 1 w 299"/>
                <a:gd name="T5" fmla="*/ 166 h 239"/>
                <a:gd name="T6" fmla="*/ 298 w 299"/>
                <a:gd name="T7" fmla="*/ 167 h 239"/>
                <a:gd name="T8" fmla="*/ 299 w 299"/>
                <a:gd name="T9" fmla="*/ 149 h 239"/>
                <a:gd name="T10" fmla="*/ 150 w 299"/>
                <a:gd name="T11" fmla="*/ 0 h 239"/>
              </a:gdLst>
              <a:ahLst/>
              <a:cxnLst>
                <a:cxn ang="0">
                  <a:pos x="T0" y="T1"/>
                </a:cxn>
                <a:cxn ang="0">
                  <a:pos x="T2" y="T3"/>
                </a:cxn>
                <a:cxn ang="0">
                  <a:pos x="T4" y="T5"/>
                </a:cxn>
                <a:cxn ang="0">
                  <a:pos x="T6" y="T7"/>
                </a:cxn>
                <a:cxn ang="0">
                  <a:pos x="T8" y="T9"/>
                </a:cxn>
                <a:cxn ang="0">
                  <a:pos x="T10" y="T11"/>
                </a:cxn>
              </a:cxnLst>
              <a:rect l="0" t="0" r="r" b="b"/>
              <a:pathLst>
                <a:path w="299" h="239">
                  <a:moveTo>
                    <a:pt x="150" y="0"/>
                  </a:moveTo>
                  <a:cubicBezTo>
                    <a:pt x="67" y="0"/>
                    <a:pt x="0" y="67"/>
                    <a:pt x="0" y="149"/>
                  </a:cubicBezTo>
                  <a:cubicBezTo>
                    <a:pt x="0" y="155"/>
                    <a:pt x="1" y="161"/>
                    <a:pt x="1" y="166"/>
                  </a:cubicBezTo>
                  <a:cubicBezTo>
                    <a:pt x="69" y="217"/>
                    <a:pt x="195" y="239"/>
                    <a:pt x="298" y="167"/>
                  </a:cubicBezTo>
                  <a:cubicBezTo>
                    <a:pt x="298" y="161"/>
                    <a:pt x="299" y="155"/>
                    <a:pt x="299" y="149"/>
                  </a:cubicBezTo>
                  <a:cubicBezTo>
                    <a:pt x="299" y="67"/>
                    <a:pt x="232" y="0"/>
                    <a:pt x="150" y="0"/>
                  </a:cubicBezTo>
                  <a:close/>
                </a:path>
              </a:pathLst>
            </a:custGeom>
            <a:gradFill flip="none" rotWithShape="1">
              <a:gsLst>
                <a:gs pos="0">
                  <a:schemeClr val="accent5"/>
                </a:gs>
                <a:gs pos="100000">
                  <a:schemeClr val="accent6"/>
                </a:gs>
              </a:gsLst>
              <a:lin ang="17400000" scaled="0"/>
              <a:tileRect/>
            </a:gradFill>
            <a:ln>
              <a:noFill/>
            </a:ln>
          </p:spPr>
          <p:txBody>
            <a:bodyPr/>
            <a:lstStyle/>
            <a:p>
              <a:pPr fontAlgn="auto">
                <a:spcBef>
                  <a:spcPts val="0"/>
                </a:spcBef>
                <a:spcAft>
                  <a:spcPts val="0"/>
                </a:spcAft>
                <a:defRPr/>
              </a:pPr>
              <a:endParaRPr lang="zh-CN" altLang="en-US">
                <a:solidFill>
                  <a:prstClr val="black"/>
                </a:solidFill>
                <a:latin typeface="+mn-lt"/>
                <a:ea typeface="+mn-ea"/>
              </a:endParaRPr>
            </a:p>
          </p:txBody>
        </p:sp>
        <p:sp>
          <p:nvSpPr>
            <p:cNvPr id="31" name="Freeform 28"/>
            <p:cNvSpPr/>
            <p:nvPr/>
          </p:nvSpPr>
          <p:spPr bwMode="auto">
            <a:xfrm>
              <a:off x="3192361" y="2366963"/>
              <a:ext cx="1169988" cy="736600"/>
            </a:xfrm>
            <a:custGeom>
              <a:avLst/>
              <a:gdLst>
                <a:gd name="T0" fmla="*/ 135 w 312"/>
                <a:gd name="T1" fmla="*/ 0 h 196"/>
                <a:gd name="T2" fmla="*/ 0 w 312"/>
                <a:gd name="T3" fmla="*/ 135 h 196"/>
                <a:gd name="T4" fmla="*/ 1 w 312"/>
                <a:gd name="T5" fmla="*/ 150 h 196"/>
                <a:gd name="T6" fmla="*/ 46 w 312"/>
                <a:gd name="T7" fmla="*/ 176 h 196"/>
                <a:gd name="T8" fmla="*/ 104 w 312"/>
                <a:gd name="T9" fmla="*/ 190 h 196"/>
                <a:gd name="T10" fmla="*/ 233 w 312"/>
                <a:gd name="T11" fmla="*/ 173 h 196"/>
                <a:gd name="T12" fmla="*/ 195 w 312"/>
                <a:gd name="T13" fmla="*/ 14 h 196"/>
                <a:gd name="T14" fmla="*/ 135 w 312"/>
                <a:gd name="T15" fmla="*/ 0 h 19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12" h="196">
                  <a:moveTo>
                    <a:pt x="135" y="0"/>
                  </a:moveTo>
                  <a:cubicBezTo>
                    <a:pt x="61" y="0"/>
                    <a:pt x="0" y="60"/>
                    <a:pt x="0" y="135"/>
                  </a:cubicBezTo>
                  <a:cubicBezTo>
                    <a:pt x="0" y="140"/>
                    <a:pt x="0" y="145"/>
                    <a:pt x="1" y="150"/>
                  </a:cubicBezTo>
                  <a:cubicBezTo>
                    <a:pt x="2" y="158"/>
                    <a:pt x="40" y="173"/>
                    <a:pt x="46" y="176"/>
                  </a:cubicBezTo>
                  <a:cubicBezTo>
                    <a:pt x="65" y="183"/>
                    <a:pt x="84" y="188"/>
                    <a:pt x="104" y="190"/>
                  </a:cubicBezTo>
                  <a:cubicBezTo>
                    <a:pt x="148" y="196"/>
                    <a:pt x="192" y="189"/>
                    <a:pt x="233" y="173"/>
                  </a:cubicBezTo>
                  <a:cubicBezTo>
                    <a:pt x="312" y="141"/>
                    <a:pt x="254" y="38"/>
                    <a:pt x="195" y="14"/>
                  </a:cubicBezTo>
                  <a:cubicBezTo>
                    <a:pt x="177" y="6"/>
                    <a:pt x="155" y="0"/>
                    <a:pt x="135" y="0"/>
                  </a:cubicBezTo>
                  <a:close/>
                </a:path>
              </a:pathLst>
            </a:custGeom>
            <a:gradFill flip="none" rotWithShape="1">
              <a:gsLst>
                <a:gs pos="0">
                  <a:schemeClr val="accent5"/>
                </a:gs>
                <a:gs pos="100000">
                  <a:schemeClr val="accent6"/>
                </a:gs>
                <a:gs pos="52000">
                  <a:schemeClr val="accent6"/>
                </a:gs>
              </a:gsLst>
              <a:path path="circle">
                <a:fillToRect t="100000" r="100000"/>
              </a:path>
              <a:tileRect l="-100000" b="-100000"/>
            </a:gradFill>
            <a:ln>
              <a:noFill/>
            </a:ln>
          </p:spPr>
          <p:txBody>
            <a:bodyPr/>
            <a:lstStyle/>
            <a:p>
              <a:pPr fontAlgn="auto">
                <a:spcBef>
                  <a:spcPts val="0"/>
                </a:spcBef>
                <a:spcAft>
                  <a:spcPts val="0"/>
                </a:spcAft>
                <a:defRPr/>
              </a:pPr>
              <a:endParaRPr lang="zh-CN" altLang="en-US">
                <a:solidFill>
                  <a:prstClr val="black"/>
                </a:solidFill>
                <a:latin typeface="+mn-lt"/>
                <a:ea typeface="+mn-ea"/>
              </a:endParaRPr>
            </a:p>
          </p:txBody>
        </p:sp>
        <p:sp>
          <p:nvSpPr>
            <p:cNvPr id="14" name="Freeform 33"/>
            <p:cNvSpPr/>
            <p:nvPr/>
          </p:nvSpPr>
          <p:spPr bwMode="auto">
            <a:xfrm>
              <a:off x="3261517" y="2324894"/>
              <a:ext cx="955675" cy="665162"/>
            </a:xfrm>
            <a:custGeom>
              <a:avLst/>
              <a:gdLst>
                <a:gd name="T0" fmla="*/ 0 w 255"/>
                <a:gd name="T1" fmla="*/ 124 h 177"/>
                <a:gd name="T2" fmla="*/ 11 w 255"/>
                <a:gd name="T3" fmla="*/ 96 h 177"/>
                <a:gd name="T4" fmla="*/ 27 w 255"/>
                <a:gd name="T5" fmla="*/ 70 h 177"/>
                <a:gd name="T6" fmla="*/ 196 w 255"/>
                <a:gd name="T7" fmla="*/ 39 h 177"/>
                <a:gd name="T8" fmla="*/ 251 w 255"/>
                <a:gd name="T9" fmla="*/ 136 h 177"/>
                <a:gd name="T10" fmla="*/ 203 w 255"/>
                <a:gd name="T11" fmla="*/ 172 h 177"/>
                <a:gd name="T12" fmla="*/ 134 w 255"/>
                <a:gd name="T13" fmla="*/ 115 h 177"/>
                <a:gd name="T14" fmla="*/ 44 w 255"/>
                <a:gd name="T15" fmla="*/ 92 h 177"/>
                <a:gd name="T16" fmla="*/ 0 w 255"/>
                <a:gd name="T17" fmla="*/ 124 h 1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55" h="177">
                  <a:moveTo>
                    <a:pt x="0" y="124"/>
                  </a:moveTo>
                  <a:cubicBezTo>
                    <a:pt x="7" y="117"/>
                    <a:pt x="8" y="105"/>
                    <a:pt x="11" y="96"/>
                  </a:cubicBezTo>
                  <a:cubicBezTo>
                    <a:pt x="15" y="87"/>
                    <a:pt x="21" y="79"/>
                    <a:pt x="27" y="70"/>
                  </a:cubicBezTo>
                  <a:cubicBezTo>
                    <a:pt x="65" y="17"/>
                    <a:pt x="139" y="0"/>
                    <a:pt x="196" y="39"/>
                  </a:cubicBezTo>
                  <a:cubicBezTo>
                    <a:pt x="226" y="59"/>
                    <a:pt x="255" y="92"/>
                    <a:pt x="251" y="136"/>
                  </a:cubicBezTo>
                  <a:cubicBezTo>
                    <a:pt x="249" y="161"/>
                    <a:pt x="228" y="177"/>
                    <a:pt x="203" y="172"/>
                  </a:cubicBezTo>
                  <a:cubicBezTo>
                    <a:pt x="172" y="165"/>
                    <a:pt x="154" y="137"/>
                    <a:pt x="134" y="115"/>
                  </a:cubicBezTo>
                  <a:cubicBezTo>
                    <a:pt x="111" y="91"/>
                    <a:pt x="75" y="81"/>
                    <a:pt x="44" y="92"/>
                  </a:cubicBezTo>
                  <a:cubicBezTo>
                    <a:pt x="24" y="100"/>
                    <a:pt x="15" y="106"/>
                    <a:pt x="0" y="124"/>
                  </a:cubicBezTo>
                  <a:close/>
                </a:path>
              </a:pathLst>
            </a:custGeom>
            <a:solidFill>
              <a:srgbClr val="FF0066"/>
            </a:solidFill>
            <a:ln>
              <a:noFill/>
            </a:ln>
          </p:spPr>
          <p:txBody>
            <a:bodyPr/>
            <a:lstStyle/>
            <a:p>
              <a:pPr fontAlgn="auto">
                <a:spcBef>
                  <a:spcPts val="0"/>
                </a:spcBef>
                <a:spcAft>
                  <a:spcPts val="0"/>
                </a:spcAft>
                <a:defRPr/>
              </a:pPr>
              <a:endParaRPr lang="zh-CN" altLang="en-US">
                <a:solidFill>
                  <a:prstClr val="black"/>
                </a:solidFill>
                <a:latin typeface="+mn-lt"/>
                <a:ea typeface="+mn-ea"/>
              </a:endParaRPr>
            </a:p>
          </p:txBody>
        </p:sp>
        <p:sp>
          <p:nvSpPr>
            <p:cNvPr id="13398" name="Freeform 38"/>
            <p:cNvSpPr>
              <a:spLocks noEditPoints="1"/>
            </p:cNvSpPr>
            <p:nvPr/>
          </p:nvSpPr>
          <p:spPr bwMode="auto">
            <a:xfrm>
              <a:off x="3192362" y="2657475"/>
              <a:ext cx="363538" cy="739775"/>
            </a:xfrm>
            <a:custGeom>
              <a:avLst/>
              <a:gdLst>
                <a:gd name="T0" fmla="*/ 2147483647 w 97"/>
                <a:gd name="T1" fmla="*/ 2147483647 h 197"/>
                <a:gd name="T2" fmla="*/ 2147483647 w 97"/>
                <a:gd name="T3" fmla="*/ 2147483647 h 197"/>
                <a:gd name="T4" fmla="*/ 2147483647 w 97"/>
                <a:gd name="T5" fmla="*/ 2147483647 h 197"/>
                <a:gd name="T6" fmla="*/ 2147483647 w 97"/>
                <a:gd name="T7" fmla="*/ 2147483647 h 197"/>
                <a:gd name="T8" fmla="*/ 2147483647 w 97"/>
                <a:gd name="T9" fmla="*/ 2147483647 h 197"/>
                <a:gd name="T10" fmla="*/ 2147483647 w 97"/>
                <a:gd name="T11" fmla="*/ 2147483647 h 197"/>
                <a:gd name="T12" fmla="*/ 2147483647 w 97"/>
                <a:gd name="T13" fmla="*/ 2147483647 h 197"/>
                <a:gd name="T14" fmla="*/ 2147483647 w 97"/>
                <a:gd name="T15" fmla="*/ 2147483647 h 197"/>
                <a:gd name="T16" fmla="*/ 2147483647 w 97"/>
                <a:gd name="T17" fmla="*/ 2147483647 h 197"/>
                <a:gd name="T18" fmla="*/ 2147483647 w 97"/>
                <a:gd name="T19" fmla="*/ 2147483647 h 197"/>
                <a:gd name="T20" fmla="*/ 2147483647 w 97"/>
                <a:gd name="T21" fmla="*/ 2147483647 h 197"/>
                <a:gd name="T22" fmla="*/ 2147483647 w 97"/>
                <a:gd name="T23" fmla="*/ 2147483647 h 197"/>
                <a:gd name="T24" fmla="*/ 2147483647 w 97"/>
                <a:gd name="T25" fmla="*/ 0 h 197"/>
                <a:gd name="T26" fmla="*/ 2147483647 w 97"/>
                <a:gd name="T27" fmla="*/ 2147483647 h 197"/>
                <a:gd name="T28" fmla="*/ 2147483647 w 97"/>
                <a:gd name="T29" fmla="*/ 2147483647 h 197"/>
                <a:gd name="T30" fmla="*/ 2147483647 w 97"/>
                <a:gd name="T31" fmla="*/ 2147483647 h 197"/>
                <a:gd name="T32" fmla="*/ 2147483647 w 97"/>
                <a:gd name="T33" fmla="*/ 2147483647 h 197"/>
                <a:gd name="T34" fmla="*/ 2147483647 w 97"/>
                <a:gd name="T35" fmla="*/ 2147483647 h 197"/>
                <a:gd name="T36" fmla="*/ 2147483647 w 97"/>
                <a:gd name="T37" fmla="*/ 2147483647 h 197"/>
                <a:gd name="T38" fmla="*/ 2147483647 w 97"/>
                <a:gd name="T39" fmla="*/ 2147483647 h 197"/>
                <a:gd name="T40" fmla="*/ 2147483647 w 97"/>
                <a:gd name="T41" fmla="*/ 2147483647 h 197"/>
                <a:gd name="T42" fmla="*/ 2147483647 w 97"/>
                <a:gd name="T43" fmla="*/ 2147483647 h 197"/>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97"/>
                <a:gd name="T67" fmla="*/ 0 h 197"/>
                <a:gd name="T68" fmla="*/ 97 w 97"/>
                <a:gd name="T69" fmla="*/ 197 h 197"/>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97" h="197">
                  <a:moveTo>
                    <a:pt x="19" y="83"/>
                  </a:moveTo>
                  <a:cubicBezTo>
                    <a:pt x="12" y="88"/>
                    <a:pt x="7" y="93"/>
                    <a:pt x="4" y="96"/>
                  </a:cubicBezTo>
                  <a:cubicBezTo>
                    <a:pt x="4" y="97"/>
                    <a:pt x="4" y="99"/>
                    <a:pt x="5" y="101"/>
                  </a:cubicBezTo>
                  <a:cubicBezTo>
                    <a:pt x="12" y="132"/>
                    <a:pt x="31" y="158"/>
                    <a:pt x="57" y="175"/>
                  </a:cubicBezTo>
                  <a:cubicBezTo>
                    <a:pt x="45" y="160"/>
                    <a:pt x="28" y="134"/>
                    <a:pt x="21" y="101"/>
                  </a:cubicBezTo>
                  <a:cubicBezTo>
                    <a:pt x="20" y="95"/>
                    <a:pt x="19" y="89"/>
                    <a:pt x="19" y="83"/>
                  </a:cubicBezTo>
                  <a:close/>
                  <a:moveTo>
                    <a:pt x="2" y="86"/>
                  </a:moveTo>
                  <a:cubicBezTo>
                    <a:pt x="6" y="79"/>
                    <a:pt x="12" y="72"/>
                    <a:pt x="18" y="66"/>
                  </a:cubicBezTo>
                  <a:cubicBezTo>
                    <a:pt x="17" y="42"/>
                    <a:pt x="21" y="23"/>
                    <a:pt x="24" y="12"/>
                  </a:cubicBezTo>
                  <a:cubicBezTo>
                    <a:pt x="8" y="32"/>
                    <a:pt x="0" y="58"/>
                    <a:pt x="2" y="86"/>
                  </a:cubicBezTo>
                  <a:close/>
                  <a:moveTo>
                    <a:pt x="22" y="63"/>
                  </a:moveTo>
                  <a:cubicBezTo>
                    <a:pt x="24" y="61"/>
                    <a:pt x="26" y="59"/>
                    <a:pt x="28" y="57"/>
                  </a:cubicBezTo>
                  <a:cubicBezTo>
                    <a:pt x="28" y="23"/>
                    <a:pt x="37" y="0"/>
                    <a:pt x="37" y="0"/>
                  </a:cubicBezTo>
                  <a:cubicBezTo>
                    <a:pt x="33" y="3"/>
                    <a:pt x="29" y="6"/>
                    <a:pt x="26" y="10"/>
                  </a:cubicBezTo>
                  <a:cubicBezTo>
                    <a:pt x="25" y="19"/>
                    <a:pt x="21" y="38"/>
                    <a:pt x="22" y="63"/>
                  </a:cubicBezTo>
                  <a:close/>
                  <a:moveTo>
                    <a:pt x="97" y="197"/>
                  </a:moveTo>
                  <a:cubicBezTo>
                    <a:pt x="97" y="197"/>
                    <a:pt x="56" y="172"/>
                    <a:pt x="37" y="111"/>
                  </a:cubicBezTo>
                  <a:cubicBezTo>
                    <a:pt x="33" y="99"/>
                    <a:pt x="31" y="87"/>
                    <a:pt x="29" y="76"/>
                  </a:cubicBezTo>
                  <a:cubicBezTo>
                    <a:pt x="27" y="77"/>
                    <a:pt x="25" y="79"/>
                    <a:pt x="23" y="80"/>
                  </a:cubicBezTo>
                  <a:cubicBezTo>
                    <a:pt x="23" y="87"/>
                    <a:pt x="24" y="93"/>
                    <a:pt x="26" y="100"/>
                  </a:cubicBezTo>
                  <a:cubicBezTo>
                    <a:pt x="33" y="137"/>
                    <a:pt x="51" y="164"/>
                    <a:pt x="62" y="179"/>
                  </a:cubicBezTo>
                  <a:cubicBezTo>
                    <a:pt x="71" y="184"/>
                    <a:pt x="83" y="192"/>
                    <a:pt x="97" y="197"/>
                  </a:cubicBezTo>
                  <a:close/>
                </a:path>
              </a:pathLst>
            </a:custGeom>
            <a:solidFill>
              <a:srgbClr val="00FF00"/>
            </a:solidFill>
            <a:ln w="9525">
              <a:noFill/>
              <a:round/>
            </a:ln>
          </p:spPr>
          <p:txBody>
            <a:bodyPr/>
            <a:lstStyle/>
            <a:p>
              <a:endParaRPr lang="zh-CN" altLang="en-US"/>
            </a:p>
          </p:txBody>
        </p:sp>
      </p:grpSp>
      <p:sp>
        <p:nvSpPr>
          <p:cNvPr id="6" name="文本框 5"/>
          <p:cNvSpPr txBox="1"/>
          <p:nvPr/>
        </p:nvSpPr>
        <p:spPr>
          <a:xfrm>
            <a:off x="680085" y="2702560"/>
            <a:ext cx="7668260" cy="701040"/>
          </a:xfrm>
          <a:prstGeom prst="rect">
            <a:avLst/>
          </a:prstGeom>
          <a:noFill/>
        </p:spPr>
        <p:txBody>
          <a:bodyPr wrap="square" rtlCol="0">
            <a:spAutoFit/>
          </a:bodyPr>
          <a:lstStyle/>
          <a:p>
            <a:r>
              <a:rPr lang="en-US" altLang="zh-CN" sz="2000">
                <a:solidFill>
                  <a:schemeClr val="accent1"/>
                </a:solidFill>
                <a:latin typeface="华文中宋" panose="02010600040101010101" charset="-122"/>
                <a:ea typeface="华文中宋" panose="02010600040101010101" charset="-122"/>
                <a:sym typeface="+mn-ea"/>
              </a:rPr>
              <a:t>1</a:t>
            </a:r>
            <a:r>
              <a:rPr lang="zh-CN" altLang="en-US" sz="2000">
                <a:solidFill>
                  <a:schemeClr val="accent1"/>
                </a:solidFill>
                <a:latin typeface="华文中宋" panose="02010600040101010101" charset="-122"/>
                <a:ea typeface="华文中宋" panose="02010600040101010101" charset="-122"/>
                <a:sym typeface="+mn-ea"/>
              </a:rPr>
              <a:t>、</a:t>
            </a:r>
            <a:r>
              <a:rPr lang="zh-CN" sz="2000">
                <a:solidFill>
                  <a:schemeClr val="accent1"/>
                </a:solidFill>
                <a:latin typeface="华文中宋" panose="02010600040101010101" charset="-122"/>
                <a:ea typeface="华文中宋" panose="02010600040101010101" charset="-122"/>
                <a:sym typeface="+mn-ea"/>
              </a:rPr>
              <a:t>阅读果戈里的短篇小说《外套》和《肖像》，结合相关文献，就</a:t>
            </a:r>
            <a:r>
              <a:rPr lang="en-US" altLang="zh-CN" sz="2000">
                <a:solidFill>
                  <a:schemeClr val="accent1"/>
                </a:solidFill>
                <a:latin typeface="华文中宋" panose="02010600040101010101" charset="-122"/>
                <a:ea typeface="华文中宋" panose="02010600040101010101" charset="-122"/>
                <a:sym typeface="+mn-ea"/>
              </a:rPr>
              <a:t>“</a:t>
            </a:r>
            <a:r>
              <a:rPr lang="zh-CN" altLang="en-US" sz="2000">
                <a:solidFill>
                  <a:schemeClr val="accent1"/>
                </a:solidFill>
                <a:latin typeface="华文中宋" panose="02010600040101010101" charset="-122"/>
                <a:ea typeface="华文中宋" panose="02010600040101010101" charset="-122"/>
                <a:sym typeface="+mn-ea"/>
              </a:rPr>
              <a:t>小人物</a:t>
            </a:r>
            <a:r>
              <a:rPr lang="en-US" altLang="zh-CN" sz="2000">
                <a:solidFill>
                  <a:schemeClr val="accent1"/>
                </a:solidFill>
                <a:latin typeface="华文中宋" panose="02010600040101010101" charset="-122"/>
                <a:ea typeface="华文中宋" panose="02010600040101010101" charset="-122"/>
                <a:sym typeface="+mn-ea"/>
              </a:rPr>
              <a:t>”</a:t>
            </a:r>
            <a:r>
              <a:rPr lang="zh-CN" altLang="en-US" sz="2000">
                <a:solidFill>
                  <a:schemeClr val="accent1"/>
                </a:solidFill>
                <a:latin typeface="华文中宋" panose="02010600040101010101" charset="-122"/>
                <a:ea typeface="华文中宋" panose="02010600040101010101" charset="-122"/>
                <a:sym typeface="+mn-ea"/>
              </a:rPr>
              <a:t>主题或果戈里的多样创作风格展开探讨</a:t>
            </a:r>
            <a:endParaRPr lang="zh-CN" altLang="en-US" sz="2000">
              <a:solidFill>
                <a:schemeClr val="accent1"/>
              </a:solidFill>
              <a:latin typeface="华文中宋" panose="02010600040101010101" charset="-122"/>
              <a:ea typeface="华文中宋" panose="02010600040101010101" charset="-122"/>
              <a:sym typeface="+mn-ea"/>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9" fill="hold" grpId="0" nodeType="withEffect">
                                  <p:stCondLst>
                                    <p:cond delay="60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1100" fill="hold"/>
                                        <p:tgtEl>
                                          <p:spTgt spid="9"/>
                                        </p:tgtEl>
                                        <p:attrNameLst>
                                          <p:attrName>ppt_x</p:attrName>
                                        </p:attrNameLst>
                                      </p:cBhvr>
                                      <p:tavLst>
                                        <p:tav tm="0">
                                          <p:val>
                                            <p:strVal val="0-#ppt_w/2"/>
                                          </p:val>
                                        </p:tav>
                                        <p:tav tm="100000">
                                          <p:val>
                                            <p:strVal val="#ppt_x"/>
                                          </p:val>
                                        </p:tav>
                                      </p:tavLst>
                                    </p:anim>
                                    <p:anim calcmode="lin" valueType="num">
                                      <p:cBhvr additive="base">
                                        <p:cTn id="8" dur="1100" fill="hold"/>
                                        <p:tgtEl>
                                          <p:spTgt spid="9"/>
                                        </p:tgtEl>
                                        <p:attrNameLst>
                                          <p:attrName>ppt_y</p:attrName>
                                        </p:attrNameLst>
                                      </p:cBhvr>
                                      <p:tavLst>
                                        <p:tav tm="0">
                                          <p:val>
                                            <p:strVal val="0-#ppt_h/2"/>
                                          </p:val>
                                        </p:tav>
                                        <p:tav tm="100000">
                                          <p:val>
                                            <p:strVal val="#ppt_y"/>
                                          </p:val>
                                        </p:tav>
                                      </p:tavLst>
                                    </p:anim>
                                  </p:childTnLst>
                                </p:cTn>
                              </p:par>
                              <p:par>
                                <p:cTn id="9" presetID="8" presetClass="emph" presetSubtype="0" fill="hold" grpId="1" nodeType="withEffect">
                                  <p:stCondLst>
                                    <p:cond delay="700"/>
                                  </p:stCondLst>
                                  <p:childTnLst>
                                    <p:animRot by="21600000">
                                      <p:cBhvr>
                                        <p:cTn id="10" dur="1100" fill="hold"/>
                                        <p:tgtEl>
                                          <p:spTgt spid="9"/>
                                        </p:tgtEl>
                                        <p:attrNameLst>
                                          <p:attrName>r</p:attrName>
                                        </p:attrNameLst>
                                      </p:cBhvr>
                                    </p:animRot>
                                  </p:childTnLst>
                                </p:cTn>
                              </p:par>
                            </p:childTnLst>
                          </p:cTn>
                        </p:par>
                        <p:par>
                          <p:cTn id="11" fill="hold">
                            <p:stCondLst>
                              <p:cond delay="2100"/>
                            </p:stCondLst>
                            <p:childTnLst>
                              <p:par>
                                <p:cTn id="12" presetID="26" presetClass="entr" presetSubtype="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wipe(down)">
                                      <p:cBhvr>
                                        <p:cTn id="14" dur="319">
                                          <p:stCondLst>
                                            <p:cond delay="0"/>
                                          </p:stCondLst>
                                        </p:cTn>
                                        <p:tgtEl>
                                          <p:spTgt spid="18"/>
                                        </p:tgtEl>
                                      </p:cBhvr>
                                    </p:animEffect>
                                    <p:anim calcmode="lin" valueType="num">
                                      <p:cBhvr>
                                        <p:cTn id="15" dur="1002" tmFilter="0,0; 0.14,0.36; 0.43,0.73; 0.71,0.91; 1.0,1.0">
                                          <p:stCondLst>
                                            <p:cond delay="0"/>
                                          </p:stCondLst>
                                        </p:cTn>
                                        <p:tgtEl>
                                          <p:spTgt spid="18"/>
                                        </p:tgtEl>
                                        <p:attrNameLst>
                                          <p:attrName>ppt_x</p:attrName>
                                        </p:attrNameLst>
                                      </p:cBhvr>
                                      <p:tavLst>
                                        <p:tav tm="0">
                                          <p:val>
                                            <p:strVal val="#ppt_x-0.25"/>
                                          </p:val>
                                        </p:tav>
                                        <p:tav tm="100000">
                                          <p:val>
                                            <p:strVal val="#ppt_x"/>
                                          </p:val>
                                        </p:tav>
                                      </p:tavLst>
                                    </p:anim>
                                    <p:anim calcmode="lin" valueType="num">
                                      <p:cBhvr>
                                        <p:cTn id="16" dur="365" tmFilter="0.0,0.0; 0.25,0.07; 0.50,0.2; 0.75,0.467; 1.0,1.0">
                                          <p:stCondLst>
                                            <p:cond delay="0"/>
                                          </p:stCondLst>
                                        </p:cTn>
                                        <p:tgtEl>
                                          <p:spTgt spid="18"/>
                                        </p:tgtEl>
                                        <p:attrNameLst>
                                          <p:attrName>ppt_y</p:attrName>
                                        </p:attrNameLst>
                                      </p:cBhvr>
                                      <p:tavLst>
                                        <p:tav tm="0" fmla="#ppt_y-sin(pi*$)/3">
                                          <p:val>
                                            <p:fltVal val="0.5"/>
                                          </p:val>
                                        </p:tav>
                                        <p:tav tm="100000">
                                          <p:val>
                                            <p:fltVal val="1"/>
                                          </p:val>
                                        </p:tav>
                                      </p:tavLst>
                                    </p:anim>
                                    <p:anim calcmode="lin" valueType="num">
                                      <p:cBhvr>
                                        <p:cTn id="17" dur="365" tmFilter="0, 0; 0.125,0.2665; 0.25,0.4; 0.375,0.465; 0.5,0.5;  0.625,0.535; 0.75,0.6; 0.875,0.7335; 1,1">
                                          <p:stCondLst>
                                            <p:cond delay="365"/>
                                          </p:stCondLst>
                                        </p:cTn>
                                        <p:tgtEl>
                                          <p:spTgt spid="18"/>
                                        </p:tgtEl>
                                        <p:attrNameLst>
                                          <p:attrName>ppt_y</p:attrName>
                                        </p:attrNameLst>
                                      </p:cBhvr>
                                      <p:tavLst>
                                        <p:tav tm="0" fmla="#ppt_y-sin(pi*$)/9">
                                          <p:val>
                                            <p:fltVal val="0"/>
                                          </p:val>
                                        </p:tav>
                                        <p:tav tm="100000">
                                          <p:val>
                                            <p:fltVal val="1"/>
                                          </p:val>
                                        </p:tav>
                                      </p:tavLst>
                                    </p:anim>
                                    <p:anim calcmode="lin" valueType="num">
                                      <p:cBhvr>
                                        <p:cTn id="18" dur="183" tmFilter="0, 0; 0.125,0.2665; 0.25,0.4; 0.375,0.465; 0.5,0.5;  0.625,0.535; 0.75,0.6; 0.875,0.7335; 1,1">
                                          <p:stCondLst>
                                            <p:cond delay="728"/>
                                          </p:stCondLst>
                                        </p:cTn>
                                        <p:tgtEl>
                                          <p:spTgt spid="18"/>
                                        </p:tgtEl>
                                        <p:attrNameLst>
                                          <p:attrName>ppt_y</p:attrName>
                                        </p:attrNameLst>
                                      </p:cBhvr>
                                      <p:tavLst>
                                        <p:tav tm="0" fmla="#ppt_y-sin(pi*$)/27">
                                          <p:val>
                                            <p:fltVal val="0"/>
                                          </p:val>
                                        </p:tav>
                                        <p:tav tm="100000">
                                          <p:val>
                                            <p:fltVal val="1"/>
                                          </p:val>
                                        </p:tav>
                                      </p:tavLst>
                                    </p:anim>
                                    <p:anim calcmode="lin" valueType="num">
                                      <p:cBhvr>
                                        <p:cTn id="19" dur="90" tmFilter="0, 0; 0.125,0.2665; 0.25,0.4; 0.375,0.465; 0.5,0.5;  0.625,0.535; 0.75,0.6; 0.875,0.7335; 1,1">
                                          <p:stCondLst>
                                            <p:cond delay="911"/>
                                          </p:stCondLst>
                                        </p:cTn>
                                        <p:tgtEl>
                                          <p:spTgt spid="18"/>
                                        </p:tgtEl>
                                        <p:attrNameLst>
                                          <p:attrName>ppt_y</p:attrName>
                                        </p:attrNameLst>
                                      </p:cBhvr>
                                      <p:tavLst>
                                        <p:tav tm="0" fmla="#ppt_y-sin(pi*$)/81">
                                          <p:val>
                                            <p:fltVal val="0"/>
                                          </p:val>
                                        </p:tav>
                                        <p:tav tm="100000">
                                          <p:val>
                                            <p:fltVal val="1"/>
                                          </p:val>
                                        </p:tav>
                                      </p:tavLst>
                                    </p:anim>
                                    <p:animScale>
                                      <p:cBhvr>
                                        <p:cTn id="20" dur="14">
                                          <p:stCondLst>
                                            <p:cond delay="357"/>
                                          </p:stCondLst>
                                        </p:cTn>
                                        <p:tgtEl>
                                          <p:spTgt spid="18"/>
                                        </p:tgtEl>
                                      </p:cBhvr>
                                      <p:to x="100000" y="60000"/>
                                    </p:animScale>
                                    <p:animScale>
                                      <p:cBhvr>
                                        <p:cTn id="21" dur="91" decel="50000">
                                          <p:stCondLst>
                                            <p:cond delay="372"/>
                                          </p:stCondLst>
                                        </p:cTn>
                                        <p:tgtEl>
                                          <p:spTgt spid="18"/>
                                        </p:tgtEl>
                                      </p:cBhvr>
                                      <p:to x="100000" y="100000"/>
                                    </p:animScale>
                                    <p:animScale>
                                      <p:cBhvr>
                                        <p:cTn id="22" dur="14">
                                          <p:stCondLst>
                                            <p:cond delay="722"/>
                                          </p:stCondLst>
                                        </p:cTn>
                                        <p:tgtEl>
                                          <p:spTgt spid="18"/>
                                        </p:tgtEl>
                                      </p:cBhvr>
                                      <p:to x="100000" y="80000"/>
                                    </p:animScale>
                                    <p:animScale>
                                      <p:cBhvr>
                                        <p:cTn id="23" dur="91" decel="50000">
                                          <p:stCondLst>
                                            <p:cond delay="736"/>
                                          </p:stCondLst>
                                        </p:cTn>
                                        <p:tgtEl>
                                          <p:spTgt spid="18"/>
                                        </p:tgtEl>
                                      </p:cBhvr>
                                      <p:to x="100000" y="100000"/>
                                    </p:animScale>
                                    <p:animScale>
                                      <p:cBhvr>
                                        <p:cTn id="24" dur="14">
                                          <p:stCondLst>
                                            <p:cond delay="903"/>
                                          </p:stCondLst>
                                        </p:cTn>
                                        <p:tgtEl>
                                          <p:spTgt spid="18"/>
                                        </p:tgtEl>
                                      </p:cBhvr>
                                      <p:to x="100000" y="90000"/>
                                    </p:animScale>
                                    <p:animScale>
                                      <p:cBhvr>
                                        <p:cTn id="25" dur="91" decel="50000">
                                          <p:stCondLst>
                                            <p:cond delay="917"/>
                                          </p:stCondLst>
                                        </p:cTn>
                                        <p:tgtEl>
                                          <p:spTgt spid="18"/>
                                        </p:tgtEl>
                                      </p:cBhvr>
                                      <p:to x="100000" y="100000"/>
                                    </p:animScale>
                                    <p:animScale>
                                      <p:cBhvr>
                                        <p:cTn id="26" dur="14">
                                          <p:stCondLst>
                                            <p:cond delay="994"/>
                                          </p:stCondLst>
                                        </p:cTn>
                                        <p:tgtEl>
                                          <p:spTgt spid="18"/>
                                        </p:tgtEl>
                                      </p:cBhvr>
                                      <p:to x="100000" y="95000"/>
                                    </p:animScale>
                                    <p:animScale>
                                      <p:cBhvr>
                                        <p:cTn id="27" dur="91" decel="50000">
                                          <p:stCondLst>
                                            <p:cond delay="1009"/>
                                          </p:stCondLst>
                                        </p:cTn>
                                        <p:tgtEl>
                                          <p:spTgt spid="18"/>
                                        </p:tgtEl>
                                      </p:cBhvr>
                                      <p:to x="100000" y="100000"/>
                                    </p:animScale>
                                  </p:childTnLst>
                                </p:cTn>
                              </p:par>
                            </p:childTnLst>
                          </p:cTn>
                        </p:par>
                        <p:par>
                          <p:cTn id="28" fill="hold">
                            <p:stCondLst>
                              <p:cond delay="3600"/>
                            </p:stCondLst>
                            <p:childTnLst>
                              <p:par>
                                <p:cTn id="29" presetID="45" presetClass="entr" presetSubtype="0" fill="hold" grpId="0" nodeType="afterEffect">
                                  <p:stCondLst>
                                    <p:cond delay="0"/>
                                  </p:stCondLst>
                                  <p:childTnLst>
                                    <p:set>
                                      <p:cBhvr>
                                        <p:cTn id="30" dur="1" fill="hold">
                                          <p:stCondLst>
                                            <p:cond delay="0"/>
                                          </p:stCondLst>
                                        </p:cTn>
                                        <p:tgtEl>
                                          <p:spTgt spid="4"/>
                                        </p:tgtEl>
                                        <p:attrNameLst>
                                          <p:attrName>style.visibility</p:attrName>
                                        </p:attrNameLst>
                                      </p:cBhvr>
                                      <p:to>
                                        <p:strVal val="visible"/>
                                      </p:to>
                                    </p:set>
                                    <p:animEffect transition="in" filter="fade">
                                      <p:cBhvr>
                                        <p:cTn id="31" dur="1000"/>
                                        <p:tgtEl>
                                          <p:spTgt spid="4"/>
                                        </p:tgtEl>
                                      </p:cBhvr>
                                    </p:animEffect>
                                    <p:anim calcmode="lin" valueType="num">
                                      <p:cBhvr>
                                        <p:cTn id="32" dur="1000" fill="hold"/>
                                        <p:tgtEl>
                                          <p:spTgt spid="4"/>
                                        </p:tgtEl>
                                        <p:attrNameLst>
                                          <p:attrName>ppt_w</p:attrName>
                                        </p:attrNameLst>
                                      </p:cBhvr>
                                      <p:tavLst>
                                        <p:tav tm="0" fmla="#ppt_w*sin(2.5*pi*$)">
                                          <p:val>
                                            <p:fltVal val="0"/>
                                          </p:val>
                                        </p:tav>
                                        <p:tav tm="100000">
                                          <p:val>
                                            <p:fltVal val="1"/>
                                          </p:val>
                                        </p:tav>
                                      </p:tavLst>
                                    </p:anim>
                                    <p:anim calcmode="lin" valueType="num">
                                      <p:cBhvr>
                                        <p:cTn id="33" dur="1000" fill="hold"/>
                                        <p:tgtEl>
                                          <p:spTgt spid="4"/>
                                        </p:tgtEl>
                                        <p:attrNameLst>
                                          <p:attrName>ppt_h</p:attrName>
                                        </p:attrNameLst>
                                      </p:cBhvr>
                                      <p:tavLst>
                                        <p:tav tm="0">
                                          <p:val>
                                            <p:strVal val="#ppt_h"/>
                                          </p:val>
                                        </p:tav>
                                        <p:tav tm="100000">
                                          <p:val>
                                            <p:strVal val="#ppt_h"/>
                                          </p:val>
                                        </p:tav>
                                      </p:tavLst>
                                    </p:anim>
                                  </p:childTnLst>
                                </p:cTn>
                              </p:par>
                            </p:childTnLst>
                          </p:cTn>
                        </p:par>
                        <p:par>
                          <p:cTn id="34" fill="hold">
                            <p:stCondLst>
                              <p:cond delay="4600"/>
                            </p:stCondLst>
                            <p:childTnLst>
                              <p:par>
                                <p:cTn id="35" presetID="2" presetClass="entr" presetSubtype="4" fill="hold" grpId="0" nodeType="afterEffect">
                                  <p:stCondLst>
                                    <p:cond delay="0"/>
                                  </p:stCondLst>
                                  <p:childTnLst>
                                    <p:set>
                                      <p:cBhvr>
                                        <p:cTn id="36" dur="1" fill="hold">
                                          <p:stCondLst>
                                            <p:cond delay="0"/>
                                          </p:stCondLst>
                                        </p:cTn>
                                        <p:tgtEl>
                                          <p:spTgt spid="6"/>
                                        </p:tgtEl>
                                        <p:attrNameLst>
                                          <p:attrName>style.visibility</p:attrName>
                                        </p:attrNameLst>
                                      </p:cBhvr>
                                      <p:to>
                                        <p:strVal val="visible"/>
                                      </p:to>
                                    </p:set>
                                    <p:anim calcmode="lin" valueType="num">
                                      <p:cBhvr additive="base">
                                        <p:cTn id="37" dur="500" fill="hold"/>
                                        <p:tgtEl>
                                          <p:spTgt spid="6"/>
                                        </p:tgtEl>
                                        <p:attrNameLst>
                                          <p:attrName>ppt_x</p:attrName>
                                        </p:attrNameLst>
                                      </p:cBhvr>
                                      <p:tavLst>
                                        <p:tav tm="0">
                                          <p:val>
                                            <p:strVal val="#ppt_x"/>
                                          </p:val>
                                        </p:tav>
                                        <p:tav tm="100000">
                                          <p:val>
                                            <p:strVal val="#ppt_x"/>
                                          </p:val>
                                        </p:tav>
                                      </p:tavLst>
                                    </p:anim>
                                    <p:anim calcmode="lin" valueType="num">
                                      <p:cBhvr additive="base">
                                        <p:cTn id="3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9" grpId="0" bldLvl="0" animBg="1"/>
      <p:bldP spid="9" grpId="1" bldLvl="0" animBg="1"/>
      <p:bldP spid="6" grpId="0"/>
    </p:bldLst>
  </p:timing>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标题 6145"/>
          <p:cNvSpPr>
            <a:spLocks noGrp="1"/>
          </p:cNvSpPr>
          <p:nvPr>
            <p:ph type="title"/>
          </p:nvPr>
        </p:nvSpPr>
        <p:spPr/>
        <p:txBody>
          <a:bodyPr anchor="ctr"/>
          <a:lstStyle/>
          <a:p>
            <a:r>
              <a:rPr lang="en-US" altLang="zh-CN" b="1" dirty="0">
                <a:solidFill>
                  <a:schemeClr val="accent1"/>
                </a:solidFill>
              </a:rPr>
              <a:t>19</a:t>
            </a:r>
            <a:r>
              <a:rPr lang="zh-CN" altLang="en-US" b="1" dirty="0">
                <a:solidFill>
                  <a:schemeClr val="accent1"/>
                </a:solidFill>
              </a:rPr>
              <a:t>世纪俄国文学发展脉络</a:t>
            </a:r>
            <a:endParaRPr lang="zh-CN" altLang="en-US" b="1" dirty="0">
              <a:solidFill>
                <a:schemeClr val="accent1"/>
              </a:solidFill>
            </a:endParaRPr>
          </a:p>
        </p:txBody>
      </p:sp>
      <p:sp>
        <p:nvSpPr>
          <p:cNvPr id="6147" name="文本占位符 6146"/>
          <p:cNvSpPr>
            <a:spLocks noGrp="1"/>
          </p:cNvSpPr>
          <p:nvPr>
            <p:ph type="body" idx="1"/>
          </p:nvPr>
        </p:nvSpPr>
        <p:spPr>
          <a:xfrm>
            <a:off x="457200" y="1205865"/>
            <a:ext cx="8185150" cy="3771900"/>
          </a:xfrm>
        </p:spPr>
        <p:txBody>
          <a:bodyPr/>
          <a:lstStyle/>
          <a:p>
            <a:pPr>
              <a:lnSpc>
                <a:spcPct val="135000"/>
              </a:lnSpc>
              <a:buNone/>
            </a:pPr>
            <a:r>
              <a:rPr lang="en-US" altLang="zh-CN" sz="1800" b="1" dirty="0"/>
              <a:t>          </a:t>
            </a:r>
            <a:r>
              <a:rPr lang="zh-CN" altLang="en-US" sz="1800" b="1" dirty="0">
                <a:solidFill>
                  <a:schemeClr val="accent1"/>
                </a:solidFill>
              </a:rPr>
              <a:t>一、</a:t>
            </a:r>
            <a:r>
              <a:rPr lang="en-US" altLang="zh-CN" sz="1800" b="1" dirty="0">
                <a:solidFill>
                  <a:schemeClr val="accent1"/>
                </a:solidFill>
              </a:rPr>
              <a:t>19</a:t>
            </a:r>
            <a:r>
              <a:rPr lang="zh-CN" altLang="en-US" sz="1800" b="1" dirty="0">
                <a:solidFill>
                  <a:schemeClr val="accent1"/>
                </a:solidFill>
              </a:rPr>
              <a:t>世纪初期，到</a:t>
            </a:r>
            <a:r>
              <a:rPr lang="en-US" altLang="zh-CN" sz="1800" b="1" dirty="0">
                <a:solidFill>
                  <a:schemeClr val="accent1"/>
                </a:solidFill>
              </a:rPr>
              <a:t>20</a:t>
            </a:r>
            <a:r>
              <a:rPr lang="zh-CN" altLang="en-US" sz="1800" b="1" dirty="0">
                <a:solidFill>
                  <a:schemeClr val="accent1"/>
                </a:solidFill>
              </a:rPr>
              <a:t>年代上半期，</a:t>
            </a:r>
            <a:r>
              <a:rPr lang="zh-CN" altLang="en-US" sz="1800" b="1" dirty="0">
                <a:solidFill>
                  <a:srgbClr val="0000CC"/>
                </a:solidFill>
              </a:rPr>
              <a:t>浪漫主义</a:t>
            </a:r>
            <a:r>
              <a:rPr lang="zh-CN" altLang="en-US" sz="1800" b="1" dirty="0">
                <a:solidFill>
                  <a:schemeClr val="accent1"/>
                </a:solidFill>
              </a:rPr>
              <a:t>文学成为俄国文学的主流</a:t>
            </a:r>
            <a:r>
              <a:rPr lang="zh-CN" altLang="en-US" sz="1800" dirty="0">
                <a:solidFill>
                  <a:schemeClr val="accent1"/>
                </a:solidFill>
              </a:rPr>
              <a:t> </a:t>
            </a:r>
            <a:r>
              <a:rPr lang="zh-CN" altLang="en-US" sz="1800" dirty="0"/>
              <a:t>。</a:t>
            </a:r>
            <a:endParaRPr lang="zh-CN" altLang="en-US" sz="1800" dirty="0"/>
          </a:p>
          <a:p>
            <a:pPr>
              <a:lnSpc>
                <a:spcPct val="135000"/>
              </a:lnSpc>
              <a:buNone/>
            </a:pPr>
            <a:r>
              <a:rPr lang="zh-CN" altLang="en-US" sz="1800" b="1" dirty="0"/>
              <a:t>         </a:t>
            </a:r>
            <a:r>
              <a:rPr lang="zh-CN" altLang="en-US" sz="1800" b="1" dirty="0">
                <a:solidFill>
                  <a:schemeClr val="accent1"/>
                </a:solidFill>
              </a:rPr>
              <a:t> 代表作家：</a:t>
            </a:r>
            <a:endParaRPr lang="zh-CN" altLang="en-US" sz="1800" b="1" dirty="0">
              <a:solidFill>
                <a:schemeClr val="accent1"/>
              </a:solidFill>
            </a:endParaRPr>
          </a:p>
          <a:p>
            <a:pPr>
              <a:lnSpc>
                <a:spcPct val="135000"/>
              </a:lnSpc>
              <a:buNone/>
            </a:pPr>
            <a:r>
              <a:rPr lang="zh-CN" altLang="en-US" sz="1800" b="1" dirty="0">
                <a:solidFill>
                  <a:schemeClr val="accent1"/>
                </a:solidFill>
              </a:rPr>
              <a:t>          </a:t>
            </a:r>
            <a:r>
              <a:rPr lang="en-US" altLang="zh-CN" sz="1800" b="1" dirty="0">
                <a:solidFill>
                  <a:schemeClr val="accent1"/>
                </a:solidFill>
              </a:rPr>
              <a:t>1</a:t>
            </a:r>
            <a:r>
              <a:rPr lang="zh-CN" altLang="en-US" sz="1800" b="1" dirty="0">
                <a:solidFill>
                  <a:schemeClr val="accent1"/>
                </a:solidFill>
              </a:rPr>
              <a:t>、</a:t>
            </a:r>
            <a:r>
              <a:rPr lang="zh-CN" altLang="en-US" sz="1800" b="1" dirty="0">
                <a:solidFill>
                  <a:srgbClr val="0000CC"/>
                </a:solidFill>
              </a:rPr>
              <a:t>茹科夫斯基</a:t>
            </a:r>
            <a:r>
              <a:rPr lang="zh-CN" altLang="en-US" sz="1800" dirty="0">
                <a:solidFill>
                  <a:schemeClr val="accent1"/>
                </a:solidFill>
              </a:rPr>
              <a:t> </a:t>
            </a:r>
            <a:r>
              <a:rPr lang="en-US" altLang="zh-CN" sz="1800" b="1" dirty="0">
                <a:solidFill>
                  <a:schemeClr val="accent1"/>
                </a:solidFill>
              </a:rPr>
              <a:t>:</a:t>
            </a:r>
            <a:r>
              <a:rPr lang="zh-CN" altLang="en-US" sz="1800" b="1" dirty="0">
                <a:solidFill>
                  <a:schemeClr val="accent1"/>
                </a:solidFill>
              </a:rPr>
              <a:t>俄国浪漫主义诗歌奠基者。并将</a:t>
            </a:r>
            <a:r>
              <a:rPr lang="en-US" altLang="zh-CN" sz="1800" b="1" dirty="0">
                <a:solidFill>
                  <a:schemeClr val="accent1"/>
                </a:solidFill>
              </a:rPr>
              <a:t>《</a:t>
            </a:r>
            <a:r>
              <a:rPr lang="zh-CN" altLang="en-US" sz="1800" b="1" dirty="0">
                <a:solidFill>
                  <a:schemeClr val="accent1"/>
                </a:solidFill>
              </a:rPr>
              <a:t>奥德赛</a:t>
            </a:r>
            <a:r>
              <a:rPr lang="en-US" altLang="zh-CN" sz="1800" b="1" dirty="0">
                <a:solidFill>
                  <a:schemeClr val="accent1"/>
                </a:solidFill>
              </a:rPr>
              <a:t>》</a:t>
            </a:r>
            <a:r>
              <a:rPr lang="zh-CN" altLang="en-US" sz="1800" b="1" dirty="0">
                <a:solidFill>
                  <a:schemeClr val="accent1"/>
                </a:solidFill>
              </a:rPr>
              <a:t>、拜伦、席勒等人的作品译介到俄国。 </a:t>
            </a:r>
            <a:endParaRPr lang="zh-CN" altLang="en-US" sz="1800" b="1" dirty="0">
              <a:solidFill>
                <a:schemeClr val="accent1"/>
              </a:solidFill>
            </a:endParaRPr>
          </a:p>
          <a:p>
            <a:pPr>
              <a:lnSpc>
                <a:spcPct val="135000"/>
              </a:lnSpc>
              <a:buNone/>
            </a:pPr>
            <a:r>
              <a:rPr lang="zh-CN" altLang="en-US" sz="1800" b="1" dirty="0">
                <a:solidFill>
                  <a:schemeClr val="accent1"/>
                </a:solidFill>
              </a:rPr>
              <a:t>           </a:t>
            </a:r>
            <a:r>
              <a:rPr lang="en-US" altLang="zh-CN" sz="1800" b="1" dirty="0">
                <a:solidFill>
                  <a:schemeClr val="accent1"/>
                </a:solidFill>
              </a:rPr>
              <a:t>2</a:t>
            </a:r>
            <a:r>
              <a:rPr lang="zh-CN" altLang="en-US" sz="1800" b="1" dirty="0">
                <a:solidFill>
                  <a:schemeClr val="accent1"/>
                </a:solidFill>
              </a:rPr>
              <a:t>、代表最高成就的是</a:t>
            </a:r>
            <a:r>
              <a:rPr lang="zh-CN" altLang="en-US" sz="1800" b="1" dirty="0">
                <a:solidFill>
                  <a:srgbClr val="0000CC"/>
                </a:solidFill>
              </a:rPr>
              <a:t>普希金</a:t>
            </a:r>
            <a:r>
              <a:rPr lang="zh-CN" altLang="en-US" sz="1800" b="1" dirty="0">
                <a:solidFill>
                  <a:schemeClr val="accent1"/>
                </a:solidFill>
              </a:rPr>
              <a:t>和</a:t>
            </a:r>
            <a:r>
              <a:rPr lang="zh-CN" altLang="en-US" sz="1800" b="1" dirty="0">
                <a:solidFill>
                  <a:srgbClr val="0000CC"/>
                </a:solidFill>
              </a:rPr>
              <a:t>莱蒙托夫</a:t>
            </a:r>
            <a:r>
              <a:rPr lang="zh-CN" altLang="en-US" sz="1800" b="1" dirty="0">
                <a:solidFill>
                  <a:schemeClr val="accent1"/>
                </a:solidFill>
              </a:rPr>
              <a:t> ，后期都转向现实主义创作。《叶甫盖尼</a:t>
            </a:r>
            <a:r>
              <a:rPr lang="zh-CN" altLang="en-US" sz="1800" b="1" dirty="0">
                <a:solidFill>
                  <a:schemeClr val="accent1"/>
                </a:solidFill>
                <a:latin typeface="宋体" panose="02010600030101010101" pitchFamily="2" charset="-122"/>
                <a:ea typeface="宋体" panose="02010600030101010101" pitchFamily="2" charset="-122"/>
              </a:rPr>
              <a:t>·奥涅金</a:t>
            </a:r>
            <a:r>
              <a:rPr lang="zh-CN" altLang="en-US" sz="1800" b="1" dirty="0">
                <a:solidFill>
                  <a:schemeClr val="accent1"/>
                </a:solidFill>
              </a:rPr>
              <a:t>》和《当代英雄》分别是两位作家的代表作。</a:t>
            </a:r>
            <a:r>
              <a:rPr lang="zh-CN" altLang="en-US" sz="2100">
                <a:solidFill>
                  <a:schemeClr val="accent1"/>
                </a:solidFill>
              </a:rPr>
              <a:t> </a:t>
            </a:r>
            <a:r>
              <a:rPr lang="zh-CN" altLang="en-US" sz="1800" b="1"/>
              <a:t> </a:t>
            </a:r>
            <a:endParaRPr lang="zh-CN" altLang="en-US" sz="1800" b="1"/>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animEffect transition="in" filter="blinds(horizontal)">
                                      <p:cBhvr>
                                        <p:cTn id="7" dur="500"/>
                                        <p:tgtEl>
                                          <p:spTgt spid="614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6147">
                                            <p:txEl>
                                              <p:pRg st="1" end="1"/>
                                            </p:txEl>
                                          </p:spTgt>
                                        </p:tgtEl>
                                        <p:attrNameLst>
                                          <p:attrName>style.visibility</p:attrName>
                                        </p:attrNameLst>
                                      </p:cBhvr>
                                      <p:to>
                                        <p:strVal val="visible"/>
                                      </p:to>
                                    </p:set>
                                    <p:animEffect transition="in" filter="blinds(horizontal)">
                                      <p:cBhvr>
                                        <p:cTn id="12" dur="500"/>
                                        <p:tgtEl>
                                          <p:spTgt spid="6147">
                                            <p:txEl>
                                              <p:pRg st="1" end="1"/>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animEffect transition="in" filter="blinds(horizontal)">
                                      <p:cBhvr>
                                        <p:cTn id="15" dur="500"/>
                                        <p:tgtEl>
                                          <p:spTgt spid="6147">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3" presetClass="entr" presetSubtype="10" fill="hold" nodeType="clickEffect">
                                  <p:stCondLst>
                                    <p:cond delay="0"/>
                                  </p:stCondLst>
                                  <p:childTnLst>
                                    <p:set>
                                      <p:cBhvr>
                                        <p:cTn id="19" dur="1" fill="hold">
                                          <p:stCondLst>
                                            <p:cond delay="0"/>
                                          </p:stCondLst>
                                        </p:cTn>
                                        <p:tgtEl>
                                          <p:spTgt spid="6147">
                                            <p:txEl>
                                              <p:charRg st="119" end="192"/>
                                            </p:txEl>
                                          </p:spTgt>
                                        </p:tgtEl>
                                        <p:attrNameLst>
                                          <p:attrName>style.visibility</p:attrName>
                                        </p:attrNameLst>
                                      </p:cBhvr>
                                      <p:to>
                                        <p:strVal val="visible"/>
                                      </p:to>
                                    </p:set>
                                    <p:animEffect transition="in" filter="blinds(horizontal)">
                                      <p:cBhvr>
                                        <p:cTn id="20" dur="500"/>
                                        <p:tgtEl>
                                          <p:spTgt spid="6147">
                                            <p:txEl>
                                              <p:charRg st="119" end="19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文本占位符 7170"/>
          <p:cNvSpPr>
            <a:spLocks noGrp="1"/>
          </p:cNvSpPr>
          <p:nvPr>
            <p:ph type="body" idx="1"/>
          </p:nvPr>
        </p:nvSpPr>
        <p:spPr>
          <a:xfrm>
            <a:off x="422910" y="457200"/>
            <a:ext cx="8199120" cy="4514850"/>
          </a:xfrm>
        </p:spPr>
        <p:txBody>
          <a:bodyPr/>
          <a:lstStyle/>
          <a:p>
            <a:pPr>
              <a:lnSpc>
                <a:spcPct val="130000"/>
              </a:lnSpc>
            </a:pPr>
            <a:r>
              <a:rPr lang="en-US" altLang="zh-CN" sz="1800" b="1" dirty="0"/>
              <a:t>     </a:t>
            </a:r>
            <a:r>
              <a:rPr lang="zh-CN" altLang="en-US" sz="1800" b="1" dirty="0">
                <a:solidFill>
                  <a:schemeClr val="accent1"/>
                </a:solidFill>
              </a:rPr>
              <a:t>二、</a:t>
            </a:r>
            <a:r>
              <a:rPr lang="en-US" altLang="zh-CN" sz="1800" b="1" dirty="0">
                <a:solidFill>
                  <a:schemeClr val="accent1"/>
                </a:solidFill>
              </a:rPr>
              <a:t>30</a:t>
            </a:r>
            <a:r>
              <a:rPr lang="zh-CN" altLang="en-US" sz="1800" b="1" dirty="0">
                <a:solidFill>
                  <a:schemeClr val="accent1"/>
                </a:solidFill>
              </a:rPr>
              <a:t>年代</a:t>
            </a:r>
            <a:r>
              <a:rPr lang="zh-CN" altLang="en-US" sz="1800" b="1" dirty="0">
                <a:solidFill>
                  <a:srgbClr val="0000CC"/>
                </a:solidFill>
              </a:rPr>
              <a:t>浪漫主义与现实主义并存</a:t>
            </a:r>
            <a:r>
              <a:rPr lang="zh-CN" altLang="en-US" sz="1800" b="1" dirty="0">
                <a:solidFill>
                  <a:schemeClr val="accent1"/>
                </a:solidFill>
              </a:rPr>
              <a:t>。</a:t>
            </a:r>
            <a:endParaRPr lang="zh-CN" altLang="en-US" sz="1800" b="1" dirty="0">
              <a:solidFill>
                <a:schemeClr val="accent1"/>
              </a:solidFill>
            </a:endParaRPr>
          </a:p>
          <a:p>
            <a:pPr>
              <a:lnSpc>
                <a:spcPct val="130000"/>
              </a:lnSpc>
            </a:pPr>
            <a:r>
              <a:rPr lang="zh-CN" altLang="en-US" sz="1800" b="1" dirty="0">
                <a:solidFill>
                  <a:schemeClr val="accent1"/>
                </a:solidFill>
              </a:rPr>
              <a:t>     三、俄国现实主义文学形成于</a:t>
            </a:r>
            <a:r>
              <a:rPr lang="en-US" altLang="zh-CN" sz="1800" b="1" dirty="0">
                <a:solidFill>
                  <a:schemeClr val="accent1"/>
                </a:solidFill>
              </a:rPr>
              <a:t>19</a:t>
            </a:r>
            <a:r>
              <a:rPr lang="zh-CN" altLang="en-US" sz="1800" b="1" dirty="0">
                <a:solidFill>
                  <a:schemeClr val="accent1"/>
                </a:solidFill>
              </a:rPr>
              <a:t>世纪</a:t>
            </a:r>
            <a:r>
              <a:rPr lang="en-US" altLang="zh-CN" sz="1800" b="1" dirty="0">
                <a:solidFill>
                  <a:srgbClr val="0000CC"/>
                </a:solidFill>
              </a:rPr>
              <a:t>30</a:t>
            </a:r>
            <a:r>
              <a:rPr lang="zh-CN" altLang="en-US" sz="1800" b="1" dirty="0">
                <a:solidFill>
                  <a:srgbClr val="0000CC"/>
                </a:solidFill>
              </a:rPr>
              <a:t>年代</a:t>
            </a:r>
            <a:r>
              <a:rPr lang="zh-CN" altLang="en-US" sz="1800" b="1" dirty="0">
                <a:solidFill>
                  <a:schemeClr val="accent1"/>
                </a:solidFill>
              </a:rPr>
              <a:t>，普希金的诗体小说</a:t>
            </a:r>
            <a:r>
              <a:rPr lang="en-US" altLang="zh-CN" sz="1800" b="1" dirty="0">
                <a:solidFill>
                  <a:schemeClr val="accent1"/>
                </a:solidFill>
              </a:rPr>
              <a:t>《</a:t>
            </a:r>
            <a:r>
              <a:rPr lang="zh-CN" altLang="en-US" sz="1800" b="1" dirty="0">
                <a:solidFill>
                  <a:schemeClr val="accent1"/>
                </a:solidFill>
              </a:rPr>
              <a:t>叶甫盖尼</a:t>
            </a:r>
            <a:r>
              <a:rPr lang="en-US" altLang="zh-CN" sz="1800" b="1" dirty="0">
                <a:solidFill>
                  <a:schemeClr val="accent1"/>
                </a:solidFill>
              </a:rPr>
              <a:t>·</a:t>
            </a:r>
            <a:r>
              <a:rPr lang="zh-CN" altLang="en-US" sz="1800" b="1" dirty="0">
                <a:solidFill>
                  <a:schemeClr val="accent1"/>
                </a:solidFill>
              </a:rPr>
              <a:t>奥涅金</a:t>
            </a:r>
            <a:r>
              <a:rPr lang="en-US" altLang="zh-CN" sz="1800" b="1" dirty="0">
                <a:solidFill>
                  <a:schemeClr val="accent1"/>
                </a:solidFill>
              </a:rPr>
              <a:t>》</a:t>
            </a:r>
            <a:r>
              <a:rPr lang="zh-CN" altLang="en-US" sz="1800" b="1" dirty="0">
                <a:solidFill>
                  <a:schemeClr val="accent1"/>
                </a:solidFill>
              </a:rPr>
              <a:t>（</a:t>
            </a:r>
            <a:r>
              <a:rPr lang="en-US" altLang="zh-CN" sz="1800" b="1" dirty="0">
                <a:solidFill>
                  <a:schemeClr val="accent1"/>
                </a:solidFill>
              </a:rPr>
              <a:t>1830</a:t>
            </a:r>
            <a:r>
              <a:rPr lang="zh-CN" altLang="en-US" sz="1800" b="1" dirty="0">
                <a:solidFill>
                  <a:schemeClr val="accent1"/>
                </a:solidFill>
              </a:rPr>
              <a:t>）奠定了</a:t>
            </a:r>
            <a:r>
              <a:rPr lang="zh-CN" altLang="en-US" sz="1800" b="1" dirty="0">
                <a:solidFill>
                  <a:srgbClr val="0000CC"/>
                </a:solidFill>
              </a:rPr>
              <a:t>现实主义文学的基础</a:t>
            </a:r>
            <a:r>
              <a:rPr lang="zh-CN" altLang="en-US" sz="1800" b="1" dirty="0">
                <a:solidFill>
                  <a:schemeClr val="accent1"/>
                </a:solidFill>
              </a:rPr>
              <a:t>，并塑造了第一个</a:t>
            </a:r>
            <a:r>
              <a:rPr lang="zh-CN" altLang="en-US" sz="1800" b="1" dirty="0">
                <a:solidFill>
                  <a:schemeClr val="accent1"/>
                </a:solidFill>
                <a:hlinkClick r:id="rId1" action="ppaction://hlinksldjump"/>
              </a:rPr>
              <a:t>“</a:t>
            </a:r>
            <a:r>
              <a:rPr lang="zh-CN" altLang="en-US" sz="1800" b="1" dirty="0">
                <a:solidFill>
                  <a:srgbClr val="0000CC"/>
                </a:solidFill>
                <a:hlinkClick r:id="rId1" action="ppaction://hlinksldjump"/>
              </a:rPr>
              <a:t>多余人</a:t>
            </a:r>
            <a:r>
              <a:rPr lang="zh-CN" altLang="en-US" sz="1800" b="1" dirty="0">
                <a:solidFill>
                  <a:schemeClr val="accent1"/>
                </a:solidFill>
                <a:hlinkClick r:id="rId1" action="ppaction://hlinksldjump"/>
              </a:rPr>
              <a:t>”</a:t>
            </a:r>
            <a:r>
              <a:rPr lang="zh-CN" altLang="en-US" sz="1800" b="1" dirty="0">
                <a:solidFill>
                  <a:schemeClr val="accent1"/>
                </a:solidFill>
              </a:rPr>
              <a:t>形象。</a:t>
            </a:r>
            <a:endParaRPr lang="zh-CN" altLang="en-US" sz="1800" b="1" dirty="0">
              <a:solidFill>
                <a:schemeClr val="accent1"/>
              </a:solidFill>
            </a:endParaRPr>
          </a:p>
          <a:p>
            <a:pPr>
              <a:lnSpc>
                <a:spcPct val="130000"/>
              </a:lnSpc>
            </a:pPr>
            <a:r>
              <a:rPr lang="zh-CN" altLang="en-US" sz="1800" b="1" dirty="0">
                <a:solidFill>
                  <a:schemeClr val="accent1"/>
                </a:solidFill>
              </a:rPr>
              <a:t>     </a:t>
            </a:r>
            <a:r>
              <a:rPr lang="en-US" altLang="zh-CN" sz="1800" b="1" dirty="0">
                <a:solidFill>
                  <a:srgbClr val="0000CC"/>
                </a:solidFill>
              </a:rPr>
              <a:t>40</a:t>
            </a:r>
            <a:r>
              <a:rPr lang="zh-CN" altLang="en-US" sz="1800" b="1" dirty="0">
                <a:solidFill>
                  <a:srgbClr val="0000CC"/>
                </a:solidFill>
              </a:rPr>
              <a:t>年代中期</a:t>
            </a:r>
            <a:r>
              <a:rPr lang="zh-CN" altLang="en-US" sz="1800" b="1" dirty="0">
                <a:solidFill>
                  <a:schemeClr val="accent1"/>
                </a:solidFill>
              </a:rPr>
              <a:t>具有强烈批判性的现实主义流派</a:t>
            </a:r>
            <a:r>
              <a:rPr lang="en-US" altLang="zh-CN" sz="1800" b="1">
                <a:solidFill>
                  <a:schemeClr val="accent1"/>
                </a:solidFill>
              </a:rPr>
              <a:t>——</a:t>
            </a:r>
            <a:r>
              <a:rPr lang="zh-CN" altLang="en-US" sz="1800" b="1" dirty="0">
                <a:solidFill>
                  <a:srgbClr val="0000CC"/>
                </a:solidFill>
                <a:hlinkClick r:id="rId2" action="ppaction://hlinksldjump"/>
              </a:rPr>
              <a:t>自然派</a:t>
            </a:r>
            <a:r>
              <a:rPr lang="zh-CN" altLang="en-US" sz="1800" b="1" dirty="0">
                <a:solidFill>
                  <a:schemeClr val="accent1"/>
                </a:solidFill>
              </a:rPr>
              <a:t>在俄国确立。 </a:t>
            </a:r>
            <a:endParaRPr lang="zh-CN" altLang="en-US" sz="1800" b="1" dirty="0">
              <a:solidFill>
                <a:schemeClr val="accent1"/>
              </a:solidFill>
            </a:endParaRPr>
          </a:p>
          <a:p>
            <a:pPr>
              <a:lnSpc>
                <a:spcPct val="130000"/>
              </a:lnSpc>
            </a:pPr>
            <a:r>
              <a:rPr lang="zh-CN" altLang="en-US" sz="1800" b="1" dirty="0">
                <a:solidFill>
                  <a:schemeClr val="accent1"/>
                </a:solidFill>
              </a:rPr>
              <a:t>    </a:t>
            </a:r>
            <a:r>
              <a:rPr lang="en-US" altLang="zh-CN" sz="1800" b="1" dirty="0">
                <a:solidFill>
                  <a:srgbClr val="0000CC"/>
                </a:solidFill>
              </a:rPr>
              <a:t>50</a:t>
            </a:r>
            <a:r>
              <a:rPr lang="zh-CN" altLang="en-US" sz="1800" b="1" dirty="0">
                <a:solidFill>
                  <a:srgbClr val="0000CC"/>
                </a:solidFill>
              </a:rPr>
              <a:t>年代</a:t>
            </a:r>
            <a:r>
              <a:rPr lang="zh-CN" altLang="en-US" sz="1800" b="1" dirty="0">
                <a:solidFill>
                  <a:schemeClr val="accent1"/>
                </a:solidFill>
              </a:rPr>
              <a:t>，</a:t>
            </a:r>
            <a:r>
              <a:rPr lang="zh-CN" altLang="en-US" sz="1800" b="1" dirty="0">
                <a:solidFill>
                  <a:srgbClr val="0000CC"/>
                </a:solidFill>
              </a:rPr>
              <a:t>平民知识分子</a:t>
            </a:r>
            <a:r>
              <a:rPr lang="zh-CN" altLang="en-US" sz="1800" b="1" dirty="0">
                <a:solidFill>
                  <a:schemeClr val="accent1"/>
                </a:solidFill>
              </a:rPr>
              <a:t>代替贵族知识分子登上历史舞台，也是文学作品中“</a:t>
            </a:r>
            <a:r>
              <a:rPr lang="zh-CN" altLang="en-US" sz="1800" b="1" dirty="0">
                <a:solidFill>
                  <a:schemeClr val="accent1"/>
                </a:solidFill>
                <a:hlinkClick r:id="rId3" action="ppaction://hlinksldjump"/>
              </a:rPr>
              <a:t>新人</a:t>
            </a:r>
            <a:r>
              <a:rPr lang="zh-CN" altLang="en-US" sz="1800" b="1" dirty="0">
                <a:solidFill>
                  <a:schemeClr val="accent1"/>
                </a:solidFill>
              </a:rPr>
              <a:t>”（平民进步知识分子）代替“多余人”（贵族进步知识分子）的时期。 </a:t>
            </a:r>
            <a:endParaRPr lang="zh-CN" altLang="en-US" sz="1800" b="1" dirty="0">
              <a:solidFill>
                <a:schemeClr val="accent1"/>
              </a:solidFill>
            </a:endParaRPr>
          </a:p>
          <a:p>
            <a:pPr>
              <a:lnSpc>
                <a:spcPct val="130000"/>
              </a:lnSpc>
            </a:pPr>
            <a:r>
              <a:rPr lang="zh-CN" altLang="en-US" sz="1800" b="1" dirty="0">
                <a:solidFill>
                  <a:schemeClr val="accent1"/>
                </a:solidFill>
              </a:rPr>
              <a:t>    五六十年代现实主义文学走向繁荣，</a:t>
            </a:r>
            <a:r>
              <a:rPr lang="en-US" altLang="zh-CN" sz="1800" b="1" dirty="0">
                <a:solidFill>
                  <a:srgbClr val="0000CC"/>
                </a:solidFill>
              </a:rPr>
              <a:t>70</a:t>
            </a:r>
            <a:r>
              <a:rPr lang="zh-CN" altLang="en-US" sz="1800" b="1" dirty="0">
                <a:solidFill>
                  <a:srgbClr val="0000CC"/>
                </a:solidFill>
              </a:rPr>
              <a:t>到</a:t>
            </a:r>
            <a:r>
              <a:rPr lang="en-US" altLang="zh-CN" sz="1800" b="1" dirty="0">
                <a:solidFill>
                  <a:srgbClr val="0000CC"/>
                </a:solidFill>
              </a:rPr>
              <a:t>90</a:t>
            </a:r>
            <a:r>
              <a:rPr lang="zh-CN" altLang="en-US" sz="1800" b="1" dirty="0">
                <a:solidFill>
                  <a:srgbClr val="0000CC"/>
                </a:solidFill>
              </a:rPr>
              <a:t>年代达到高峰</a:t>
            </a:r>
            <a:r>
              <a:rPr lang="zh-CN" altLang="en-US" sz="1800" b="1" dirty="0">
                <a:solidFill>
                  <a:schemeClr val="accent1"/>
                </a:solidFill>
              </a:rPr>
              <a:t>：陀思妥耶夫斯基、托尔斯泰。</a:t>
            </a:r>
            <a:r>
              <a:rPr lang="zh-CN" altLang="en-US" sz="1800" b="1" dirty="0"/>
              <a:t> </a:t>
            </a:r>
            <a:endParaRPr lang="zh-CN" altLang="en-US" sz="1800" b="1" dirty="0"/>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7171">
                                            <p:txEl>
                                              <p:pRg st="1" end="1"/>
                                            </p:txEl>
                                          </p:spTgt>
                                        </p:tgtEl>
                                        <p:attrNameLst>
                                          <p:attrName>style.visibility</p:attrName>
                                        </p:attrNameLst>
                                      </p:cBhvr>
                                      <p:to>
                                        <p:strVal val="visible"/>
                                      </p:to>
                                    </p:set>
                                    <p:animEffect transition="in" filter="blinds(horizontal)">
                                      <p:cBhvr>
                                        <p:cTn id="7" dur="500"/>
                                        <p:tgtEl>
                                          <p:spTgt spid="7171">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7171">
                                            <p:txEl>
                                              <p:pRg st="2" end="2"/>
                                            </p:txEl>
                                          </p:spTgt>
                                        </p:tgtEl>
                                        <p:attrNameLst>
                                          <p:attrName>style.visibility</p:attrName>
                                        </p:attrNameLst>
                                      </p:cBhvr>
                                      <p:to>
                                        <p:strVal val="visible"/>
                                      </p:to>
                                    </p:set>
                                    <p:animEffect transition="in" filter="blinds(horizontal)">
                                      <p:cBhvr>
                                        <p:cTn id="12" dur="500"/>
                                        <p:tgtEl>
                                          <p:spTgt spid="7171">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7171">
                                            <p:txEl>
                                              <p:pRg st="3" end="3"/>
                                            </p:txEl>
                                          </p:spTgt>
                                        </p:tgtEl>
                                        <p:attrNameLst>
                                          <p:attrName>style.visibility</p:attrName>
                                        </p:attrNameLst>
                                      </p:cBhvr>
                                      <p:to>
                                        <p:strVal val="visible"/>
                                      </p:to>
                                    </p:set>
                                    <p:animEffect transition="in" filter="blinds(horizontal)">
                                      <p:cBhvr>
                                        <p:cTn id="17" dur="500"/>
                                        <p:tgtEl>
                                          <p:spTgt spid="7171">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7171">
                                            <p:txEl>
                                              <p:charRg st="216" end="257"/>
                                            </p:txEl>
                                          </p:spTgt>
                                        </p:tgtEl>
                                        <p:attrNameLst>
                                          <p:attrName>style.visibility</p:attrName>
                                        </p:attrNameLst>
                                      </p:cBhvr>
                                      <p:to>
                                        <p:strVal val="visible"/>
                                      </p:to>
                                    </p:set>
                                    <p:animEffect transition="in" filter="blinds(horizontal)">
                                      <p:cBhvr>
                                        <p:cTn id="22" dur="500"/>
                                        <p:tgtEl>
                                          <p:spTgt spid="7171">
                                            <p:txEl>
                                              <p:charRg st="216" end="25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1" name="标题 146433"/>
          <p:cNvSpPr>
            <a:spLocks noGrp="1"/>
          </p:cNvSpPr>
          <p:nvPr>
            <p:ph type="title"/>
          </p:nvPr>
        </p:nvSpPr>
        <p:spPr>
          <a:xfrm>
            <a:off x="457200" y="197088"/>
            <a:ext cx="8229600" cy="857250"/>
          </a:xfrm>
        </p:spPr>
        <p:txBody>
          <a:bodyPr anchor="ctr"/>
          <a:lstStyle/>
          <a:p>
            <a:r>
              <a:rPr lang="en-US" altLang="zh-CN" sz="3200" b="1" dirty="0">
                <a:solidFill>
                  <a:srgbClr val="0070C0"/>
                </a:solidFill>
              </a:rPr>
              <a:t>19</a:t>
            </a:r>
            <a:r>
              <a:rPr lang="zh-CN" altLang="en-US" sz="3200" b="1" dirty="0">
                <a:solidFill>
                  <a:srgbClr val="0070C0"/>
                </a:solidFill>
              </a:rPr>
              <a:t>世纪下半期</a:t>
            </a:r>
            <a:br>
              <a:rPr lang="zh-CN" altLang="en-US" sz="3200" b="1" dirty="0">
                <a:solidFill>
                  <a:srgbClr val="FF0000"/>
                </a:solidFill>
              </a:rPr>
            </a:br>
            <a:r>
              <a:rPr lang="zh-CN" altLang="en-US" sz="2400" b="1" dirty="0">
                <a:solidFill>
                  <a:srgbClr val="0070C0"/>
                </a:solidFill>
              </a:rPr>
              <a:t>平民知识分子革命时期（</a:t>
            </a:r>
            <a:r>
              <a:rPr lang="en-US" altLang="zh-CN" sz="2400" b="1" dirty="0">
                <a:solidFill>
                  <a:srgbClr val="0070C0"/>
                </a:solidFill>
              </a:rPr>
              <a:t>1861——1895</a:t>
            </a:r>
            <a:r>
              <a:rPr lang="zh-CN" altLang="en-US" sz="2400" b="1" dirty="0">
                <a:solidFill>
                  <a:srgbClr val="0070C0"/>
                </a:solidFill>
              </a:rPr>
              <a:t>）</a:t>
            </a:r>
            <a:endParaRPr lang="zh-CN" altLang="en-US" sz="2400" b="1" dirty="0">
              <a:solidFill>
                <a:srgbClr val="0070C0"/>
              </a:solidFill>
            </a:endParaRPr>
          </a:p>
        </p:txBody>
      </p:sp>
      <p:sp>
        <p:nvSpPr>
          <p:cNvPr id="112642" name="文本占位符 146434"/>
          <p:cNvSpPr>
            <a:spLocks noGrp="1"/>
          </p:cNvSpPr>
          <p:nvPr>
            <p:ph idx="1"/>
          </p:nvPr>
        </p:nvSpPr>
        <p:spPr>
          <a:xfrm>
            <a:off x="527685" y="1212851"/>
            <a:ext cx="8229600" cy="3394472"/>
          </a:xfrm>
        </p:spPr>
        <p:txBody>
          <a:bodyPr anchor="t"/>
          <a:lstStyle/>
          <a:p>
            <a:pPr marL="0" indent="0">
              <a:buNone/>
            </a:pPr>
            <a:r>
              <a:rPr lang="zh-CN" altLang="en-US" sz="1800" dirty="0">
                <a:solidFill>
                  <a:schemeClr val="accent1"/>
                </a:solidFill>
                <a:latin typeface="+mj-ea"/>
                <a:ea typeface="+mj-ea"/>
              </a:rPr>
              <a:t>这个时期的三件大事：</a:t>
            </a:r>
            <a:endParaRPr lang="zh-CN" altLang="en-US" sz="1800" dirty="0">
              <a:solidFill>
                <a:schemeClr val="accent1"/>
              </a:solidFill>
              <a:latin typeface="+mj-ea"/>
              <a:ea typeface="+mj-ea"/>
            </a:endParaRPr>
          </a:p>
          <a:p>
            <a:r>
              <a:rPr lang="en-US" altLang="zh-CN" sz="1800" dirty="0">
                <a:solidFill>
                  <a:schemeClr val="accent1"/>
                </a:solidFill>
                <a:latin typeface="+mj-ea"/>
                <a:ea typeface="+mj-ea"/>
              </a:rPr>
              <a:t>1861</a:t>
            </a:r>
            <a:r>
              <a:rPr lang="zh-CN" altLang="en-US" sz="1800" dirty="0">
                <a:solidFill>
                  <a:schemeClr val="accent1"/>
                </a:solidFill>
                <a:latin typeface="+mj-ea"/>
                <a:ea typeface="+mj-ea"/>
              </a:rPr>
              <a:t>年的农奴制的改革，它标志着</a:t>
            </a:r>
            <a:r>
              <a:rPr lang="zh-CN" altLang="en-US" sz="1800" b="1" dirty="0">
                <a:solidFill>
                  <a:schemeClr val="accent1"/>
                </a:solidFill>
                <a:latin typeface="+mj-ea"/>
                <a:ea typeface="+mj-ea"/>
              </a:rPr>
              <a:t>平民知识分子</a:t>
            </a:r>
            <a:r>
              <a:rPr lang="en-US" altLang="zh-CN" sz="1800" b="1" dirty="0">
                <a:solidFill>
                  <a:schemeClr val="accent1"/>
                </a:solidFill>
                <a:latin typeface="Times New Roman" panose="02020603050405020304" pitchFamily="18" charset="0"/>
                <a:ea typeface="+mj-ea"/>
              </a:rPr>
              <a:t>(разночинцы)</a:t>
            </a:r>
            <a:r>
              <a:rPr lang="zh-CN" altLang="en-US" sz="1800" dirty="0">
                <a:solidFill>
                  <a:schemeClr val="accent1"/>
                </a:solidFill>
                <a:latin typeface="+mj-ea"/>
                <a:ea typeface="+mj-ea"/>
              </a:rPr>
              <a:t>已登上历史舞台；</a:t>
            </a:r>
            <a:endParaRPr lang="zh-CN" altLang="en-US" sz="1800" dirty="0">
              <a:solidFill>
                <a:schemeClr val="accent1"/>
              </a:solidFill>
              <a:latin typeface="+mj-ea"/>
              <a:ea typeface="+mj-ea"/>
            </a:endParaRPr>
          </a:p>
          <a:p>
            <a:r>
              <a:rPr lang="en-US" altLang="zh-CN" sz="1800" dirty="0">
                <a:solidFill>
                  <a:schemeClr val="accent1"/>
                </a:solidFill>
                <a:latin typeface="+mj-ea"/>
                <a:ea typeface="+mj-ea"/>
              </a:rPr>
              <a:t>19</a:t>
            </a:r>
            <a:r>
              <a:rPr lang="zh-CN" altLang="zh-CN" sz="1800" dirty="0">
                <a:solidFill>
                  <a:schemeClr val="accent1"/>
                </a:solidFill>
                <a:latin typeface="+mj-ea"/>
                <a:ea typeface="+mj-ea"/>
              </a:rPr>
              <a:t>世纪</a:t>
            </a:r>
            <a:r>
              <a:rPr lang="en-US" altLang="zh-CN" sz="1800" dirty="0">
                <a:solidFill>
                  <a:schemeClr val="accent1"/>
                </a:solidFill>
                <a:latin typeface="+mj-ea"/>
                <a:ea typeface="+mj-ea"/>
              </a:rPr>
              <a:t>50</a:t>
            </a:r>
            <a:r>
              <a:rPr lang="zh-CN" altLang="en-US" sz="1800" dirty="0">
                <a:solidFill>
                  <a:schemeClr val="accent1"/>
                </a:solidFill>
                <a:latin typeface="+mj-ea"/>
                <a:ea typeface="+mj-ea"/>
              </a:rPr>
              <a:t>年代末</a:t>
            </a:r>
            <a:r>
              <a:rPr lang="en-US" altLang="zh-CN" sz="1800" dirty="0">
                <a:solidFill>
                  <a:schemeClr val="accent1"/>
                </a:solidFill>
                <a:latin typeface="+mj-ea"/>
                <a:ea typeface="+mj-ea"/>
              </a:rPr>
              <a:t>-60</a:t>
            </a:r>
            <a:r>
              <a:rPr lang="zh-CN" altLang="en-US" sz="1800" dirty="0">
                <a:solidFill>
                  <a:schemeClr val="accent1"/>
                </a:solidFill>
                <a:latin typeface="+mj-ea"/>
                <a:ea typeface="+mj-ea"/>
              </a:rPr>
              <a:t>年代初，围绕着俄国未来发展道路的问题，俄国社会文化界分裂为两派</a:t>
            </a:r>
            <a:r>
              <a:rPr lang="en-US" altLang="zh-CN" sz="1800" dirty="0">
                <a:solidFill>
                  <a:schemeClr val="accent1"/>
                </a:solidFill>
                <a:latin typeface="+mj-ea"/>
                <a:ea typeface="+mj-ea"/>
              </a:rPr>
              <a:t>——</a:t>
            </a:r>
            <a:r>
              <a:rPr lang="zh-CN" altLang="en-US" sz="1800" dirty="0">
                <a:solidFill>
                  <a:schemeClr val="accent1"/>
                </a:solidFill>
                <a:latin typeface="+mj-ea"/>
                <a:ea typeface="+mj-ea"/>
              </a:rPr>
              <a:t>西方派</a:t>
            </a:r>
            <a:r>
              <a:rPr lang="en-US" altLang="zh-CN" sz="1800" dirty="0">
                <a:solidFill>
                  <a:schemeClr val="accent1"/>
                </a:solidFill>
                <a:latin typeface="Times New Roman" panose="02020603050405020304" pitchFamily="18" charset="0"/>
                <a:ea typeface="+mj-ea"/>
              </a:rPr>
              <a:t>(западничество, западническое течение,западник)</a:t>
            </a:r>
            <a:r>
              <a:rPr lang="zh-CN" altLang="zh-CN" sz="1800" dirty="0">
                <a:solidFill>
                  <a:schemeClr val="accent1"/>
                </a:solidFill>
                <a:latin typeface="Times New Roman" panose="02020603050405020304" pitchFamily="18" charset="0"/>
                <a:ea typeface="+mj-ea"/>
              </a:rPr>
              <a:t>和斯拉夫派</a:t>
            </a:r>
            <a:r>
              <a:rPr lang="en-US" altLang="zh-CN" sz="1800" dirty="0">
                <a:solidFill>
                  <a:schemeClr val="accent1"/>
                </a:solidFill>
                <a:latin typeface="Times New Roman" panose="02020603050405020304" pitchFamily="18" charset="0"/>
                <a:ea typeface="+mj-ea"/>
              </a:rPr>
              <a:t>(славянофильство, славянофильское течение, славянофилы)</a:t>
            </a:r>
            <a:r>
              <a:rPr lang="zh-CN" altLang="zh-CN" sz="1800" dirty="0">
                <a:solidFill>
                  <a:schemeClr val="accent1"/>
                </a:solidFill>
                <a:latin typeface="Times New Roman" panose="02020603050405020304" pitchFamily="18" charset="0"/>
                <a:ea typeface="+mj-ea"/>
              </a:rPr>
              <a:t>。西方派坚持俄国走西方化道路，而斯拉夫派则反对西方化，坚守以东正教为精神根基的本民族道路。斯拉夫派的代表人物是霍米亚科夫</a:t>
            </a:r>
            <a:r>
              <a:rPr lang="en-US" altLang="zh-CN" sz="1800" dirty="0">
                <a:solidFill>
                  <a:schemeClr val="accent1"/>
                </a:solidFill>
                <a:latin typeface="Times New Roman" panose="02020603050405020304" pitchFamily="18" charset="0"/>
                <a:ea typeface="+mj-ea"/>
              </a:rPr>
              <a:t>(А.Хомяков)</a:t>
            </a:r>
            <a:r>
              <a:rPr lang="zh-CN" altLang="zh-CN" sz="1800" dirty="0">
                <a:solidFill>
                  <a:schemeClr val="accent1"/>
                </a:solidFill>
                <a:latin typeface="Times New Roman" panose="02020603050405020304" pitchFamily="18" charset="0"/>
                <a:ea typeface="+mj-ea"/>
              </a:rPr>
              <a:t>、基列耶夫斯基兄弟</a:t>
            </a:r>
            <a:r>
              <a:rPr lang="en-US" altLang="zh-CN" sz="1800" dirty="0">
                <a:solidFill>
                  <a:schemeClr val="accent1"/>
                </a:solidFill>
                <a:latin typeface="Times New Roman" panose="02020603050405020304" pitchFamily="18" charset="0"/>
                <a:ea typeface="+mj-ea"/>
              </a:rPr>
              <a:t>(И.Киреевский и П.Киреевский)</a:t>
            </a:r>
            <a:r>
              <a:rPr lang="zh-CN" altLang="zh-CN" sz="1800" dirty="0">
                <a:solidFill>
                  <a:schemeClr val="accent1"/>
                </a:solidFill>
                <a:latin typeface="Times New Roman" panose="02020603050405020304" pitchFamily="18" charset="0"/>
                <a:ea typeface="+mj-ea"/>
              </a:rPr>
              <a:t>、康斯坦丁</a:t>
            </a:r>
            <a:r>
              <a:rPr lang="zh-CN" altLang="zh-CN" sz="1800" dirty="0">
                <a:solidFill>
                  <a:schemeClr val="accent1"/>
                </a:solidFill>
                <a:latin typeface="宋体" panose="02010600030101010101" pitchFamily="2" charset="-122"/>
                <a:ea typeface="宋体" panose="02010600030101010101" pitchFamily="2" charset="-122"/>
              </a:rPr>
              <a:t>·</a:t>
            </a:r>
            <a:r>
              <a:rPr lang="zh-CN" altLang="zh-CN" sz="1800" dirty="0">
                <a:solidFill>
                  <a:schemeClr val="accent1"/>
                </a:solidFill>
                <a:latin typeface="Times New Roman" panose="02020603050405020304" pitchFamily="18" charset="0"/>
                <a:ea typeface="+mj-ea"/>
              </a:rPr>
              <a:t>阿克萨科夫</a:t>
            </a:r>
            <a:r>
              <a:rPr lang="en-US" altLang="zh-CN" sz="1800" dirty="0">
                <a:solidFill>
                  <a:schemeClr val="accent1"/>
                </a:solidFill>
                <a:latin typeface="Times New Roman" panose="02020603050405020304" pitchFamily="18" charset="0"/>
                <a:ea typeface="+mj-ea"/>
              </a:rPr>
              <a:t>(К.Аксаков</a:t>
            </a:r>
            <a:r>
              <a:rPr lang="zh-CN" altLang="en-US" sz="1800" dirty="0">
                <a:solidFill>
                  <a:schemeClr val="accent1"/>
                </a:solidFill>
                <a:latin typeface="Times New Roman" panose="02020603050405020304" pitchFamily="18" charset="0"/>
                <a:ea typeface="+mj-ea"/>
              </a:rPr>
              <a:t>）和</a:t>
            </a:r>
            <a:r>
              <a:rPr lang="en-US" altLang="zh-CN" sz="1800" dirty="0">
                <a:solidFill>
                  <a:schemeClr val="accent1"/>
                </a:solidFill>
                <a:latin typeface="Times New Roman" panose="02020603050405020304" pitchFamily="18" charset="0"/>
                <a:ea typeface="+mj-ea"/>
              </a:rPr>
              <a:t> </a:t>
            </a:r>
            <a:r>
              <a:rPr lang="zh-CN" altLang="zh-CN" sz="1800" dirty="0">
                <a:solidFill>
                  <a:schemeClr val="accent1"/>
                </a:solidFill>
                <a:latin typeface="Times New Roman" panose="02020603050405020304" pitchFamily="18" charset="0"/>
                <a:ea typeface="+mj-ea"/>
                <a:sym typeface="+mn-ea"/>
              </a:rPr>
              <a:t>伊万</a:t>
            </a:r>
            <a:r>
              <a:rPr lang="zh-CN" altLang="zh-CN" sz="1800" dirty="0">
                <a:solidFill>
                  <a:schemeClr val="accent1"/>
                </a:solidFill>
                <a:latin typeface="宋体" panose="02010600030101010101" pitchFamily="2" charset="-122"/>
                <a:ea typeface="宋体" panose="02010600030101010101" pitchFamily="2" charset="-122"/>
                <a:sym typeface="+mn-ea"/>
              </a:rPr>
              <a:t>·</a:t>
            </a:r>
            <a:r>
              <a:rPr lang="zh-CN" altLang="zh-CN" sz="1800" dirty="0">
                <a:solidFill>
                  <a:schemeClr val="accent1"/>
                </a:solidFill>
                <a:latin typeface="Times New Roman" panose="02020603050405020304" pitchFamily="18" charset="0"/>
                <a:ea typeface="+mj-ea"/>
                <a:sym typeface="+mn-ea"/>
              </a:rPr>
              <a:t>阿克萨科夫</a:t>
            </a:r>
            <a:r>
              <a:rPr lang="en-US" altLang="zh-CN" sz="1800" dirty="0">
                <a:solidFill>
                  <a:schemeClr val="accent1"/>
                </a:solidFill>
                <a:latin typeface="Times New Roman" panose="02020603050405020304" pitchFamily="18" charset="0"/>
                <a:ea typeface="+mj-ea"/>
                <a:sym typeface="+mn-ea"/>
              </a:rPr>
              <a:t>(</a:t>
            </a:r>
            <a:r>
              <a:rPr lang="en-US" altLang="zh-CN" sz="1800" dirty="0">
                <a:solidFill>
                  <a:schemeClr val="accent1"/>
                </a:solidFill>
                <a:latin typeface="Times New Roman" panose="02020603050405020304" pitchFamily="18" charset="0"/>
                <a:ea typeface="+mj-ea"/>
              </a:rPr>
              <a:t>И.Аксаков)</a:t>
            </a:r>
            <a:r>
              <a:rPr lang="zh-CN" altLang="en-US" sz="1800" dirty="0">
                <a:solidFill>
                  <a:schemeClr val="accent1"/>
                </a:solidFill>
                <a:latin typeface="Times New Roman" panose="02020603050405020304" pitchFamily="18" charset="0"/>
                <a:ea typeface="+mj-ea"/>
              </a:rPr>
              <a:t>等。</a:t>
            </a:r>
            <a:endParaRPr lang="zh-CN" altLang="en-US" sz="1800" dirty="0">
              <a:solidFill>
                <a:schemeClr val="accent1"/>
              </a:solidFill>
              <a:latin typeface="Times New Roman" panose="02020603050405020304" pitchFamily="18" charset="0"/>
              <a:ea typeface="+mj-ea"/>
            </a:endParaRPr>
          </a:p>
          <a:p>
            <a:pPr marL="0" indent="0">
              <a:buNone/>
            </a:pPr>
            <a:r>
              <a:rPr lang="zh-CN" altLang="zh-CN" sz="1800" dirty="0">
                <a:solidFill>
                  <a:schemeClr val="accent1"/>
                </a:solidFill>
                <a:latin typeface="Times New Roman" panose="02020603050405020304" pitchFamily="18" charset="0"/>
                <a:ea typeface="+mj-ea"/>
              </a:rPr>
              <a:t>     </a:t>
            </a:r>
            <a:endParaRPr lang="zh-CN" altLang="en-US" sz="2000" dirty="0">
              <a:solidFill>
                <a:schemeClr val="accent1"/>
              </a:solidFill>
              <a:latin typeface="+mj-ea"/>
              <a:ea typeface="+mj-ea"/>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1" name="标题 146433"/>
          <p:cNvSpPr>
            <a:spLocks noGrp="1"/>
          </p:cNvSpPr>
          <p:nvPr>
            <p:ph type="title"/>
          </p:nvPr>
        </p:nvSpPr>
        <p:spPr>
          <a:xfrm>
            <a:off x="457200" y="197088"/>
            <a:ext cx="8229600" cy="857250"/>
          </a:xfrm>
        </p:spPr>
        <p:txBody>
          <a:bodyPr anchor="ctr"/>
          <a:lstStyle/>
          <a:p>
            <a:r>
              <a:rPr lang="en-US" altLang="zh-CN" sz="3200" b="1" dirty="0">
                <a:solidFill>
                  <a:srgbClr val="0070C0"/>
                </a:solidFill>
              </a:rPr>
              <a:t>19</a:t>
            </a:r>
            <a:r>
              <a:rPr lang="zh-CN" altLang="en-US" sz="3200" b="1" dirty="0">
                <a:solidFill>
                  <a:srgbClr val="0070C0"/>
                </a:solidFill>
              </a:rPr>
              <a:t>世纪下半期</a:t>
            </a:r>
            <a:br>
              <a:rPr lang="zh-CN" altLang="en-US" sz="3200" b="1" dirty="0">
                <a:solidFill>
                  <a:srgbClr val="FF0000"/>
                </a:solidFill>
              </a:rPr>
            </a:br>
            <a:r>
              <a:rPr lang="zh-CN" altLang="en-US" sz="2400" b="1" dirty="0">
                <a:solidFill>
                  <a:srgbClr val="0070C0"/>
                </a:solidFill>
              </a:rPr>
              <a:t>平民知识分子革命时期（</a:t>
            </a:r>
            <a:r>
              <a:rPr lang="en-US" altLang="zh-CN" sz="2400" b="1" dirty="0">
                <a:solidFill>
                  <a:srgbClr val="0070C0"/>
                </a:solidFill>
              </a:rPr>
              <a:t>1861——1895</a:t>
            </a:r>
            <a:r>
              <a:rPr lang="zh-CN" altLang="en-US" sz="2400" b="1" dirty="0">
                <a:solidFill>
                  <a:srgbClr val="0070C0"/>
                </a:solidFill>
              </a:rPr>
              <a:t>）</a:t>
            </a:r>
            <a:endParaRPr lang="zh-CN" altLang="en-US" sz="2400" b="1" dirty="0">
              <a:solidFill>
                <a:srgbClr val="0070C0"/>
              </a:solidFill>
            </a:endParaRPr>
          </a:p>
        </p:txBody>
      </p:sp>
      <p:sp>
        <p:nvSpPr>
          <p:cNvPr id="112642" name="文本占位符 146434"/>
          <p:cNvSpPr>
            <a:spLocks noGrp="1"/>
          </p:cNvSpPr>
          <p:nvPr>
            <p:ph idx="1"/>
          </p:nvPr>
        </p:nvSpPr>
        <p:spPr>
          <a:xfrm>
            <a:off x="457200" y="1142366"/>
            <a:ext cx="8229600" cy="3394472"/>
          </a:xfrm>
        </p:spPr>
        <p:txBody>
          <a:bodyPr anchor="t"/>
          <a:lstStyle/>
          <a:p>
            <a:pPr marL="0" indent="0">
              <a:buNone/>
            </a:pPr>
            <a:r>
              <a:rPr lang="zh-CN" altLang="zh-CN" sz="2000" dirty="0">
                <a:solidFill>
                  <a:schemeClr val="accent1"/>
                </a:solidFill>
                <a:latin typeface="Times New Roman" panose="02020603050405020304" pitchFamily="18" charset="0"/>
                <a:ea typeface="+mj-ea"/>
                <a:sym typeface="+mn-ea"/>
              </a:rPr>
              <a:t> </a:t>
            </a:r>
            <a:r>
              <a:rPr lang="zh-CN" altLang="zh-CN" sz="1800" dirty="0">
                <a:solidFill>
                  <a:schemeClr val="accent1"/>
                </a:solidFill>
                <a:latin typeface="Times New Roman" panose="02020603050405020304" pitchFamily="18" charset="0"/>
                <a:ea typeface="+mj-ea"/>
                <a:sym typeface="+mn-ea"/>
              </a:rPr>
              <a:t>西方派内部又分裂为两支：革命民主派和自由派。革命民主派知识分子（</a:t>
            </a:r>
            <a:r>
              <a:rPr lang="en-US" altLang="zh-CN" sz="1800" dirty="0">
                <a:solidFill>
                  <a:schemeClr val="accent1"/>
                </a:solidFill>
                <a:latin typeface="Times New Roman" panose="02020603050405020304" pitchFamily="18" charset="0"/>
                <a:ea typeface="+mj-ea"/>
                <a:sym typeface="+mn-ea"/>
              </a:rPr>
              <a:t>Революционные демократы</a:t>
            </a:r>
            <a:r>
              <a:rPr lang="zh-CN" altLang="zh-CN" sz="1800" dirty="0">
                <a:solidFill>
                  <a:schemeClr val="accent1"/>
                </a:solidFill>
                <a:latin typeface="Times New Roman" panose="02020603050405020304" pitchFamily="18" charset="0"/>
                <a:ea typeface="+mj-ea"/>
                <a:sym typeface="+mn-ea"/>
              </a:rPr>
              <a:t>）以车尔尼雪夫斯基</a:t>
            </a:r>
            <a:r>
              <a:rPr lang="en-US" altLang="zh-CN" sz="1800" dirty="0">
                <a:solidFill>
                  <a:schemeClr val="accent1"/>
                </a:solidFill>
                <a:latin typeface="Times New Roman" panose="02020603050405020304" pitchFamily="18" charset="0"/>
                <a:ea typeface="+mj-ea"/>
                <a:sym typeface="+mn-ea"/>
              </a:rPr>
              <a:t>(Н.Черныш</a:t>
            </a:r>
            <a:r>
              <a:rPr lang="en-US" altLang="zh-CN" sz="1800" b="1" dirty="0">
                <a:solidFill>
                  <a:schemeClr val="accent1"/>
                </a:solidFill>
                <a:latin typeface="Times New Roman" panose="02020603050405020304" pitchFamily="18" charset="0"/>
                <a:ea typeface="+mj-ea"/>
                <a:sym typeface="+mn-ea"/>
              </a:rPr>
              <a:t>е</a:t>
            </a:r>
            <a:r>
              <a:rPr lang="en-US" altLang="zh-CN" sz="1800" dirty="0">
                <a:solidFill>
                  <a:schemeClr val="accent1"/>
                </a:solidFill>
                <a:latin typeface="Times New Roman" panose="02020603050405020304" pitchFamily="18" charset="0"/>
                <a:ea typeface="+mj-ea"/>
                <a:sym typeface="+mn-ea"/>
              </a:rPr>
              <a:t>вский)</a:t>
            </a:r>
            <a:r>
              <a:rPr lang="zh-CN" altLang="zh-CN" sz="1800" dirty="0">
                <a:solidFill>
                  <a:schemeClr val="accent1"/>
                </a:solidFill>
                <a:latin typeface="Times New Roman" panose="02020603050405020304" pitchFamily="18" charset="0"/>
                <a:ea typeface="+mj-ea"/>
                <a:sym typeface="+mn-ea"/>
              </a:rPr>
              <a:t>、杜勃罗留波夫</a:t>
            </a:r>
            <a:r>
              <a:rPr lang="en-US" altLang="zh-CN" sz="1800" dirty="0">
                <a:solidFill>
                  <a:schemeClr val="accent1"/>
                </a:solidFill>
                <a:latin typeface="Times New Roman" panose="02020603050405020304" pitchFamily="18" charset="0"/>
                <a:ea typeface="+mj-ea"/>
                <a:sym typeface="+mn-ea"/>
              </a:rPr>
              <a:t>(Н.Доброл</a:t>
            </a:r>
            <a:r>
              <a:rPr lang="en-US" altLang="zh-CN" sz="1800" b="1" dirty="0">
                <a:solidFill>
                  <a:schemeClr val="accent1"/>
                </a:solidFill>
                <a:latin typeface="Times New Roman" panose="02020603050405020304" pitchFamily="18" charset="0"/>
                <a:ea typeface="+mj-ea"/>
                <a:sym typeface="+mn-ea"/>
              </a:rPr>
              <a:t>ю</a:t>
            </a:r>
            <a:r>
              <a:rPr lang="en-US" altLang="zh-CN" sz="1800" dirty="0">
                <a:solidFill>
                  <a:schemeClr val="accent1"/>
                </a:solidFill>
                <a:latin typeface="Times New Roman" panose="02020603050405020304" pitchFamily="18" charset="0"/>
                <a:ea typeface="+mj-ea"/>
                <a:sym typeface="+mn-ea"/>
              </a:rPr>
              <a:t>бов)</a:t>
            </a:r>
            <a:r>
              <a:rPr lang="zh-CN" altLang="zh-CN" sz="1800" dirty="0">
                <a:solidFill>
                  <a:schemeClr val="accent1"/>
                </a:solidFill>
                <a:latin typeface="Times New Roman" panose="02020603050405020304" pitchFamily="18" charset="0"/>
                <a:ea typeface="+mj-ea"/>
                <a:sym typeface="+mn-ea"/>
              </a:rPr>
              <a:t>和涅克拉索夫</a:t>
            </a:r>
            <a:r>
              <a:rPr lang="en-US" altLang="zh-CN" sz="1800" dirty="0">
                <a:solidFill>
                  <a:schemeClr val="accent1"/>
                </a:solidFill>
                <a:latin typeface="Times New Roman" panose="02020603050405020304" pitchFamily="18" charset="0"/>
                <a:ea typeface="+mj-ea"/>
                <a:sym typeface="+mn-ea"/>
              </a:rPr>
              <a:t>(Н.Некр</a:t>
            </a:r>
            <a:r>
              <a:rPr lang="en-US" altLang="zh-CN" sz="1800" b="1" dirty="0">
                <a:solidFill>
                  <a:schemeClr val="accent1"/>
                </a:solidFill>
                <a:latin typeface="Times New Roman" panose="02020603050405020304" pitchFamily="18" charset="0"/>
                <a:ea typeface="+mj-ea"/>
                <a:sym typeface="+mn-ea"/>
              </a:rPr>
              <a:t>а</a:t>
            </a:r>
            <a:r>
              <a:rPr lang="en-US" altLang="zh-CN" sz="1800" dirty="0">
                <a:solidFill>
                  <a:schemeClr val="accent1"/>
                </a:solidFill>
                <a:latin typeface="Times New Roman" panose="02020603050405020304" pitchFamily="18" charset="0"/>
                <a:ea typeface="+mj-ea"/>
                <a:sym typeface="+mn-ea"/>
              </a:rPr>
              <a:t>сов)</a:t>
            </a:r>
            <a:r>
              <a:rPr lang="zh-CN" altLang="zh-CN" sz="1800" dirty="0">
                <a:solidFill>
                  <a:schemeClr val="accent1"/>
                </a:solidFill>
                <a:latin typeface="Times New Roman" panose="02020603050405020304" pitchFamily="18" charset="0"/>
                <a:ea typeface="+mj-ea"/>
                <a:sym typeface="+mn-ea"/>
              </a:rPr>
              <a:t>等为代表，主张通过发动农民革命来推行资本主义制度；而自由派知识分子</a:t>
            </a:r>
            <a:r>
              <a:rPr lang="en-US" altLang="zh-CN" sz="1800" dirty="0">
                <a:solidFill>
                  <a:schemeClr val="accent1"/>
                </a:solidFill>
                <a:latin typeface="Times New Roman" panose="02020603050405020304" pitchFamily="18" charset="0"/>
                <a:ea typeface="+mj-ea"/>
                <a:sym typeface="+mn-ea"/>
              </a:rPr>
              <a:t>(либеральные западники)</a:t>
            </a:r>
            <a:r>
              <a:rPr lang="zh-CN" altLang="zh-CN" sz="1800" dirty="0">
                <a:solidFill>
                  <a:schemeClr val="accent1"/>
                </a:solidFill>
                <a:latin typeface="Times New Roman" panose="02020603050405020304" pitchFamily="18" charset="0"/>
                <a:ea typeface="+mj-ea"/>
                <a:sym typeface="+mn-ea"/>
              </a:rPr>
              <a:t>以克拉耶夫斯基</a:t>
            </a:r>
            <a:r>
              <a:rPr lang="en-US" altLang="zh-CN" sz="1800" dirty="0">
                <a:solidFill>
                  <a:schemeClr val="accent1"/>
                </a:solidFill>
                <a:latin typeface="Times New Roman" panose="02020603050405020304" pitchFamily="18" charset="0"/>
                <a:ea typeface="+mj-ea"/>
                <a:sym typeface="+mn-ea"/>
              </a:rPr>
              <a:t>(А.Краевский)</a:t>
            </a:r>
            <a:r>
              <a:rPr lang="zh-CN" altLang="zh-CN" sz="1800" dirty="0">
                <a:solidFill>
                  <a:schemeClr val="accent1"/>
                </a:solidFill>
                <a:latin typeface="Times New Roman" panose="02020603050405020304" pitchFamily="18" charset="0"/>
                <a:ea typeface="+mj-ea"/>
                <a:sym typeface="+mn-ea"/>
              </a:rPr>
              <a:t>、德鲁日宁</a:t>
            </a:r>
            <a:r>
              <a:rPr lang="en-US" altLang="zh-CN" sz="1800" dirty="0">
                <a:solidFill>
                  <a:schemeClr val="accent1"/>
                </a:solidFill>
                <a:latin typeface="Times New Roman" panose="02020603050405020304" pitchFamily="18" charset="0"/>
                <a:ea typeface="+mj-ea"/>
                <a:sym typeface="+mn-ea"/>
              </a:rPr>
              <a:t>(А.Друж</a:t>
            </a:r>
            <a:r>
              <a:rPr lang="en-US" altLang="zh-CN" sz="1800" b="1" dirty="0">
                <a:solidFill>
                  <a:schemeClr val="accent1"/>
                </a:solidFill>
                <a:latin typeface="Times New Roman" panose="02020603050405020304" pitchFamily="18" charset="0"/>
                <a:ea typeface="+mj-ea"/>
                <a:sym typeface="+mn-ea"/>
              </a:rPr>
              <a:t>и</a:t>
            </a:r>
            <a:r>
              <a:rPr lang="en-US" altLang="zh-CN" sz="1800" dirty="0">
                <a:solidFill>
                  <a:schemeClr val="accent1"/>
                </a:solidFill>
                <a:latin typeface="Times New Roman" panose="02020603050405020304" pitchFamily="18" charset="0"/>
                <a:ea typeface="+mj-ea"/>
                <a:sym typeface="+mn-ea"/>
              </a:rPr>
              <a:t>нин)</a:t>
            </a:r>
            <a:r>
              <a:rPr lang="zh-CN" altLang="zh-CN" sz="1800" dirty="0">
                <a:solidFill>
                  <a:schemeClr val="accent1"/>
                </a:solidFill>
                <a:latin typeface="Times New Roman" panose="02020603050405020304" pitchFamily="18" charset="0"/>
                <a:ea typeface="+mj-ea"/>
                <a:sym typeface="+mn-ea"/>
              </a:rPr>
              <a:t>、安宁科夫</a:t>
            </a:r>
            <a:r>
              <a:rPr lang="en-US" altLang="zh-CN" sz="1800" dirty="0">
                <a:solidFill>
                  <a:schemeClr val="accent1"/>
                </a:solidFill>
                <a:latin typeface="Times New Roman" panose="02020603050405020304" pitchFamily="18" charset="0"/>
                <a:ea typeface="+mj-ea"/>
                <a:sym typeface="+mn-ea"/>
              </a:rPr>
              <a:t>(П.Анненков)</a:t>
            </a:r>
            <a:r>
              <a:rPr lang="zh-CN" altLang="zh-CN" sz="1800" dirty="0">
                <a:solidFill>
                  <a:schemeClr val="accent1"/>
                </a:solidFill>
                <a:latin typeface="Times New Roman" panose="02020603050405020304" pitchFamily="18" charset="0"/>
                <a:ea typeface="+mj-ea"/>
                <a:sym typeface="+mn-ea"/>
              </a:rPr>
              <a:t>、卡维林</a:t>
            </a:r>
            <a:r>
              <a:rPr lang="en-US" altLang="zh-CN" sz="1800" dirty="0">
                <a:solidFill>
                  <a:schemeClr val="accent1"/>
                </a:solidFill>
                <a:latin typeface="Times New Roman" panose="02020603050405020304" pitchFamily="18" charset="0"/>
                <a:ea typeface="+mj-ea"/>
                <a:sym typeface="+mn-ea"/>
              </a:rPr>
              <a:t>(К.Каверин)</a:t>
            </a:r>
            <a:r>
              <a:rPr lang="zh-CN" altLang="zh-CN" sz="1800" dirty="0">
                <a:solidFill>
                  <a:schemeClr val="accent1"/>
                </a:solidFill>
                <a:latin typeface="Times New Roman" panose="02020603050405020304" pitchFamily="18" charset="0"/>
                <a:ea typeface="+mj-ea"/>
                <a:sym typeface="+mn-ea"/>
              </a:rPr>
              <a:t>等为代表，反对通过自下而上的革命手段进行社会制度的变革，宣扬通过自下而上的改革来推动社会经济体制的变革。</a:t>
            </a:r>
            <a:endParaRPr lang="zh-CN" altLang="zh-CN" sz="1800" dirty="0">
              <a:solidFill>
                <a:schemeClr val="accent1"/>
              </a:solidFill>
              <a:latin typeface="Times New Roman" panose="02020603050405020304" pitchFamily="18" charset="0"/>
              <a:ea typeface="+mj-ea"/>
              <a:sym typeface="+mn-ea"/>
            </a:endParaRPr>
          </a:p>
          <a:p>
            <a:pPr marL="0" indent="0">
              <a:buNone/>
            </a:pPr>
            <a:r>
              <a:rPr lang="zh-CN" altLang="zh-CN" sz="1800" dirty="0">
                <a:solidFill>
                  <a:schemeClr val="accent1"/>
                </a:solidFill>
                <a:latin typeface="Times New Roman" panose="02020603050405020304" pitchFamily="18" charset="0"/>
                <a:ea typeface="+mj-ea"/>
                <a:sym typeface="+mn-ea"/>
              </a:rPr>
              <a:t>    </a:t>
            </a:r>
            <a:endParaRPr lang="zh-CN" altLang="zh-CN" sz="1800" dirty="0">
              <a:solidFill>
                <a:schemeClr val="accent1"/>
              </a:solidFill>
              <a:latin typeface="Times New Roman" panose="02020603050405020304" pitchFamily="18" charset="0"/>
              <a:ea typeface="+mj-ea"/>
              <a:sym typeface="+mn-ea"/>
            </a:endParaRPr>
          </a:p>
          <a:p>
            <a:pPr marL="0" indent="0">
              <a:buNone/>
            </a:pPr>
            <a:r>
              <a:rPr lang="zh-CN" altLang="zh-CN" sz="1800" dirty="0">
                <a:solidFill>
                  <a:schemeClr val="accent1"/>
                </a:solidFill>
                <a:latin typeface="Times New Roman" panose="02020603050405020304" pitchFamily="18" charset="0"/>
                <a:ea typeface="+mj-ea"/>
                <a:sym typeface="+mn-ea"/>
              </a:rPr>
              <a:t>      </a:t>
            </a:r>
            <a:r>
              <a:rPr lang="en-US" altLang="zh-CN" sz="1800" dirty="0">
                <a:solidFill>
                  <a:schemeClr val="accent1"/>
                </a:solidFill>
                <a:latin typeface="+mj-ea"/>
                <a:ea typeface="+mj-ea"/>
              </a:rPr>
              <a:t>1895</a:t>
            </a:r>
            <a:r>
              <a:rPr lang="zh-CN" altLang="en-US" sz="1800" dirty="0">
                <a:solidFill>
                  <a:schemeClr val="accent1"/>
                </a:solidFill>
                <a:latin typeface="+mj-ea"/>
                <a:ea typeface="+mj-ea"/>
              </a:rPr>
              <a:t>年，列宁领导的“工人阶级解放斗争联盟”成立。此前，</a:t>
            </a:r>
            <a:r>
              <a:rPr lang="en-US" altLang="zh-CN" sz="1800" dirty="0">
                <a:solidFill>
                  <a:schemeClr val="accent1"/>
                </a:solidFill>
                <a:latin typeface="+mj-ea"/>
                <a:ea typeface="+mj-ea"/>
              </a:rPr>
              <a:t>1883</a:t>
            </a:r>
            <a:r>
              <a:rPr lang="zh-CN" altLang="en-US" sz="1800" dirty="0">
                <a:solidFill>
                  <a:schemeClr val="accent1"/>
                </a:solidFill>
                <a:latin typeface="+mj-ea"/>
                <a:ea typeface="+mj-ea"/>
              </a:rPr>
              <a:t>年普列汉诺夫在日内瓦成立了“劳动解放社”，这是俄国第一个马克思主义小组。这标志了</a:t>
            </a:r>
            <a:r>
              <a:rPr lang="zh-CN" altLang="en-US" sz="1800" b="1" dirty="0">
                <a:solidFill>
                  <a:schemeClr val="accent1"/>
                </a:solidFill>
                <a:latin typeface="+mj-ea"/>
                <a:ea typeface="+mj-ea"/>
              </a:rPr>
              <a:t>无产阶级</a:t>
            </a:r>
            <a:r>
              <a:rPr lang="zh-CN" altLang="en-US" sz="1800" dirty="0">
                <a:solidFill>
                  <a:schemeClr val="accent1"/>
                </a:solidFill>
                <a:latin typeface="+mj-ea"/>
                <a:ea typeface="+mj-ea"/>
              </a:rPr>
              <a:t>正在日益壮大。</a:t>
            </a:r>
            <a:endParaRPr lang="zh-CN" altLang="en-US" sz="1800" dirty="0">
              <a:solidFill>
                <a:schemeClr val="accent1"/>
              </a:solidFill>
              <a:latin typeface="+mj-ea"/>
              <a:ea typeface="+mj-ea"/>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8" name="标题 147457"/>
          <p:cNvSpPr>
            <a:spLocks noGrp="1"/>
          </p:cNvSpPr>
          <p:nvPr>
            <p:ph type="title"/>
          </p:nvPr>
        </p:nvSpPr>
        <p:spPr/>
        <p:txBody>
          <a:bodyPr anchor="ctr"/>
          <a:lstStyle/>
          <a:p>
            <a:r>
              <a:rPr lang="en-US" altLang="zh-CN" sz="4000" b="1" dirty="0">
                <a:solidFill>
                  <a:srgbClr val="0070D5"/>
                </a:solidFill>
              </a:rPr>
              <a:t>19</a:t>
            </a:r>
            <a:r>
              <a:rPr lang="zh-CN" altLang="en-US" sz="4000" b="1" dirty="0">
                <a:solidFill>
                  <a:srgbClr val="0070D5"/>
                </a:solidFill>
              </a:rPr>
              <a:t>世纪后半期文学的四个阶段</a:t>
            </a:r>
            <a:endParaRPr lang="zh-CN" altLang="en-US" sz="4000" b="1" dirty="0">
              <a:solidFill>
                <a:srgbClr val="0070D5"/>
              </a:solidFill>
            </a:endParaRPr>
          </a:p>
        </p:txBody>
      </p:sp>
      <p:sp>
        <p:nvSpPr>
          <p:cNvPr id="147459" name="内容占位符 147458"/>
          <p:cNvSpPr>
            <a:spLocks noGrp="1"/>
          </p:cNvSpPr>
          <p:nvPr>
            <p:ph idx="1"/>
          </p:nvPr>
        </p:nvSpPr>
        <p:spPr/>
        <p:txBody>
          <a:bodyPr anchor="t"/>
          <a:lstStyle/>
          <a:p>
            <a:pPr marL="0" indent="0">
              <a:buNone/>
            </a:pPr>
            <a:r>
              <a:rPr lang="zh-CN" altLang="en-US" sz="2400" dirty="0">
                <a:solidFill>
                  <a:schemeClr val="accent1"/>
                </a:solidFill>
              </a:rPr>
              <a:t>这个时期文学可划分为四个年代：</a:t>
            </a:r>
            <a:endParaRPr lang="zh-CN" altLang="en-US" sz="2400" dirty="0">
              <a:solidFill>
                <a:schemeClr val="accent1"/>
              </a:solidFill>
            </a:endParaRPr>
          </a:p>
          <a:p>
            <a:r>
              <a:rPr lang="en-US" altLang="zh-CN" sz="2400" dirty="0">
                <a:solidFill>
                  <a:schemeClr val="accent1"/>
                </a:solidFill>
              </a:rPr>
              <a:t>1860</a:t>
            </a:r>
            <a:r>
              <a:rPr lang="zh-CN" altLang="en-US" sz="2400" dirty="0">
                <a:solidFill>
                  <a:schemeClr val="accent1"/>
                </a:solidFill>
              </a:rPr>
              <a:t>年代（</a:t>
            </a:r>
            <a:r>
              <a:rPr lang="en-US" altLang="zh-CN" sz="2400" dirty="0">
                <a:solidFill>
                  <a:schemeClr val="accent1"/>
                </a:solidFill>
              </a:rPr>
              <a:t>1855—1868</a:t>
            </a:r>
            <a:r>
              <a:rPr lang="zh-CN" altLang="en-US" sz="2400" dirty="0">
                <a:solidFill>
                  <a:schemeClr val="accent1"/>
                </a:solidFill>
              </a:rPr>
              <a:t>）</a:t>
            </a:r>
            <a:endParaRPr lang="zh-CN" altLang="en-US" sz="2400" dirty="0">
              <a:solidFill>
                <a:schemeClr val="accent1"/>
              </a:solidFill>
            </a:endParaRPr>
          </a:p>
          <a:p>
            <a:r>
              <a:rPr lang="en-US" altLang="zh-CN" sz="2400" dirty="0">
                <a:solidFill>
                  <a:schemeClr val="accent1"/>
                </a:solidFill>
              </a:rPr>
              <a:t>1870</a:t>
            </a:r>
            <a:r>
              <a:rPr lang="zh-CN" altLang="en-US" sz="2400" dirty="0">
                <a:solidFill>
                  <a:schemeClr val="accent1"/>
                </a:solidFill>
              </a:rPr>
              <a:t>年代（</a:t>
            </a:r>
            <a:r>
              <a:rPr lang="en-US" altLang="zh-CN" sz="2400" dirty="0">
                <a:solidFill>
                  <a:schemeClr val="accent1"/>
                </a:solidFill>
              </a:rPr>
              <a:t>1867—1881</a:t>
            </a:r>
            <a:r>
              <a:rPr lang="zh-CN" altLang="en-US" sz="2400" dirty="0">
                <a:solidFill>
                  <a:schemeClr val="accent1"/>
                </a:solidFill>
              </a:rPr>
              <a:t>）</a:t>
            </a:r>
            <a:endParaRPr lang="zh-CN" altLang="en-US" sz="2400" dirty="0">
              <a:solidFill>
                <a:schemeClr val="accent1"/>
              </a:solidFill>
            </a:endParaRPr>
          </a:p>
          <a:p>
            <a:r>
              <a:rPr lang="en-US" altLang="zh-CN" sz="2400" dirty="0">
                <a:solidFill>
                  <a:schemeClr val="accent1"/>
                </a:solidFill>
              </a:rPr>
              <a:t>1880</a:t>
            </a:r>
            <a:r>
              <a:rPr lang="zh-CN" altLang="en-US" sz="2400" dirty="0">
                <a:solidFill>
                  <a:schemeClr val="accent1"/>
                </a:solidFill>
              </a:rPr>
              <a:t>年代（</a:t>
            </a:r>
            <a:r>
              <a:rPr lang="en-US" altLang="zh-CN" sz="2400" dirty="0">
                <a:solidFill>
                  <a:schemeClr val="accent1"/>
                </a:solidFill>
              </a:rPr>
              <a:t>1880—1895</a:t>
            </a:r>
            <a:r>
              <a:rPr lang="zh-CN" altLang="en-US" sz="2400" dirty="0">
                <a:solidFill>
                  <a:schemeClr val="accent1"/>
                </a:solidFill>
              </a:rPr>
              <a:t>）</a:t>
            </a:r>
            <a:endParaRPr lang="zh-CN" altLang="en-US" sz="2400" dirty="0">
              <a:solidFill>
                <a:schemeClr val="accent1"/>
              </a:solidFill>
            </a:endParaRPr>
          </a:p>
          <a:p>
            <a:r>
              <a:rPr lang="en-US" altLang="zh-CN" sz="2400" dirty="0">
                <a:solidFill>
                  <a:schemeClr val="accent1"/>
                </a:solidFill>
              </a:rPr>
              <a:t>1890</a:t>
            </a:r>
            <a:r>
              <a:rPr lang="zh-CN" altLang="en-US" sz="2400" dirty="0">
                <a:solidFill>
                  <a:schemeClr val="accent1"/>
                </a:solidFill>
              </a:rPr>
              <a:t>年代（</a:t>
            </a:r>
            <a:r>
              <a:rPr lang="en-US" altLang="zh-CN" sz="2400" dirty="0">
                <a:solidFill>
                  <a:schemeClr val="accent1"/>
                </a:solidFill>
              </a:rPr>
              <a:t>1892—1905</a:t>
            </a:r>
            <a:r>
              <a:rPr lang="zh-CN" altLang="en-US" sz="2400" dirty="0">
                <a:solidFill>
                  <a:schemeClr val="accent1"/>
                </a:solidFill>
              </a:rPr>
              <a:t>）</a:t>
            </a:r>
            <a:endParaRPr lang="zh-CN" altLang="en-US" sz="2400" dirty="0">
              <a:solidFill>
                <a:schemeClr val="accent1"/>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745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7458" grpId="0" animBg="1"/>
      <p:bldP spid="147459" grpId="0" animBg="1" build="p"/>
    </p:bldLst>
  </p:timing>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89" name="标题 148481"/>
          <p:cNvSpPr>
            <a:spLocks noGrp="1"/>
          </p:cNvSpPr>
          <p:nvPr>
            <p:ph type="title"/>
          </p:nvPr>
        </p:nvSpPr>
        <p:spPr>
          <a:xfrm>
            <a:off x="1485900" y="141685"/>
            <a:ext cx="6172200" cy="539353"/>
          </a:xfrm>
        </p:spPr>
        <p:txBody>
          <a:bodyPr anchor="ctr"/>
          <a:lstStyle/>
          <a:p>
            <a:r>
              <a:rPr lang="en-US" altLang="zh-CN" sz="4000" b="1" dirty="0">
                <a:solidFill>
                  <a:srgbClr val="0070D5"/>
                </a:solidFill>
              </a:rPr>
              <a:t>1860</a:t>
            </a:r>
            <a:r>
              <a:rPr lang="zh-CN" altLang="en-US" sz="4000" b="1" dirty="0">
                <a:solidFill>
                  <a:srgbClr val="0070D5"/>
                </a:solidFill>
              </a:rPr>
              <a:t>年代</a:t>
            </a:r>
            <a:endParaRPr lang="zh-CN" altLang="en-US" sz="4000" b="1" dirty="0">
              <a:solidFill>
                <a:srgbClr val="0070D5"/>
              </a:solidFill>
            </a:endParaRPr>
          </a:p>
        </p:txBody>
      </p:sp>
      <p:sp>
        <p:nvSpPr>
          <p:cNvPr id="114690" name="文本占位符 148482"/>
          <p:cNvSpPr>
            <a:spLocks noGrp="1"/>
          </p:cNvSpPr>
          <p:nvPr>
            <p:ph idx="1"/>
          </p:nvPr>
        </p:nvSpPr>
        <p:spPr>
          <a:xfrm>
            <a:off x="363220" y="1011555"/>
            <a:ext cx="8417560" cy="4105275"/>
          </a:xfrm>
        </p:spPr>
        <p:txBody>
          <a:bodyPr anchor="t"/>
          <a:lstStyle/>
          <a:p>
            <a:pPr fontAlgn="auto">
              <a:lnSpc>
                <a:spcPts val="2000"/>
              </a:lnSpc>
              <a:spcBef>
                <a:spcPts val="0"/>
              </a:spcBef>
            </a:pPr>
            <a:r>
              <a:rPr lang="zh-CN" altLang="en-US" sz="2000" dirty="0">
                <a:solidFill>
                  <a:schemeClr val="accent1"/>
                </a:solidFill>
              </a:rPr>
              <a:t>这一 时期政治上</a:t>
            </a:r>
            <a:r>
              <a:rPr lang="zh-CN" altLang="en-US" sz="2000" b="1" dirty="0">
                <a:solidFill>
                  <a:schemeClr val="accent1"/>
                </a:solidFill>
              </a:rPr>
              <a:t>西欧派明显分裂成</a:t>
            </a:r>
            <a:r>
              <a:rPr lang="zh-CN" altLang="en-US" sz="2000" b="1" dirty="0">
                <a:solidFill>
                  <a:schemeClr val="accent1"/>
                </a:solidFill>
                <a:sym typeface="+mn-ea"/>
              </a:rPr>
              <a:t>革命</a:t>
            </a:r>
            <a:r>
              <a:rPr lang="zh-CN" altLang="en-US" sz="2000" b="1" dirty="0">
                <a:solidFill>
                  <a:schemeClr val="accent1"/>
                </a:solidFill>
              </a:rPr>
              <a:t>民主派和自由派</a:t>
            </a:r>
            <a:r>
              <a:rPr lang="zh-CN" altLang="en-US" sz="2000" dirty="0">
                <a:solidFill>
                  <a:schemeClr val="accent1"/>
                </a:solidFill>
              </a:rPr>
              <a:t>。革命民主派，即平民知识分子日益走上历史舞台，压倒了斯拉夫派和西欧</a:t>
            </a:r>
            <a:r>
              <a:rPr lang="en-US" altLang="zh-CN" sz="2000" dirty="0">
                <a:solidFill>
                  <a:schemeClr val="accent1"/>
                </a:solidFill>
              </a:rPr>
              <a:t>-</a:t>
            </a:r>
            <a:r>
              <a:rPr lang="zh-CN" altLang="en-US" sz="2000" dirty="0">
                <a:solidFill>
                  <a:schemeClr val="accent1"/>
                </a:solidFill>
              </a:rPr>
              <a:t>自由主义派。民主派的代表是</a:t>
            </a:r>
            <a:r>
              <a:rPr lang="zh-CN" altLang="en-US" sz="2000" b="1" dirty="0">
                <a:solidFill>
                  <a:srgbClr val="0070D5"/>
                </a:solidFill>
              </a:rPr>
              <a:t>车尔尼雪夫斯基</a:t>
            </a:r>
            <a:r>
              <a:rPr lang="zh-CN" altLang="en-US" sz="2000" dirty="0">
                <a:solidFill>
                  <a:schemeClr val="accent1"/>
                </a:solidFill>
              </a:rPr>
              <a:t>和</a:t>
            </a:r>
            <a:r>
              <a:rPr lang="zh-CN" altLang="en-US" sz="2000" b="1" dirty="0">
                <a:solidFill>
                  <a:srgbClr val="0070D5"/>
                </a:solidFill>
              </a:rPr>
              <a:t>杜勃罗留波夫</a:t>
            </a:r>
            <a:r>
              <a:rPr lang="zh-CN" altLang="en-US" sz="2000" dirty="0">
                <a:solidFill>
                  <a:schemeClr val="accent1"/>
                </a:solidFill>
              </a:rPr>
              <a:t>，他们继承了</a:t>
            </a:r>
            <a:r>
              <a:rPr lang="zh-CN" altLang="en-US" sz="2000" b="1" dirty="0">
                <a:solidFill>
                  <a:srgbClr val="0070D5"/>
                </a:solidFill>
              </a:rPr>
              <a:t>别林斯基</a:t>
            </a:r>
            <a:r>
              <a:rPr lang="zh-CN" altLang="en-US" sz="2000" dirty="0">
                <a:solidFill>
                  <a:schemeClr val="accent1"/>
                </a:solidFill>
              </a:rPr>
              <a:t>的传统，重视文艺阵地，要求文艺为解放运动服务，使之成为有力武器。其政治理论和美学原则都为批判现实主义文学的发扬光大提供了前提。车尔尼雪夫斯基于</a:t>
            </a:r>
            <a:r>
              <a:rPr lang="en-US" altLang="zh-CN" sz="2000" dirty="0">
                <a:solidFill>
                  <a:schemeClr val="accent1"/>
                </a:solidFill>
              </a:rPr>
              <a:t>1855</a:t>
            </a:r>
            <a:r>
              <a:rPr lang="zh-CN" altLang="en-US" sz="2000" dirty="0">
                <a:solidFill>
                  <a:schemeClr val="accent1"/>
                </a:solidFill>
              </a:rPr>
              <a:t>年发表了学位论文</a:t>
            </a:r>
            <a:r>
              <a:rPr lang="en-US" altLang="zh-CN" sz="2000" dirty="0">
                <a:solidFill>
                  <a:schemeClr val="accent1"/>
                </a:solidFill>
              </a:rPr>
              <a:t>《</a:t>
            </a:r>
            <a:r>
              <a:rPr lang="zh-CN" altLang="en-US" sz="2000" dirty="0">
                <a:solidFill>
                  <a:schemeClr val="accent1"/>
                </a:solidFill>
              </a:rPr>
              <a:t>艺术对现实的美学关系</a:t>
            </a:r>
            <a:r>
              <a:rPr lang="en-US" altLang="zh-CN" sz="2000" dirty="0">
                <a:solidFill>
                  <a:schemeClr val="accent1"/>
                </a:solidFill>
              </a:rPr>
              <a:t>》</a:t>
            </a:r>
            <a:r>
              <a:rPr lang="zh-CN" altLang="en-US" sz="2000" dirty="0">
                <a:solidFill>
                  <a:schemeClr val="accent1"/>
                </a:solidFill>
              </a:rPr>
              <a:t>，从而对唯物主义美学和现实主义文学作出了重大贡献。</a:t>
            </a:r>
            <a:endParaRPr lang="zh-CN" altLang="en-US" sz="2000" dirty="0">
              <a:solidFill>
                <a:schemeClr val="accent1"/>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89" name="标题 148481"/>
          <p:cNvSpPr>
            <a:spLocks noGrp="1"/>
          </p:cNvSpPr>
          <p:nvPr>
            <p:ph type="title"/>
          </p:nvPr>
        </p:nvSpPr>
        <p:spPr>
          <a:xfrm>
            <a:off x="1485900" y="141685"/>
            <a:ext cx="6172200" cy="539353"/>
          </a:xfrm>
        </p:spPr>
        <p:txBody>
          <a:bodyPr anchor="ctr"/>
          <a:lstStyle/>
          <a:p>
            <a:r>
              <a:rPr lang="en-US" altLang="zh-CN" sz="4000" b="1" dirty="0">
                <a:solidFill>
                  <a:srgbClr val="0070D5"/>
                </a:solidFill>
              </a:rPr>
              <a:t>1860</a:t>
            </a:r>
            <a:r>
              <a:rPr lang="zh-CN" altLang="en-US" sz="4000" b="1" dirty="0">
                <a:solidFill>
                  <a:srgbClr val="0070D5"/>
                </a:solidFill>
              </a:rPr>
              <a:t>年代</a:t>
            </a:r>
            <a:endParaRPr lang="zh-CN" altLang="en-US" sz="4000" b="1" dirty="0">
              <a:solidFill>
                <a:srgbClr val="0070D5"/>
              </a:solidFill>
            </a:endParaRPr>
          </a:p>
        </p:txBody>
      </p:sp>
      <p:sp>
        <p:nvSpPr>
          <p:cNvPr id="114690" name="文本占位符 148482"/>
          <p:cNvSpPr>
            <a:spLocks noGrp="1"/>
          </p:cNvSpPr>
          <p:nvPr>
            <p:ph idx="1"/>
          </p:nvPr>
        </p:nvSpPr>
        <p:spPr>
          <a:xfrm>
            <a:off x="363220" y="855345"/>
            <a:ext cx="8417560" cy="4105275"/>
          </a:xfrm>
        </p:spPr>
        <p:txBody>
          <a:bodyPr anchor="t"/>
          <a:lstStyle/>
          <a:p>
            <a:pPr marL="0" indent="0">
              <a:lnSpc>
                <a:spcPct val="80000"/>
              </a:lnSpc>
              <a:buNone/>
            </a:pPr>
            <a:endParaRPr lang="zh-CN" altLang="en-US" sz="2000" dirty="0">
              <a:solidFill>
                <a:schemeClr val="accent1"/>
              </a:solidFill>
            </a:endParaRPr>
          </a:p>
          <a:p>
            <a:pPr>
              <a:lnSpc>
                <a:spcPct val="80000"/>
              </a:lnSpc>
            </a:pPr>
            <a:r>
              <a:rPr lang="zh-CN" altLang="en-US" sz="2000" dirty="0">
                <a:solidFill>
                  <a:schemeClr val="accent1"/>
                </a:solidFill>
              </a:rPr>
              <a:t>这个时期的文学创作出现了空前的活跃和繁荣，涌现出一大批天才的作家，尽管他们的创作观点不尽相同，但创作局面却非同一般。大作家有</a:t>
            </a:r>
            <a:r>
              <a:rPr lang="zh-CN" altLang="en-US" sz="2000" b="1" dirty="0">
                <a:solidFill>
                  <a:srgbClr val="0070D5"/>
                </a:solidFill>
              </a:rPr>
              <a:t>屠格涅夫</a:t>
            </a:r>
            <a:r>
              <a:rPr lang="zh-CN" altLang="en-US" sz="2000" dirty="0">
                <a:solidFill>
                  <a:schemeClr val="accent1"/>
                </a:solidFill>
              </a:rPr>
              <a:t>、</a:t>
            </a:r>
            <a:r>
              <a:rPr lang="zh-CN" altLang="en-US" sz="2000" b="1" dirty="0">
                <a:solidFill>
                  <a:srgbClr val="0070D5"/>
                </a:solidFill>
              </a:rPr>
              <a:t>陀思妥耶夫斯基</a:t>
            </a:r>
            <a:r>
              <a:rPr lang="zh-CN" altLang="en-US" sz="2000" dirty="0">
                <a:solidFill>
                  <a:schemeClr val="accent1"/>
                </a:solidFill>
              </a:rPr>
              <a:t>、</a:t>
            </a:r>
            <a:r>
              <a:rPr lang="zh-CN" altLang="en-US" sz="2000" b="1" dirty="0">
                <a:solidFill>
                  <a:srgbClr val="0070D5"/>
                </a:solidFill>
              </a:rPr>
              <a:t>托尔斯泰</a:t>
            </a:r>
            <a:r>
              <a:rPr lang="zh-CN" altLang="en-US" sz="2000" dirty="0">
                <a:solidFill>
                  <a:schemeClr val="accent1"/>
                </a:solidFill>
              </a:rPr>
              <a:t>、</a:t>
            </a:r>
            <a:r>
              <a:rPr lang="zh-CN" altLang="en-US" sz="2000" b="1" dirty="0">
                <a:solidFill>
                  <a:srgbClr val="0070D5"/>
                </a:solidFill>
              </a:rPr>
              <a:t>冈察洛夫</a:t>
            </a:r>
            <a:r>
              <a:rPr lang="zh-CN" altLang="en-US" sz="2000" dirty="0">
                <a:solidFill>
                  <a:schemeClr val="accent1"/>
                </a:solidFill>
              </a:rPr>
              <a:t>、</a:t>
            </a:r>
            <a:r>
              <a:rPr lang="zh-CN" altLang="en-US" sz="2000" b="1" dirty="0">
                <a:solidFill>
                  <a:srgbClr val="0070D5"/>
                </a:solidFill>
              </a:rPr>
              <a:t>谢德林</a:t>
            </a:r>
            <a:r>
              <a:rPr lang="zh-CN" altLang="en-US" sz="2000" dirty="0">
                <a:solidFill>
                  <a:schemeClr val="accent1"/>
                </a:solidFill>
              </a:rPr>
              <a:t>、</a:t>
            </a:r>
            <a:r>
              <a:rPr lang="zh-CN" altLang="en-US" sz="2000" b="1" dirty="0">
                <a:solidFill>
                  <a:srgbClr val="0070D5"/>
                </a:solidFill>
              </a:rPr>
              <a:t>奥斯特罗夫斯基</a:t>
            </a:r>
            <a:r>
              <a:rPr lang="zh-CN" altLang="en-US" sz="2000" dirty="0">
                <a:solidFill>
                  <a:schemeClr val="accent1"/>
                </a:solidFill>
              </a:rPr>
              <a:t>、</a:t>
            </a:r>
            <a:r>
              <a:rPr lang="zh-CN" altLang="en-US" sz="2000" b="1" dirty="0">
                <a:solidFill>
                  <a:srgbClr val="0070D5"/>
                </a:solidFill>
              </a:rPr>
              <a:t>涅克拉索夫</a:t>
            </a:r>
            <a:r>
              <a:rPr lang="zh-CN" altLang="en-US" sz="2000" dirty="0">
                <a:solidFill>
                  <a:schemeClr val="accent1"/>
                </a:solidFill>
              </a:rPr>
              <a:t>等，他们的创作把俄国批现文学推向高潮。其中重要作品有</a:t>
            </a:r>
            <a:r>
              <a:rPr lang="en-US" altLang="zh-CN" sz="2000" dirty="0">
                <a:solidFill>
                  <a:schemeClr val="accent1"/>
                </a:solidFill>
              </a:rPr>
              <a:t>《</a:t>
            </a:r>
            <a:r>
              <a:rPr lang="zh-CN" altLang="en-US" sz="2000" dirty="0">
                <a:solidFill>
                  <a:schemeClr val="accent1"/>
                </a:solidFill>
              </a:rPr>
              <a:t>罗亭</a:t>
            </a:r>
            <a:r>
              <a:rPr lang="en-US" altLang="zh-CN" sz="2000" dirty="0">
                <a:solidFill>
                  <a:schemeClr val="accent1"/>
                </a:solidFill>
              </a:rPr>
              <a:t>》</a:t>
            </a:r>
            <a:r>
              <a:rPr lang="zh-CN" altLang="en-US" sz="2000" dirty="0">
                <a:solidFill>
                  <a:schemeClr val="accent1"/>
                </a:solidFill>
              </a:rPr>
              <a:t>、</a:t>
            </a:r>
            <a:r>
              <a:rPr lang="en-US" altLang="zh-CN" sz="2000" dirty="0">
                <a:solidFill>
                  <a:schemeClr val="accent1"/>
                </a:solidFill>
              </a:rPr>
              <a:t>《</a:t>
            </a:r>
            <a:r>
              <a:rPr lang="zh-CN" altLang="en-US" sz="2000" dirty="0">
                <a:solidFill>
                  <a:schemeClr val="accent1"/>
                </a:solidFill>
              </a:rPr>
              <a:t>前夜</a:t>
            </a:r>
            <a:r>
              <a:rPr lang="en-US" altLang="zh-CN" sz="2000" dirty="0">
                <a:solidFill>
                  <a:schemeClr val="accent1"/>
                </a:solidFill>
              </a:rPr>
              <a:t>》《</a:t>
            </a:r>
            <a:r>
              <a:rPr lang="zh-CN" altLang="en-US" sz="2000" dirty="0">
                <a:solidFill>
                  <a:schemeClr val="accent1"/>
                </a:solidFill>
              </a:rPr>
              <a:t>父与子</a:t>
            </a:r>
            <a:r>
              <a:rPr lang="en-US" altLang="zh-CN" sz="2000" dirty="0">
                <a:solidFill>
                  <a:schemeClr val="accent1"/>
                </a:solidFill>
              </a:rPr>
              <a:t>》</a:t>
            </a:r>
            <a:r>
              <a:rPr lang="zh-CN" altLang="en-US" sz="2000" dirty="0">
                <a:solidFill>
                  <a:schemeClr val="accent1"/>
                </a:solidFill>
              </a:rPr>
              <a:t>、</a:t>
            </a:r>
            <a:r>
              <a:rPr lang="en-US" altLang="zh-CN" sz="2000" dirty="0">
                <a:solidFill>
                  <a:schemeClr val="accent1"/>
                </a:solidFill>
              </a:rPr>
              <a:t>《</a:t>
            </a:r>
            <a:r>
              <a:rPr lang="zh-CN" altLang="en-US" sz="2000" dirty="0">
                <a:solidFill>
                  <a:schemeClr val="accent1"/>
                </a:solidFill>
              </a:rPr>
              <a:t>罪与罚</a:t>
            </a:r>
            <a:r>
              <a:rPr lang="en-US" altLang="zh-CN" sz="2000" dirty="0">
                <a:solidFill>
                  <a:schemeClr val="accent1"/>
                </a:solidFill>
              </a:rPr>
              <a:t>》</a:t>
            </a:r>
            <a:r>
              <a:rPr lang="zh-CN" altLang="en-US" sz="2000" dirty="0">
                <a:solidFill>
                  <a:schemeClr val="accent1"/>
                </a:solidFill>
              </a:rPr>
              <a:t>（</a:t>
            </a:r>
            <a:r>
              <a:rPr lang="en-US" altLang="zh-CN" sz="2000" dirty="0">
                <a:solidFill>
                  <a:schemeClr val="accent1"/>
                </a:solidFill>
              </a:rPr>
              <a:t>1864</a:t>
            </a:r>
            <a:r>
              <a:rPr lang="zh-CN" altLang="en-US" sz="2000" dirty="0">
                <a:solidFill>
                  <a:schemeClr val="accent1"/>
                </a:solidFill>
              </a:rPr>
              <a:t>）、</a:t>
            </a:r>
            <a:r>
              <a:rPr lang="en-US" altLang="zh-CN" sz="2000" dirty="0">
                <a:solidFill>
                  <a:schemeClr val="accent1"/>
                </a:solidFill>
              </a:rPr>
              <a:t>《</a:t>
            </a:r>
            <a:r>
              <a:rPr lang="zh-CN" altLang="en-US" sz="2000" dirty="0">
                <a:solidFill>
                  <a:schemeClr val="accent1"/>
                </a:solidFill>
              </a:rPr>
              <a:t>战争与和平</a:t>
            </a:r>
            <a:r>
              <a:rPr lang="en-US" altLang="zh-CN" sz="2000" dirty="0">
                <a:solidFill>
                  <a:schemeClr val="accent1"/>
                </a:solidFill>
              </a:rPr>
              <a:t>》</a:t>
            </a:r>
            <a:r>
              <a:rPr lang="zh-CN" altLang="en-US" sz="2000" dirty="0">
                <a:solidFill>
                  <a:schemeClr val="accent1"/>
                </a:solidFill>
              </a:rPr>
              <a:t>（</a:t>
            </a:r>
            <a:r>
              <a:rPr lang="en-US" altLang="zh-CN" sz="2000" dirty="0">
                <a:solidFill>
                  <a:schemeClr val="accent1"/>
                </a:solidFill>
              </a:rPr>
              <a:t>1869</a:t>
            </a:r>
            <a:r>
              <a:rPr lang="zh-CN" altLang="en-US" sz="2000" dirty="0">
                <a:solidFill>
                  <a:schemeClr val="accent1"/>
                </a:solidFill>
              </a:rPr>
              <a:t>）、</a:t>
            </a:r>
            <a:r>
              <a:rPr lang="en-US" altLang="zh-CN" sz="2000" dirty="0">
                <a:solidFill>
                  <a:schemeClr val="accent1"/>
                </a:solidFill>
              </a:rPr>
              <a:t>《</a:t>
            </a:r>
            <a:r>
              <a:rPr lang="zh-CN" altLang="en-US" sz="2000" dirty="0">
                <a:solidFill>
                  <a:schemeClr val="accent1"/>
                </a:solidFill>
              </a:rPr>
              <a:t>奥勃洛莫夫</a:t>
            </a:r>
            <a:r>
              <a:rPr lang="en-US" altLang="zh-CN" sz="2000" dirty="0">
                <a:solidFill>
                  <a:schemeClr val="accent1"/>
                </a:solidFill>
              </a:rPr>
              <a:t>》</a:t>
            </a:r>
            <a:r>
              <a:rPr lang="zh-CN" altLang="en-US" sz="2000" dirty="0">
                <a:solidFill>
                  <a:schemeClr val="accent1"/>
                </a:solidFill>
              </a:rPr>
              <a:t>（</a:t>
            </a:r>
            <a:r>
              <a:rPr lang="en-US" altLang="zh-CN" sz="2000" dirty="0">
                <a:solidFill>
                  <a:schemeClr val="accent1"/>
                </a:solidFill>
              </a:rPr>
              <a:t>1859</a:t>
            </a:r>
            <a:r>
              <a:rPr lang="zh-CN" altLang="en-US" sz="2000" dirty="0">
                <a:solidFill>
                  <a:schemeClr val="accent1"/>
                </a:solidFill>
              </a:rPr>
              <a:t>）、</a:t>
            </a:r>
            <a:r>
              <a:rPr lang="en-US" altLang="zh-CN" sz="2000" dirty="0">
                <a:solidFill>
                  <a:schemeClr val="accent1"/>
                </a:solidFill>
              </a:rPr>
              <a:t>《</a:t>
            </a:r>
            <a:r>
              <a:rPr lang="zh-CN" altLang="en-US" sz="2000" dirty="0">
                <a:solidFill>
                  <a:schemeClr val="accent1"/>
                </a:solidFill>
              </a:rPr>
              <a:t>外省纪事</a:t>
            </a:r>
            <a:r>
              <a:rPr lang="en-US" altLang="zh-CN" sz="2000" dirty="0">
                <a:solidFill>
                  <a:schemeClr val="accent1"/>
                </a:solidFill>
              </a:rPr>
              <a:t>》</a:t>
            </a:r>
            <a:r>
              <a:rPr lang="zh-CN" altLang="en-US" sz="2000" dirty="0">
                <a:solidFill>
                  <a:schemeClr val="accent1"/>
                </a:solidFill>
              </a:rPr>
              <a:t>（</a:t>
            </a:r>
            <a:r>
              <a:rPr lang="en-US" altLang="zh-CN" sz="2000" dirty="0">
                <a:solidFill>
                  <a:schemeClr val="accent1"/>
                </a:solidFill>
              </a:rPr>
              <a:t>1856</a:t>
            </a:r>
            <a:r>
              <a:rPr lang="zh-CN" altLang="en-US" sz="2000" dirty="0">
                <a:solidFill>
                  <a:schemeClr val="accent1"/>
                </a:solidFill>
              </a:rPr>
              <a:t>）、</a:t>
            </a:r>
            <a:r>
              <a:rPr lang="en-US" altLang="zh-CN" sz="2000" dirty="0">
                <a:solidFill>
                  <a:schemeClr val="accent1"/>
                </a:solidFill>
              </a:rPr>
              <a:t>《</a:t>
            </a:r>
            <a:r>
              <a:rPr lang="zh-CN" altLang="en-US" sz="2000" dirty="0">
                <a:solidFill>
                  <a:schemeClr val="accent1"/>
                </a:solidFill>
              </a:rPr>
              <a:t>大雷雨</a:t>
            </a:r>
            <a:r>
              <a:rPr lang="en-US" altLang="zh-CN" sz="2000" dirty="0">
                <a:solidFill>
                  <a:schemeClr val="accent1"/>
                </a:solidFill>
              </a:rPr>
              <a:t>》</a:t>
            </a:r>
            <a:r>
              <a:rPr lang="zh-CN" altLang="en-US" sz="2000" dirty="0">
                <a:solidFill>
                  <a:schemeClr val="accent1"/>
                </a:solidFill>
              </a:rPr>
              <a:t>（</a:t>
            </a:r>
            <a:r>
              <a:rPr lang="en-US" altLang="zh-CN" sz="2000" dirty="0">
                <a:solidFill>
                  <a:schemeClr val="accent1"/>
                </a:solidFill>
              </a:rPr>
              <a:t>1860</a:t>
            </a:r>
            <a:r>
              <a:rPr lang="zh-CN" altLang="en-US" sz="2000" dirty="0">
                <a:solidFill>
                  <a:schemeClr val="accent1"/>
                </a:solidFill>
              </a:rPr>
              <a:t>）和</a:t>
            </a:r>
            <a:r>
              <a:rPr lang="en-US" altLang="zh-CN" sz="2000" dirty="0">
                <a:solidFill>
                  <a:schemeClr val="accent1"/>
                </a:solidFill>
              </a:rPr>
              <a:t>《</a:t>
            </a:r>
            <a:r>
              <a:rPr lang="zh-CN" altLang="en-US" sz="2000" dirty="0">
                <a:solidFill>
                  <a:schemeClr val="accent1"/>
                </a:solidFill>
                <a:sym typeface="+mn-ea"/>
              </a:rPr>
              <a:t>谁</a:t>
            </a:r>
            <a:r>
              <a:rPr lang="zh-CN" altLang="en-US" sz="2000" dirty="0">
                <a:solidFill>
                  <a:schemeClr val="accent1"/>
                </a:solidFill>
              </a:rPr>
              <a:t>在俄罗斯能过好日子？</a:t>
            </a:r>
            <a:r>
              <a:rPr lang="en-US" altLang="zh-CN" sz="2000" dirty="0">
                <a:solidFill>
                  <a:schemeClr val="accent1"/>
                </a:solidFill>
              </a:rPr>
              <a:t>》</a:t>
            </a:r>
            <a:r>
              <a:rPr lang="zh-CN" altLang="en-US" sz="2000" dirty="0">
                <a:solidFill>
                  <a:schemeClr val="accent1"/>
                </a:solidFill>
              </a:rPr>
              <a:t>（</a:t>
            </a:r>
            <a:r>
              <a:rPr lang="en-US" altLang="zh-CN" sz="2000" dirty="0">
                <a:solidFill>
                  <a:schemeClr val="accent1"/>
                </a:solidFill>
              </a:rPr>
              <a:t>1863</a:t>
            </a:r>
            <a:r>
              <a:rPr lang="zh-CN" altLang="en-US" sz="2000" dirty="0">
                <a:solidFill>
                  <a:schemeClr val="accent1"/>
                </a:solidFill>
              </a:rPr>
              <a:t>）等等。</a:t>
            </a:r>
            <a:endParaRPr lang="zh-CN" altLang="en-US" sz="2000" dirty="0">
              <a:solidFill>
                <a:schemeClr val="accent1"/>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3" name="标题 149505"/>
          <p:cNvSpPr>
            <a:spLocks noGrp="1"/>
          </p:cNvSpPr>
          <p:nvPr>
            <p:ph type="title"/>
          </p:nvPr>
        </p:nvSpPr>
        <p:spPr>
          <a:xfrm>
            <a:off x="1485900" y="205979"/>
            <a:ext cx="6172200" cy="528638"/>
          </a:xfrm>
        </p:spPr>
        <p:txBody>
          <a:bodyPr anchor="ctr"/>
          <a:lstStyle/>
          <a:p>
            <a:r>
              <a:rPr lang="en-US" altLang="zh-CN" sz="4000" b="1" dirty="0">
                <a:solidFill>
                  <a:srgbClr val="0070D5"/>
                </a:solidFill>
              </a:rPr>
              <a:t>70</a:t>
            </a:r>
            <a:r>
              <a:rPr lang="zh-CN" altLang="en-US" sz="4000" b="1" dirty="0">
                <a:solidFill>
                  <a:srgbClr val="0070D5"/>
                </a:solidFill>
              </a:rPr>
              <a:t>年代</a:t>
            </a:r>
            <a:endParaRPr lang="zh-CN" altLang="en-US" sz="4000" b="1" dirty="0">
              <a:solidFill>
                <a:srgbClr val="0070D5"/>
              </a:solidFill>
            </a:endParaRPr>
          </a:p>
        </p:txBody>
      </p:sp>
      <p:sp>
        <p:nvSpPr>
          <p:cNvPr id="115714" name="文本占位符 149506"/>
          <p:cNvSpPr>
            <a:spLocks noGrp="1"/>
          </p:cNvSpPr>
          <p:nvPr>
            <p:ph idx="1"/>
          </p:nvPr>
        </p:nvSpPr>
        <p:spPr>
          <a:xfrm>
            <a:off x="175260" y="992505"/>
            <a:ext cx="8610600" cy="3006725"/>
          </a:xfrm>
        </p:spPr>
        <p:txBody>
          <a:bodyPr anchor="t"/>
          <a:lstStyle/>
          <a:p>
            <a:pPr fontAlgn="auto">
              <a:lnSpc>
                <a:spcPts val="1960"/>
              </a:lnSpc>
              <a:spcBef>
                <a:spcPts val="0"/>
              </a:spcBef>
            </a:pPr>
            <a:r>
              <a:rPr lang="en-US" altLang="zh-CN" sz="1800" dirty="0">
                <a:solidFill>
                  <a:schemeClr val="accent1"/>
                </a:solidFill>
              </a:rPr>
              <a:t>      </a:t>
            </a:r>
            <a:r>
              <a:rPr lang="zh-CN" altLang="en-US" sz="1800" dirty="0">
                <a:solidFill>
                  <a:schemeClr val="accent1"/>
                </a:solidFill>
              </a:rPr>
              <a:t>这是俄国</a:t>
            </a:r>
            <a:r>
              <a:rPr lang="zh-CN" altLang="en-US" sz="1800" b="1" dirty="0">
                <a:solidFill>
                  <a:schemeClr val="accent1"/>
                </a:solidFill>
              </a:rPr>
              <a:t>民粹主义思潮（</a:t>
            </a:r>
            <a:r>
              <a:rPr lang="en-US" altLang="zh-CN" sz="1800" b="1" dirty="0">
                <a:solidFill>
                  <a:schemeClr val="accent1"/>
                </a:solidFill>
                <a:latin typeface="Times New Roman" panose="02020603050405020304" pitchFamily="18" charset="0"/>
              </a:rPr>
              <a:t>народничество</a:t>
            </a:r>
            <a:r>
              <a:rPr lang="zh-CN" altLang="en-US" sz="1800" b="1" dirty="0">
                <a:solidFill>
                  <a:schemeClr val="accent1"/>
                </a:solidFill>
              </a:rPr>
              <a:t>）</a:t>
            </a:r>
            <a:r>
              <a:rPr lang="zh-CN" altLang="en-US" sz="1800" dirty="0">
                <a:solidFill>
                  <a:schemeClr val="accent1"/>
                </a:solidFill>
              </a:rPr>
              <a:t>汹涌迭起的时代，民粹主义者（</a:t>
            </a:r>
            <a:r>
              <a:rPr lang="en-US" altLang="zh-CN" sz="1800" b="1" dirty="0">
                <a:solidFill>
                  <a:schemeClr val="accent1"/>
                </a:solidFill>
                <a:latin typeface="Times New Roman" panose="02020603050405020304" pitchFamily="18" charset="0"/>
                <a:sym typeface="+mn-ea"/>
              </a:rPr>
              <a:t>народники</a:t>
            </a:r>
            <a:r>
              <a:rPr lang="zh-CN" altLang="en-US" sz="1800" dirty="0">
                <a:solidFill>
                  <a:schemeClr val="accent1"/>
                </a:solidFill>
              </a:rPr>
              <a:t>）在</a:t>
            </a:r>
            <a:r>
              <a:rPr lang="en-US" altLang="zh-CN" sz="1800" dirty="0">
                <a:solidFill>
                  <a:schemeClr val="accent1"/>
                </a:solidFill>
              </a:rPr>
              <a:t>1874</a:t>
            </a:r>
            <a:r>
              <a:rPr lang="zh-CN" altLang="en-US" sz="1800" dirty="0">
                <a:solidFill>
                  <a:schemeClr val="accent1"/>
                </a:solidFill>
              </a:rPr>
              <a:t>年提出</a:t>
            </a:r>
            <a:r>
              <a:rPr lang="en-US" altLang="zh-CN" sz="1800" dirty="0">
                <a:solidFill>
                  <a:schemeClr val="accent1"/>
                </a:solidFill>
                <a:latin typeface="Times New Roman" panose="02020603050405020304" pitchFamily="18" charset="0"/>
              </a:rPr>
              <a:t>“хождение в народ”</a:t>
            </a:r>
            <a:r>
              <a:rPr lang="zh-CN" altLang="en-US" sz="1800" dirty="0">
                <a:solidFill>
                  <a:schemeClr val="accent1"/>
                </a:solidFill>
              </a:rPr>
              <a:t>的口号，并开展起轰轰烈烈的民间运动。这时俄国已正式走上资本主义的道路，思想界也一度出现活跃的局面，这一运动的主要思想家有巴枯宁、拉夫洛夫等等，但他们的思想带有乌托邦理想主义色彩。</a:t>
            </a:r>
            <a:endParaRPr lang="zh-CN" altLang="en-US" sz="1800" dirty="0">
              <a:solidFill>
                <a:schemeClr val="accent1"/>
              </a:solidFill>
            </a:endParaRPr>
          </a:p>
          <a:p>
            <a:pPr fontAlgn="auto">
              <a:lnSpc>
                <a:spcPts val="1960"/>
              </a:lnSpc>
              <a:spcBef>
                <a:spcPts val="0"/>
              </a:spcBef>
            </a:pPr>
            <a:r>
              <a:rPr lang="zh-CN" altLang="en-US" sz="1800" dirty="0">
                <a:solidFill>
                  <a:schemeClr val="accent1"/>
                </a:solidFill>
              </a:rPr>
              <a:t>      因此，政府对进步思想和机关采取极端措施，以杜绝社会生活的自由化，如查封</a:t>
            </a:r>
            <a:r>
              <a:rPr lang="en-US" altLang="zh-CN" sz="1800" dirty="0">
                <a:solidFill>
                  <a:schemeClr val="accent1"/>
                </a:solidFill>
              </a:rPr>
              <a:t>《</a:t>
            </a:r>
            <a:r>
              <a:rPr lang="zh-CN" altLang="en-US" sz="1800" dirty="0">
                <a:solidFill>
                  <a:schemeClr val="accent1"/>
                </a:solidFill>
              </a:rPr>
              <a:t>现代人</a:t>
            </a:r>
            <a:r>
              <a:rPr lang="en-US" altLang="zh-CN" sz="1800" dirty="0">
                <a:solidFill>
                  <a:schemeClr val="accent1"/>
                </a:solidFill>
              </a:rPr>
              <a:t>》</a:t>
            </a:r>
            <a:r>
              <a:rPr lang="zh-CN" altLang="en-US" sz="1800" dirty="0">
                <a:solidFill>
                  <a:schemeClr val="accent1"/>
                </a:solidFill>
              </a:rPr>
              <a:t>杂志。</a:t>
            </a:r>
            <a:r>
              <a:rPr lang="en-US" altLang="zh-CN" sz="1800" dirty="0">
                <a:solidFill>
                  <a:schemeClr val="accent1"/>
                </a:solidFill>
              </a:rPr>
              <a:t>1868</a:t>
            </a:r>
            <a:r>
              <a:rPr lang="zh-CN" altLang="en-US" sz="1800" dirty="0">
                <a:solidFill>
                  <a:schemeClr val="accent1"/>
                </a:solidFill>
              </a:rPr>
              <a:t>年涅克拉索夫在失去</a:t>
            </a:r>
            <a:r>
              <a:rPr lang="en-US" altLang="zh-CN" sz="1800" dirty="0">
                <a:solidFill>
                  <a:schemeClr val="accent1"/>
                </a:solidFill>
              </a:rPr>
              <a:t>《</a:t>
            </a:r>
            <a:r>
              <a:rPr lang="zh-CN" altLang="en-US" sz="1800" dirty="0">
                <a:solidFill>
                  <a:schemeClr val="accent1"/>
                </a:solidFill>
              </a:rPr>
              <a:t>现代人</a:t>
            </a:r>
            <a:r>
              <a:rPr lang="en-US" altLang="zh-CN" sz="1800" dirty="0">
                <a:solidFill>
                  <a:schemeClr val="accent1"/>
                </a:solidFill>
              </a:rPr>
              <a:t>》</a:t>
            </a:r>
            <a:r>
              <a:rPr lang="zh-CN" altLang="en-US" sz="1800" dirty="0">
                <a:solidFill>
                  <a:schemeClr val="accent1"/>
                </a:solidFill>
              </a:rPr>
              <a:t>杂志的情况下，几经周折买下</a:t>
            </a:r>
            <a:r>
              <a:rPr lang="en-US" altLang="zh-CN" sz="1800" dirty="0">
                <a:solidFill>
                  <a:schemeClr val="accent1"/>
                </a:solidFill>
              </a:rPr>
              <a:t>《</a:t>
            </a:r>
            <a:r>
              <a:rPr lang="zh-CN" altLang="en-US" sz="1800" dirty="0">
                <a:solidFill>
                  <a:schemeClr val="accent1"/>
                </a:solidFill>
              </a:rPr>
              <a:t>祖国纪事</a:t>
            </a:r>
            <a:r>
              <a:rPr lang="en-US" altLang="zh-CN" sz="1800" dirty="0">
                <a:solidFill>
                  <a:schemeClr val="accent1"/>
                </a:solidFill>
              </a:rPr>
              <a:t>》</a:t>
            </a:r>
            <a:r>
              <a:rPr lang="zh-CN" altLang="en-US" sz="1800" dirty="0">
                <a:solidFill>
                  <a:schemeClr val="accent1"/>
                </a:solidFill>
              </a:rPr>
              <a:t>的版权，继续发扬</a:t>
            </a:r>
            <a:r>
              <a:rPr lang="en-US" altLang="zh-CN" sz="1800" dirty="0">
                <a:solidFill>
                  <a:schemeClr val="accent1"/>
                </a:solidFill>
              </a:rPr>
              <a:t>《</a:t>
            </a:r>
            <a:r>
              <a:rPr lang="zh-CN" altLang="en-US" sz="1800" dirty="0">
                <a:solidFill>
                  <a:schemeClr val="accent1"/>
                </a:solidFill>
              </a:rPr>
              <a:t>现代人</a:t>
            </a:r>
            <a:r>
              <a:rPr lang="en-US" altLang="zh-CN" sz="1800" dirty="0">
                <a:solidFill>
                  <a:schemeClr val="accent1"/>
                </a:solidFill>
              </a:rPr>
              <a:t>》</a:t>
            </a:r>
            <a:r>
              <a:rPr lang="zh-CN" altLang="en-US" sz="1800" dirty="0">
                <a:solidFill>
                  <a:schemeClr val="accent1"/>
                </a:solidFill>
              </a:rPr>
              <a:t>的传统。尽管政府实行高压政策，但还是出现了各种社团和小组，甚至是一些革命组织，并爆发了工人运动。</a:t>
            </a:r>
            <a:r>
              <a:rPr lang="en-US" altLang="zh-CN" sz="1800" dirty="0">
                <a:solidFill>
                  <a:schemeClr val="accent1"/>
                </a:solidFill>
              </a:rPr>
              <a:t>1876</a:t>
            </a:r>
            <a:r>
              <a:rPr lang="zh-CN" altLang="en-US" sz="1800" dirty="0">
                <a:solidFill>
                  <a:schemeClr val="accent1"/>
                </a:solidFill>
              </a:rPr>
              <a:t>年普列汉诺夫领导成立“土地与自由”社，该社于</a:t>
            </a:r>
            <a:r>
              <a:rPr lang="en-US" altLang="zh-CN" sz="1800" dirty="0">
                <a:solidFill>
                  <a:schemeClr val="accent1"/>
                </a:solidFill>
              </a:rPr>
              <a:t>1879</a:t>
            </a:r>
            <a:r>
              <a:rPr lang="zh-CN" altLang="en-US" sz="1800" dirty="0">
                <a:solidFill>
                  <a:schemeClr val="accent1"/>
                </a:solidFill>
              </a:rPr>
              <a:t>年分裂成“黑分派”和“民意派”。民粹派在</a:t>
            </a:r>
            <a:r>
              <a:rPr lang="en-US" altLang="zh-CN" sz="1800" dirty="0">
                <a:solidFill>
                  <a:schemeClr val="accent1"/>
                </a:solidFill>
              </a:rPr>
              <a:t>1870</a:t>
            </a:r>
            <a:r>
              <a:rPr lang="zh-CN" altLang="en-US" sz="1800" dirty="0">
                <a:solidFill>
                  <a:schemeClr val="accent1"/>
                </a:solidFill>
              </a:rPr>
              <a:t>年代基本上以革命民主派为主，</a:t>
            </a:r>
            <a:r>
              <a:rPr lang="en-US" altLang="zh-CN" sz="1800" dirty="0">
                <a:solidFill>
                  <a:schemeClr val="accent1"/>
                </a:solidFill>
              </a:rPr>
              <a:t>1880—90</a:t>
            </a:r>
            <a:r>
              <a:rPr lang="zh-CN" altLang="en-US" sz="1800" dirty="0">
                <a:solidFill>
                  <a:schemeClr val="accent1"/>
                </a:solidFill>
              </a:rPr>
              <a:t>年代则以自由派为主。民粹派在文学方面相当进步，曾被列宁誉为首批马克思主义者。民粹派作家以描写农民和农村生活为主。</a:t>
            </a:r>
            <a:endParaRPr lang="zh-CN" altLang="en-US" sz="1800" dirty="0">
              <a:solidFill>
                <a:schemeClr val="accent1"/>
              </a:solidFill>
            </a:endParaRPr>
          </a:p>
          <a:p>
            <a:pPr marL="0" indent="0">
              <a:lnSpc>
                <a:spcPct val="80000"/>
              </a:lnSpc>
              <a:buNone/>
            </a:pPr>
            <a:endParaRPr lang="zh-CN" altLang="en-US" sz="1800" dirty="0">
              <a:solidFill>
                <a:schemeClr val="accent1"/>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3" name="标题 149505"/>
          <p:cNvSpPr>
            <a:spLocks noGrp="1"/>
          </p:cNvSpPr>
          <p:nvPr>
            <p:ph type="title"/>
          </p:nvPr>
        </p:nvSpPr>
        <p:spPr>
          <a:xfrm>
            <a:off x="1485900" y="205979"/>
            <a:ext cx="6172200" cy="528638"/>
          </a:xfrm>
        </p:spPr>
        <p:txBody>
          <a:bodyPr anchor="ctr"/>
          <a:lstStyle/>
          <a:p>
            <a:r>
              <a:rPr lang="en-US" altLang="zh-CN" sz="4000" b="1" dirty="0">
                <a:solidFill>
                  <a:srgbClr val="0070D5"/>
                </a:solidFill>
              </a:rPr>
              <a:t>70</a:t>
            </a:r>
            <a:r>
              <a:rPr lang="zh-CN" altLang="en-US" sz="4000" b="1" dirty="0">
                <a:solidFill>
                  <a:srgbClr val="0070D5"/>
                </a:solidFill>
              </a:rPr>
              <a:t>年代</a:t>
            </a:r>
            <a:endParaRPr lang="zh-CN" altLang="en-US" sz="4000" b="1" dirty="0">
              <a:solidFill>
                <a:srgbClr val="0070D5"/>
              </a:solidFill>
            </a:endParaRPr>
          </a:p>
        </p:txBody>
      </p:sp>
      <p:sp>
        <p:nvSpPr>
          <p:cNvPr id="115714" name="文本占位符 149506"/>
          <p:cNvSpPr>
            <a:spLocks noGrp="1"/>
          </p:cNvSpPr>
          <p:nvPr>
            <p:ph idx="1"/>
          </p:nvPr>
        </p:nvSpPr>
        <p:spPr>
          <a:xfrm>
            <a:off x="175260" y="735965"/>
            <a:ext cx="8610600" cy="3858895"/>
          </a:xfrm>
        </p:spPr>
        <p:txBody>
          <a:bodyPr anchor="t"/>
          <a:lstStyle/>
          <a:p>
            <a:pPr marL="0" indent="0">
              <a:lnSpc>
                <a:spcPct val="80000"/>
              </a:lnSpc>
              <a:buNone/>
            </a:pPr>
            <a:endParaRPr lang="zh-CN" altLang="en-US" sz="2000" dirty="0">
              <a:solidFill>
                <a:schemeClr val="accent1"/>
              </a:solidFill>
            </a:endParaRPr>
          </a:p>
          <a:p>
            <a:pPr fontAlgn="auto">
              <a:lnSpc>
                <a:spcPts val="2000"/>
              </a:lnSpc>
              <a:spcBef>
                <a:spcPts val="0"/>
              </a:spcBef>
            </a:pPr>
            <a:r>
              <a:rPr lang="zh-CN" altLang="en-US" sz="2000" dirty="0">
                <a:solidFill>
                  <a:schemeClr val="accent1"/>
                </a:solidFill>
                <a:latin typeface="Times New Roman" panose="02020603050405020304" pitchFamily="18" charset="0"/>
              </a:rPr>
              <a:t>这一时期的大作家仍然是俄国文学的“三巨头”。他们都进入创作高峰。</a:t>
            </a:r>
            <a:r>
              <a:rPr lang="zh-CN" altLang="en-US" sz="2000" b="1" dirty="0">
                <a:solidFill>
                  <a:srgbClr val="0070D5"/>
                </a:solidFill>
                <a:latin typeface="Times New Roman" panose="02020603050405020304" pitchFamily="18" charset="0"/>
              </a:rPr>
              <a:t>屠格涅夫</a:t>
            </a:r>
            <a:r>
              <a:rPr lang="zh-CN" altLang="en-US" sz="2000" dirty="0">
                <a:solidFill>
                  <a:schemeClr val="accent1"/>
                </a:solidFill>
                <a:latin typeface="Times New Roman" panose="02020603050405020304" pitchFamily="18" charset="0"/>
              </a:rPr>
              <a:t>先后完成最后两个长篇</a:t>
            </a:r>
            <a:r>
              <a:rPr lang="en-US" altLang="zh-CN" sz="2000" dirty="0">
                <a:solidFill>
                  <a:schemeClr val="accent1"/>
                </a:solidFill>
                <a:latin typeface="Times New Roman" panose="02020603050405020304" pitchFamily="18" charset="0"/>
              </a:rPr>
              <a:t>《</a:t>
            </a:r>
            <a:r>
              <a:rPr lang="zh-CN" altLang="en-US" sz="2000" dirty="0">
                <a:solidFill>
                  <a:schemeClr val="accent1"/>
                </a:solidFill>
                <a:latin typeface="Times New Roman" panose="02020603050405020304" pitchFamily="18" charset="0"/>
              </a:rPr>
              <a:t>烟</a:t>
            </a:r>
            <a:r>
              <a:rPr lang="en-US" altLang="zh-CN" sz="2000" dirty="0">
                <a:solidFill>
                  <a:schemeClr val="accent1"/>
                </a:solidFill>
                <a:latin typeface="Times New Roman" panose="02020603050405020304" pitchFamily="18" charset="0"/>
              </a:rPr>
              <a:t>》</a:t>
            </a:r>
            <a:r>
              <a:rPr lang="zh-CN" altLang="en-US" sz="2000" dirty="0">
                <a:solidFill>
                  <a:schemeClr val="accent1"/>
                </a:solidFill>
                <a:latin typeface="Times New Roman" panose="02020603050405020304" pitchFamily="18" charset="0"/>
              </a:rPr>
              <a:t>（</a:t>
            </a:r>
            <a:r>
              <a:rPr lang="en-US" altLang="zh-CN" sz="2000" dirty="0">
                <a:solidFill>
                  <a:schemeClr val="accent1"/>
                </a:solidFill>
                <a:latin typeface="Times New Roman" panose="02020603050405020304" pitchFamily="18" charset="0"/>
              </a:rPr>
              <a:t>1867</a:t>
            </a:r>
            <a:r>
              <a:rPr lang="zh-CN" altLang="en-US" sz="2000" dirty="0">
                <a:solidFill>
                  <a:schemeClr val="accent1"/>
                </a:solidFill>
                <a:latin typeface="Times New Roman" panose="02020603050405020304" pitchFamily="18" charset="0"/>
              </a:rPr>
              <a:t>）和</a:t>
            </a:r>
            <a:r>
              <a:rPr lang="en-US" altLang="zh-CN" sz="2000" dirty="0">
                <a:solidFill>
                  <a:schemeClr val="accent1"/>
                </a:solidFill>
                <a:latin typeface="Times New Roman" panose="02020603050405020304" pitchFamily="18" charset="0"/>
              </a:rPr>
              <a:t>《</a:t>
            </a:r>
            <a:r>
              <a:rPr lang="zh-CN" altLang="en-US" sz="2000" dirty="0">
                <a:solidFill>
                  <a:schemeClr val="accent1"/>
                </a:solidFill>
                <a:latin typeface="Times New Roman" panose="02020603050405020304" pitchFamily="18" charset="0"/>
              </a:rPr>
              <a:t>处女地</a:t>
            </a:r>
            <a:r>
              <a:rPr lang="en-US" altLang="zh-CN" sz="2000" dirty="0">
                <a:solidFill>
                  <a:schemeClr val="accent1"/>
                </a:solidFill>
                <a:latin typeface="Times New Roman" panose="02020603050405020304" pitchFamily="18" charset="0"/>
              </a:rPr>
              <a:t>》</a:t>
            </a:r>
            <a:r>
              <a:rPr lang="zh-CN" altLang="en-US" sz="2000" dirty="0">
                <a:solidFill>
                  <a:schemeClr val="accent1"/>
                </a:solidFill>
                <a:latin typeface="Times New Roman" panose="02020603050405020304" pitchFamily="18" charset="0"/>
              </a:rPr>
              <a:t>（</a:t>
            </a:r>
            <a:r>
              <a:rPr lang="en-US" altLang="zh-CN" sz="2000" dirty="0">
                <a:solidFill>
                  <a:schemeClr val="accent1"/>
                </a:solidFill>
                <a:latin typeface="Times New Roman" panose="02020603050405020304" pitchFamily="18" charset="0"/>
              </a:rPr>
              <a:t>1877</a:t>
            </a:r>
            <a:r>
              <a:rPr lang="zh-CN" altLang="en-US" sz="2000" dirty="0">
                <a:solidFill>
                  <a:schemeClr val="accent1"/>
                </a:solidFill>
                <a:latin typeface="Times New Roman" panose="02020603050405020304" pitchFamily="18" charset="0"/>
              </a:rPr>
              <a:t>）；</a:t>
            </a:r>
            <a:r>
              <a:rPr lang="zh-CN" altLang="en-US" sz="2000" b="1" dirty="0">
                <a:solidFill>
                  <a:srgbClr val="0070D5"/>
                </a:solidFill>
                <a:latin typeface="Times New Roman" panose="02020603050405020304" pitchFamily="18" charset="0"/>
              </a:rPr>
              <a:t>托尔斯泰</a:t>
            </a:r>
            <a:r>
              <a:rPr lang="zh-CN" altLang="en-US" sz="2000" dirty="0">
                <a:solidFill>
                  <a:schemeClr val="accent1"/>
                </a:solidFill>
                <a:latin typeface="Times New Roman" panose="02020603050405020304" pitchFamily="18" charset="0"/>
              </a:rPr>
              <a:t>完成了</a:t>
            </a:r>
            <a:r>
              <a:rPr lang="en-US" altLang="zh-CN" sz="2000" dirty="0">
                <a:solidFill>
                  <a:schemeClr val="accent1"/>
                </a:solidFill>
                <a:latin typeface="Times New Roman" panose="02020603050405020304" pitchFamily="18" charset="0"/>
              </a:rPr>
              <a:t>《</a:t>
            </a:r>
            <a:r>
              <a:rPr lang="zh-CN" altLang="en-US" sz="2000" dirty="0">
                <a:solidFill>
                  <a:schemeClr val="accent1"/>
                </a:solidFill>
                <a:latin typeface="Times New Roman" panose="02020603050405020304" pitchFamily="18" charset="0"/>
              </a:rPr>
              <a:t>安娜</a:t>
            </a:r>
            <a:r>
              <a:rPr lang="en-US" altLang="zh-CN" sz="2000" dirty="0">
                <a:solidFill>
                  <a:schemeClr val="accent1"/>
                </a:solidFill>
                <a:latin typeface="Times New Roman" panose="02020603050405020304" pitchFamily="18" charset="0"/>
              </a:rPr>
              <a:t>·</a:t>
            </a:r>
            <a:r>
              <a:rPr lang="zh-CN" altLang="en-US" sz="2000" dirty="0">
                <a:solidFill>
                  <a:schemeClr val="accent1"/>
                </a:solidFill>
                <a:latin typeface="Times New Roman" panose="02020603050405020304" pitchFamily="18" charset="0"/>
              </a:rPr>
              <a:t>卡列尼娜</a:t>
            </a:r>
            <a:r>
              <a:rPr lang="en-US" altLang="zh-CN" sz="2000" dirty="0">
                <a:solidFill>
                  <a:schemeClr val="accent1"/>
                </a:solidFill>
                <a:latin typeface="Times New Roman" panose="02020603050405020304" pitchFamily="18" charset="0"/>
              </a:rPr>
              <a:t>》</a:t>
            </a:r>
            <a:r>
              <a:rPr lang="zh-CN" altLang="en-US" sz="2000" dirty="0">
                <a:solidFill>
                  <a:schemeClr val="accent1"/>
                </a:solidFill>
                <a:latin typeface="Times New Roman" panose="02020603050405020304" pitchFamily="18" charset="0"/>
              </a:rPr>
              <a:t>（</a:t>
            </a:r>
            <a:r>
              <a:rPr lang="en-US" altLang="zh-CN" sz="2000" dirty="0">
                <a:solidFill>
                  <a:schemeClr val="accent1"/>
                </a:solidFill>
                <a:latin typeface="Times New Roman" panose="02020603050405020304" pitchFamily="18" charset="0"/>
              </a:rPr>
              <a:t>1877</a:t>
            </a:r>
            <a:r>
              <a:rPr lang="zh-CN" altLang="en-US" sz="2000" dirty="0">
                <a:solidFill>
                  <a:schemeClr val="accent1"/>
                </a:solidFill>
                <a:latin typeface="Times New Roman" panose="02020603050405020304" pitchFamily="18" charset="0"/>
              </a:rPr>
              <a:t>），并于</a:t>
            </a:r>
            <a:r>
              <a:rPr lang="en-US" altLang="zh-CN" sz="2000" dirty="0">
                <a:solidFill>
                  <a:schemeClr val="accent1"/>
                </a:solidFill>
                <a:latin typeface="Times New Roman" panose="02020603050405020304" pitchFamily="18" charset="0"/>
              </a:rPr>
              <a:t>70</a:t>
            </a:r>
            <a:r>
              <a:rPr lang="zh-CN" altLang="en-US" sz="2000" dirty="0">
                <a:solidFill>
                  <a:schemeClr val="accent1"/>
                </a:solidFill>
                <a:latin typeface="Times New Roman" panose="02020603050405020304" pitchFamily="18" charset="0"/>
              </a:rPr>
              <a:t>年代末（</a:t>
            </a:r>
            <a:r>
              <a:rPr lang="en-US" altLang="zh-CN" sz="2000" dirty="0">
                <a:solidFill>
                  <a:schemeClr val="accent1"/>
                </a:solidFill>
                <a:latin typeface="Times New Roman" panose="02020603050405020304" pitchFamily="18" charset="0"/>
              </a:rPr>
              <a:t>1881</a:t>
            </a:r>
            <a:r>
              <a:rPr lang="zh-CN" altLang="en-US" sz="2000" dirty="0">
                <a:solidFill>
                  <a:schemeClr val="accent1"/>
                </a:solidFill>
                <a:latin typeface="Times New Roman" panose="02020603050405020304" pitchFamily="18" charset="0"/>
              </a:rPr>
              <a:t>年）完成了他的世界观的转变，由贵族立场转到农民立场上。</a:t>
            </a:r>
            <a:r>
              <a:rPr lang="zh-CN" altLang="en-US" sz="2000" b="1" dirty="0">
                <a:solidFill>
                  <a:srgbClr val="0070D5"/>
                </a:solidFill>
                <a:latin typeface="Times New Roman" panose="02020603050405020304" pitchFamily="18" charset="0"/>
              </a:rPr>
              <a:t>陀思妥耶夫斯基</a:t>
            </a:r>
            <a:r>
              <a:rPr lang="zh-CN" altLang="en-US" sz="2000" dirty="0">
                <a:solidFill>
                  <a:schemeClr val="accent1"/>
                </a:solidFill>
                <a:latin typeface="Times New Roman" panose="02020603050405020304" pitchFamily="18" charset="0"/>
              </a:rPr>
              <a:t>继续探讨农民与土地的问题。创作上完成了</a:t>
            </a:r>
            <a:r>
              <a:rPr lang="en-US" altLang="zh-CN" sz="2000" dirty="0">
                <a:solidFill>
                  <a:schemeClr val="accent1"/>
                </a:solidFill>
                <a:latin typeface="Times New Roman" panose="02020603050405020304" pitchFamily="18" charset="0"/>
              </a:rPr>
              <a:t>《</a:t>
            </a:r>
            <a:r>
              <a:rPr lang="zh-CN" altLang="en-US" sz="2000" dirty="0">
                <a:solidFill>
                  <a:schemeClr val="accent1"/>
                </a:solidFill>
                <a:latin typeface="Times New Roman" panose="02020603050405020304" pitchFamily="18" charset="0"/>
              </a:rPr>
              <a:t>白痴</a:t>
            </a:r>
            <a:r>
              <a:rPr lang="en-US" altLang="zh-CN" sz="2000" dirty="0">
                <a:solidFill>
                  <a:schemeClr val="accent1"/>
                </a:solidFill>
                <a:latin typeface="Times New Roman" panose="02020603050405020304" pitchFamily="18" charset="0"/>
              </a:rPr>
              <a:t>》</a:t>
            </a:r>
            <a:r>
              <a:rPr lang="zh-CN" altLang="en-US" sz="2000" dirty="0">
                <a:solidFill>
                  <a:schemeClr val="accent1"/>
                </a:solidFill>
                <a:latin typeface="Times New Roman" panose="02020603050405020304" pitchFamily="18" charset="0"/>
              </a:rPr>
              <a:t>（</a:t>
            </a:r>
            <a:r>
              <a:rPr lang="en-US" altLang="zh-CN" sz="2000" dirty="0">
                <a:solidFill>
                  <a:schemeClr val="accent1"/>
                </a:solidFill>
                <a:latin typeface="Times New Roman" panose="02020603050405020304" pitchFamily="18" charset="0"/>
              </a:rPr>
              <a:t>1869</a:t>
            </a:r>
            <a:r>
              <a:rPr lang="zh-CN" altLang="en-US" sz="2000" dirty="0">
                <a:solidFill>
                  <a:schemeClr val="accent1"/>
                </a:solidFill>
                <a:latin typeface="Times New Roman" panose="02020603050405020304" pitchFamily="18" charset="0"/>
              </a:rPr>
              <a:t>）、</a:t>
            </a:r>
            <a:r>
              <a:rPr lang="en-US" altLang="zh-CN" sz="2000" dirty="0">
                <a:solidFill>
                  <a:schemeClr val="accent1"/>
                </a:solidFill>
                <a:latin typeface="Times New Roman" panose="02020603050405020304" pitchFamily="18" charset="0"/>
              </a:rPr>
              <a:t>《</a:t>
            </a:r>
            <a:r>
              <a:rPr lang="zh-CN" altLang="en-US" sz="2000" dirty="0">
                <a:solidFill>
                  <a:schemeClr val="accent1"/>
                </a:solidFill>
                <a:latin typeface="Times New Roman" panose="02020603050405020304" pitchFamily="18" charset="0"/>
              </a:rPr>
              <a:t>群魔</a:t>
            </a:r>
            <a:r>
              <a:rPr lang="en-US" altLang="zh-CN" sz="2000" dirty="0">
                <a:solidFill>
                  <a:schemeClr val="accent1"/>
                </a:solidFill>
                <a:latin typeface="Times New Roman" panose="02020603050405020304" pitchFamily="18" charset="0"/>
              </a:rPr>
              <a:t>》</a:t>
            </a:r>
            <a:r>
              <a:rPr lang="zh-CN" altLang="en-US" sz="2000" dirty="0">
                <a:solidFill>
                  <a:schemeClr val="accent1"/>
                </a:solidFill>
                <a:latin typeface="Times New Roman" panose="02020603050405020304" pitchFamily="18" charset="0"/>
              </a:rPr>
              <a:t>（</a:t>
            </a:r>
            <a:r>
              <a:rPr lang="en-US" altLang="zh-CN" sz="2000" dirty="0">
                <a:solidFill>
                  <a:schemeClr val="accent1"/>
                </a:solidFill>
                <a:latin typeface="Times New Roman" panose="02020603050405020304" pitchFamily="18" charset="0"/>
              </a:rPr>
              <a:t>1871</a:t>
            </a:r>
            <a:r>
              <a:rPr lang="zh-CN" altLang="en-US" sz="2000" dirty="0">
                <a:solidFill>
                  <a:schemeClr val="accent1"/>
                </a:solidFill>
                <a:latin typeface="Times New Roman" panose="02020603050405020304" pitchFamily="18" charset="0"/>
              </a:rPr>
              <a:t>）、</a:t>
            </a:r>
            <a:r>
              <a:rPr lang="en-US" altLang="zh-CN" sz="2000" dirty="0">
                <a:solidFill>
                  <a:schemeClr val="accent1"/>
                </a:solidFill>
                <a:latin typeface="Times New Roman" panose="02020603050405020304" pitchFamily="18" charset="0"/>
              </a:rPr>
              <a:t>《</a:t>
            </a:r>
            <a:r>
              <a:rPr lang="zh-CN" altLang="en-US" sz="2000" dirty="0">
                <a:solidFill>
                  <a:schemeClr val="accent1"/>
                </a:solidFill>
                <a:latin typeface="Times New Roman" panose="02020603050405020304" pitchFamily="18" charset="0"/>
              </a:rPr>
              <a:t>少年</a:t>
            </a:r>
            <a:r>
              <a:rPr lang="en-US" altLang="zh-CN" sz="2000" dirty="0">
                <a:solidFill>
                  <a:schemeClr val="accent1"/>
                </a:solidFill>
                <a:latin typeface="Times New Roman" panose="02020603050405020304" pitchFamily="18" charset="0"/>
              </a:rPr>
              <a:t>》</a:t>
            </a:r>
            <a:r>
              <a:rPr lang="zh-CN" altLang="en-US" sz="2000" dirty="0">
                <a:solidFill>
                  <a:schemeClr val="accent1"/>
                </a:solidFill>
                <a:latin typeface="Times New Roman" panose="02020603050405020304" pitchFamily="18" charset="0"/>
              </a:rPr>
              <a:t>（</a:t>
            </a:r>
            <a:r>
              <a:rPr lang="en-US" altLang="zh-CN" sz="2000" dirty="0">
                <a:solidFill>
                  <a:schemeClr val="accent1"/>
                </a:solidFill>
                <a:latin typeface="Times New Roman" panose="02020603050405020304" pitchFamily="18" charset="0"/>
              </a:rPr>
              <a:t>1876</a:t>
            </a:r>
            <a:r>
              <a:rPr lang="zh-CN" altLang="en-US" sz="2000" dirty="0">
                <a:solidFill>
                  <a:schemeClr val="accent1"/>
                </a:solidFill>
                <a:latin typeface="Times New Roman" panose="02020603050405020304" pitchFamily="18" charset="0"/>
              </a:rPr>
              <a:t>）和</a:t>
            </a:r>
            <a:r>
              <a:rPr lang="en-US" altLang="zh-CN" sz="2000" dirty="0">
                <a:solidFill>
                  <a:schemeClr val="accent1"/>
                </a:solidFill>
                <a:latin typeface="Times New Roman" panose="02020603050405020304" pitchFamily="18" charset="0"/>
              </a:rPr>
              <a:t>《</a:t>
            </a:r>
            <a:r>
              <a:rPr lang="zh-CN" altLang="en-US" sz="2000" dirty="0">
                <a:solidFill>
                  <a:schemeClr val="accent1"/>
                </a:solidFill>
                <a:latin typeface="Times New Roman" panose="02020603050405020304" pitchFamily="18" charset="0"/>
              </a:rPr>
              <a:t>卡拉玛卓夫兄弟</a:t>
            </a:r>
            <a:r>
              <a:rPr lang="en-US" altLang="zh-CN" sz="2000" dirty="0">
                <a:solidFill>
                  <a:schemeClr val="accent1"/>
                </a:solidFill>
                <a:latin typeface="Times New Roman" panose="02020603050405020304" pitchFamily="18" charset="0"/>
              </a:rPr>
              <a:t>》</a:t>
            </a:r>
            <a:r>
              <a:rPr lang="zh-CN" altLang="en-US" sz="2000" dirty="0">
                <a:solidFill>
                  <a:schemeClr val="accent1"/>
                </a:solidFill>
                <a:latin typeface="Times New Roman" panose="02020603050405020304" pitchFamily="18" charset="0"/>
              </a:rPr>
              <a:t>（</a:t>
            </a:r>
            <a:r>
              <a:rPr lang="en-US" altLang="zh-CN" sz="2000" dirty="0">
                <a:solidFill>
                  <a:schemeClr val="accent1"/>
                </a:solidFill>
                <a:latin typeface="Times New Roman" panose="02020603050405020304" pitchFamily="18" charset="0"/>
              </a:rPr>
              <a:t>1880</a:t>
            </a:r>
            <a:r>
              <a:rPr lang="zh-CN" altLang="en-US" sz="2000" dirty="0">
                <a:solidFill>
                  <a:schemeClr val="accent1"/>
                </a:solidFill>
                <a:latin typeface="Times New Roman" panose="02020603050405020304" pitchFamily="18" charset="0"/>
              </a:rPr>
              <a:t>），但他与屠格涅夫一样也进入了晚年。</a:t>
            </a:r>
            <a:endParaRPr lang="zh-CN" altLang="en-US" sz="2000" dirty="0">
              <a:solidFill>
                <a:schemeClr val="accent1"/>
              </a:solidFill>
              <a:latin typeface="Times New Roman" panose="02020603050405020304" pitchFamily="18" charset="0"/>
            </a:endParaRPr>
          </a:p>
          <a:p>
            <a:pPr marL="0" indent="0" fontAlgn="auto">
              <a:lnSpc>
                <a:spcPts val="2000"/>
              </a:lnSpc>
              <a:spcBef>
                <a:spcPts val="0"/>
              </a:spcBef>
              <a:buNone/>
            </a:pPr>
            <a:endParaRPr lang="zh-CN" altLang="en-US" sz="2000" dirty="0">
              <a:solidFill>
                <a:schemeClr val="accent1"/>
              </a:solidFill>
              <a:latin typeface="Times New Roman" panose="02020603050405020304" pitchFamily="18" charset="0"/>
            </a:endParaRPr>
          </a:p>
          <a:p>
            <a:pPr fontAlgn="auto">
              <a:lnSpc>
                <a:spcPts val="2000"/>
              </a:lnSpc>
              <a:spcBef>
                <a:spcPts val="0"/>
              </a:spcBef>
            </a:pPr>
            <a:r>
              <a:rPr lang="zh-CN" altLang="en-US" sz="2000" dirty="0">
                <a:solidFill>
                  <a:schemeClr val="accent1"/>
                </a:solidFill>
                <a:latin typeface="Times New Roman" panose="02020603050405020304" pitchFamily="18" charset="0"/>
              </a:rPr>
              <a:t>这一时期俄国批评界比较萧条。</a:t>
            </a:r>
            <a:r>
              <a:rPr lang="en-US" altLang="zh-CN" sz="2000" dirty="0">
                <a:solidFill>
                  <a:schemeClr val="accent1"/>
                </a:solidFill>
                <a:latin typeface="Times New Roman" panose="02020603050405020304" pitchFamily="18" charset="0"/>
              </a:rPr>
              <a:t>1861</a:t>
            </a:r>
            <a:r>
              <a:rPr lang="zh-CN" altLang="en-US" sz="2000" dirty="0">
                <a:solidFill>
                  <a:schemeClr val="accent1"/>
                </a:solidFill>
                <a:latin typeface="Times New Roman" panose="02020603050405020304" pitchFamily="18" charset="0"/>
              </a:rPr>
              <a:t>年杜勃罗留波夫病故，皮沙列夫死于海中，</a:t>
            </a:r>
            <a:r>
              <a:rPr lang="en-US" altLang="zh-CN" sz="2000" dirty="0">
                <a:solidFill>
                  <a:schemeClr val="accent1"/>
                </a:solidFill>
                <a:latin typeface="Times New Roman" panose="02020603050405020304" pitchFamily="18" charset="0"/>
              </a:rPr>
              <a:t>1862</a:t>
            </a:r>
            <a:r>
              <a:rPr lang="zh-CN" altLang="en-US" sz="2000" dirty="0">
                <a:solidFill>
                  <a:schemeClr val="accent1"/>
                </a:solidFill>
                <a:latin typeface="Times New Roman" panose="02020603050405020304" pitchFamily="18" charset="0"/>
              </a:rPr>
              <a:t>年车尔尼雪夫斯基被捕，由于安东诺维奇的无才和缺乏原则性，</a:t>
            </a:r>
            <a:r>
              <a:rPr lang="en-US" altLang="zh-CN" sz="2000" dirty="0">
                <a:solidFill>
                  <a:schemeClr val="accent1"/>
                </a:solidFill>
                <a:latin typeface="Times New Roman" panose="02020603050405020304" pitchFamily="18" charset="0"/>
              </a:rPr>
              <a:t>《</a:t>
            </a:r>
            <a:r>
              <a:rPr lang="zh-CN" altLang="en-US" sz="2000" dirty="0">
                <a:solidFill>
                  <a:schemeClr val="accent1"/>
                </a:solidFill>
                <a:latin typeface="Times New Roman" panose="02020603050405020304" pitchFamily="18" charset="0"/>
              </a:rPr>
              <a:t>现代人</a:t>
            </a:r>
            <a:r>
              <a:rPr lang="en-US" altLang="zh-CN" sz="2000" dirty="0">
                <a:solidFill>
                  <a:schemeClr val="accent1"/>
                </a:solidFill>
                <a:latin typeface="Times New Roman" panose="02020603050405020304" pitchFamily="18" charset="0"/>
              </a:rPr>
              <a:t>》</a:t>
            </a:r>
            <a:r>
              <a:rPr lang="zh-CN" altLang="en-US" sz="2000" dirty="0">
                <a:solidFill>
                  <a:schemeClr val="accent1"/>
                </a:solidFill>
                <a:latin typeface="Times New Roman" panose="02020603050405020304" pitchFamily="18" charset="0"/>
              </a:rPr>
              <a:t>杂志再也法保持原有的思想高度，直到被查封。</a:t>
            </a:r>
            <a:endParaRPr lang="zh-CN" altLang="en-US" sz="2000" dirty="0">
              <a:solidFill>
                <a:schemeClr val="accent1"/>
              </a:solidFill>
              <a:latin typeface="Times New Roman" panose="02020603050405020304" pitchFamily="18" charset="0"/>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7" name="标题 150529"/>
          <p:cNvSpPr>
            <a:spLocks noGrp="1"/>
          </p:cNvSpPr>
          <p:nvPr>
            <p:ph type="title"/>
          </p:nvPr>
        </p:nvSpPr>
        <p:spPr>
          <a:xfrm>
            <a:off x="1485900" y="205979"/>
            <a:ext cx="6172200" cy="473869"/>
          </a:xfrm>
        </p:spPr>
        <p:txBody>
          <a:bodyPr anchor="ctr"/>
          <a:lstStyle/>
          <a:p>
            <a:r>
              <a:rPr lang="en-US" altLang="zh-CN" sz="4000" b="1" dirty="0">
                <a:solidFill>
                  <a:srgbClr val="0070D5"/>
                </a:solidFill>
              </a:rPr>
              <a:t>80</a:t>
            </a:r>
            <a:r>
              <a:rPr lang="zh-CN" altLang="en-US" sz="4000" b="1" dirty="0">
                <a:solidFill>
                  <a:srgbClr val="0070D5"/>
                </a:solidFill>
              </a:rPr>
              <a:t>年代</a:t>
            </a:r>
            <a:endParaRPr lang="zh-CN" altLang="en-US" sz="4000" b="1" dirty="0">
              <a:solidFill>
                <a:srgbClr val="0070D5"/>
              </a:solidFill>
            </a:endParaRPr>
          </a:p>
        </p:txBody>
      </p:sp>
      <p:sp>
        <p:nvSpPr>
          <p:cNvPr id="116738" name="文本占位符 150530"/>
          <p:cNvSpPr>
            <a:spLocks noGrp="1"/>
          </p:cNvSpPr>
          <p:nvPr>
            <p:ph idx="1"/>
          </p:nvPr>
        </p:nvSpPr>
        <p:spPr>
          <a:xfrm>
            <a:off x="509270" y="1038225"/>
            <a:ext cx="8125460" cy="3996055"/>
          </a:xfrm>
        </p:spPr>
        <p:txBody>
          <a:bodyPr anchor="t"/>
          <a:lstStyle/>
          <a:p>
            <a:pPr>
              <a:lnSpc>
                <a:spcPct val="80000"/>
              </a:lnSpc>
            </a:pPr>
            <a:r>
              <a:rPr lang="zh-CN" altLang="en-US" sz="2000" dirty="0">
                <a:solidFill>
                  <a:schemeClr val="accent1"/>
                </a:solidFill>
              </a:rPr>
              <a:t>文学史上称</a:t>
            </a:r>
            <a:r>
              <a:rPr lang="en-US" altLang="zh-CN" sz="2000" dirty="0">
                <a:solidFill>
                  <a:schemeClr val="accent1"/>
                </a:solidFill>
              </a:rPr>
              <a:t>1880</a:t>
            </a:r>
            <a:r>
              <a:rPr lang="zh-CN" altLang="en-US" sz="2000" dirty="0">
                <a:solidFill>
                  <a:schemeClr val="accent1"/>
                </a:solidFill>
              </a:rPr>
              <a:t>年代为“沉默的年代”。这时期发生几件大事：</a:t>
            </a:r>
            <a:endParaRPr lang="zh-CN" altLang="en-US" sz="2000" dirty="0">
              <a:solidFill>
                <a:schemeClr val="accent1"/>
              </a:solidFill>
            </a:endParaRPr>
          </a:p>
          <a:p>
            <a:pPr>
              <a:lnSpc>
                <a:spcPct val="80000"/>
              </a:lnSpc>
            </a:pPr>
            <a:r>
              <a:rPr lang="en-US" altLang="zh-CN" sz="2000" dirty="0">
                <a:solidFill>
                  <a:schemeClr val="accent1"/>
                </a:solidFill>
              </a:rPr>
              <a:t>1</a:t>
            </a:r>
            <a:r>
              <a:rPr lang="zh-CN" altLang="en-US" sz="2000" dirty="0">
                <a:solidFill>
                  <a:schemeClr val="accent1"/>
                </a:solidFill>
              </a:rPr>
              <a:t>、民粹派运动转向马克思主义无产阶级运动；</a:t>
            </a:r>
            <a:endParaRPr lang="zh-CN" altLang="en-US" sz="2000" dirty="0">
              <a:solidFill>
                <a:schemeClr val="accent1"/>
              </a:solidFill>
            </a:endParaRPr>
          </a:p>
          <a:p>
            <a:pPr>
              <a:lnSpc>
                <a:spcPct val="80000"/>
              </a:lnSpc>
            </a:pPr>
            <a:r>
              <a:rPr lang="en-US" altLang="zh-CN" sz="2000" dirty="0">
                <a:solidFill>
                  <a:schemeClr val="accent1"/>
                </a:solidFill>
              </a:rPr>
              <a:t>2</a:t>
            </a:r>
            <a:r>
              <a:rPr lang="zh-CN" altLang="en-US" sz="2000" dirty="0">
                <a:solidFill>
                  <a:schemeClr val="accent1"/>
                </a:solidFill>
              </a:rPr>
              <a:t>、列宁创建“工人阶级解放斗争联盟”；</a:t>
            </a:r>
            <a:endParaRPr lang="zh-CN" altLang="en-US" sz="2000" dirty="0">
              <a:solidFill>
                <a:schemeClr val="accent1"/>
              </a:solidFill>
            </a:endParaRPr>
          </a:p>
          <a:p>
            <a:pPr>
              <a:lnSpc>
                <a:spcPct val="80000"/>
              </a:lnSpc>
            </a:pPr>
            <a:r>
              <a:rPr lang="en-US" altLang="zh-CN" sz="2000" dirty="0">
                <a:solidFill>
                  <a:schemeClr val="accent1"/>
                </a:solidFill>
              </a:rPr>
              <a:t>3</a:t>
            </a:r>
            <a:r>
              <a:rPr lang="zh-CN" altLang="en-US" sz="2000" dirty="0">
                <a:solidFill>
                  <a:schemeClr val="accent1"/>
                </a:solidFill>
              </a:rPr>
              <a:t>、</a:t>
            </a:r>
            <a:r>
              <a:rPr lang="en-US" altLang="zh-CN" sz="2000" dirty="0">
                <a:solidFill>
                  <a:schemeClr val="accent1"/>
                </a:solidFill>
              </a:rPr>
              <a:t>1881</a:t>
            </a:r>
            <a:r>
              <a:rPr lang="zh-CN" altLang="en-US" sz="2000" dirty="0">
                <a:solidFill>
                  <a:schemeClr val="accent1"/>
                </a:solidFill>
              </a:rPr>
              <a:t>年亚历山大二世被刺身亡，</a:t>
            </a:r>
            <a:endParaRPr lang="zh-CN" altLang="en-US" sz="2000" dirty="0">
              <a:solidFill>
                <a:schemeClr val="accent1"/>
              </a:solidFill>
            </a:endParaRPr>
          </a:p>
          <a:p>
            <a:pPr>
              <a:lnSpc>
                <a:spcPct val="80000"/>
              </a:lnSpc>
            </a:pPr>
            <a:r>
              <a:rPr lang="en-US" altLang="zh-CN" sz="2000" dirty="0">
                <a:solidFill>
                  <a:schemeClr val="accent1"/>
                </a:solidFill>
              </a:rPr>
              <a:t>4</a:t>
            </a:r>
            <a:r>
              <a:rPr lang="zh-CN" altLang="en-US" sz="2000" dirty="0">
                <a:solidFill>
                  <a:schemeClr val="accent1"/>
                </a:solidFill>
              </a:rPr>
              <a:t>、</a:t>
            </a:r>
            <a:r>
              <a:rPr lang="en-US" altLang="zh-CN" sz="2000" dirty="0">
                <a:solidFill>
                  <a:schemeClr val="accent1"/>
                </a:solidFill>
              </a:rPr>
              <a:t>1887</a:t>
            </a:r>
            <a:r>
              <a:rPr lang="zh-CN" altLang="en-US" sz="2000" dirty="0">
                <a:solidFill>
                  <a:schemeClr val="accent1"/>
                </a:solidFill>
              </a:rPr>
              <a:t>年亚历山大三世遇刺幸免于难，乌利扬诺夫被绞死；</a:t>
            </a:r>
            <a:endParaRPr lang="zh-CN" altLang="en-US" sz="2000" dirty="0">
              <a:solidFill>
                <a:schemeClr val="accent1"/>
              </a:solidFill>
            </a:endParaRPr>
          </a:p>
          <a:p>
            <a:pPr>
              <a:lnSpc>
                <a:spcPct val="80000"/>
              </a:lnSpc>
            </a:pPr>
            <a:r>
              <a:rPr lang="en-US" altLang="zh-CN" sz="2000" dirty="0">
                <a:solidFill>
                  <a:schemeClr val="accent1"/>
                </a:solidFill>
              </a:rPr>
              <a:t>5</a:t>
            </a:r>
            <a:r>
              <a:rPr lang="zh-CN" altLang="en-US" sz="2000" dirty="0">
                <a:solidFill>
                  <a:schemeClr val="accent1"/>
                </a:solidFill>
              </a:rPr>
              <a:t>、</a:t>
            </a:r>
            <a:r>
              <a:rPr lang="en-US" altLang="zh-CN" sz="2000" dirty="0">
                <a:solidFill>
                  <a:schemeClr val="accent1"/>
                </a:solidFill>
              </a:rPr>
              <a:t>1883</a:t>
            </a:r>
            <a:r>
              <a:rPr lang="zh-CN" altLang="en-US" sz="2000" dirty="0">
                <a:solidFill>
                  <a:schemeClr val="accent1"/>
                </a:solidFill>
              </a:rPr>
              <a:t>年普列汉诺夫成立“劳动解放社”。</a:t>
            </a:r>
            <a:endParaRPr lang="zh-CN" altLang="en-US" sz="2000" dirty="0">
              <a:solidFill>
                <a:schemeClr val="accent1"/>
              </a:solidFill>
            </a:endParaRPr>
          </a:p>
          <a:p>
            <a:pPr marL="0" indent="0">
              <a:lnSpc>
                <a:spcPct val="80000"/>
              </a:lnSpc>
              <a:buNone/>
            </a:pPr>
            <a:endParaRPr lang="zh-CN" altLang="en-US" sz="2400" dirty="0">
              <a:solidFill>
                <a:schemeClr val="accent1"/>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7" name="标题 150529"/>
          <p:cNvSpPr>
            <a:spLocks noGrp="1"/>
          </p:cNvSpPr>
          <p:nvPr>
            <p:ph type="title"/>
          </p:nvPr>
        </p:nvSpPr>
        <p:spPr>
          <a:xfrm>
            <a:off x="1485900" y="205979"/>
            <a:ext cx="6172200" cy="473869"/>
          </a:xfrm>
        </p:spPr>
        <p:txBody>
          <a:bodyPr anchor="ctr"/>
          <a:lstStyle/>
          <a:p>
            <a:r>
              <a:rPr lang="en-US" altLang="zh-CN" sz="4000" b="1" dirty="0">
                <a:solidFill>
                  <a:srgbClr val="0070D5"/>
                </a:solidFill>
              </a:rPr>
              <a:t>80</a:t>
            </a:r>
            <a:r>
              <a:rPr lang="zh-CN" altLang="en-US" sz="4000" b="1" dirty="0">
                <a:solidFill>
                  <a:srgbClr val="0070D5"/>
                </a:solidFill>
              </a:rPr>
              <a:t>年代</a:t>
            </a:r>
            <a:endParaRPr lang="zh-CN" altLang="en-US" sz="4000" b="1" dirty="0">
              <a:solidFill>
                <a:srgbClr val="0070D5"/>
              </a:solidFill>
            </a:endParaRPr>
          </a:p>
        </p:txBody>
      </p:sp>
      <p:sp>
        <p:nvSpPr>
          <p:cNvPr id="116738" name="文本占位符 150530"/>
          <p:cNvSpPr>
            <a:spLocks noGrp="1"/>
          </p:cNvSpPr>
          <p:nvPr>
            <p:ph idx="1"/>
          </p:nvPr>
        </p:nvSpPr>
        <p:spPr>
          <a:xfrm>
            <a:off x="532130" y="735965"/>
            <a:ext cx="8125460" cy="3996055"/>
          </a:xfrm>
        </p:spPr>
        <p:txBody>
          <a:bodyPr anchor="t"/>
          <a:lstStyle/>
          <a:p>
            <a:pPr marL="0" indent="0">
              <a:lnSpc>
                <a:spcPct val="80000"/>
              </a:lnSpc>
              <a:buNone/>
            </a:pPr>
            <a:endParaRPr lang="zh-CN" altLang="en-US" sz="2400" dirty="0">
              <a:solidFill>
                <a:schemeClr val="accent1"/>
              </a:solidFill>
            </a:endParaRPr>
          </a:p>
          <a:p>
            <a:pPr>
              <a:lnSpc>
                <a:spcPct val="80000"/>
              </a:lnSpc>
            </a:pPr>
            <a:r>
              <a:rPr lang="zh-CN" altLang="en-US" sz="2000" dirty="0">
                <a:solidFill>
                  <a:schemeClr val="accent1"/>
                </a:solidFill>
              </a:rPr>
              <a:t>这个时期的文学不再关心平民知识分子、农民和贵族问题，而是关心一般知识分子问题。革命民主派作家继续他们的揭露文学。</a:t>
            </a:r>
            <a:endParaRPr lang="zh-CN" altLang="en-US" sz="2000" dirty="0">
              <a:solidFill>
                <a:schemeClr val="accent1"/>
              </a:solidFill>
            </a:endParaRPr>
          </a:p>
          <a:p>
            <a:pPr>
              <a:lnSpc>
                <a:spcPct val="80000"/>
              </a:lnSpc>
            </a:pPr>
            <a:r>
              <a:rPr lang="zh-CN" altLang="en-US" sz="2000" dirty="0">
                <a:solidFill>
                  <a:schemeClr val="accent1"/>
                </a:solidFill>
              </a:rPr>
              <a:t>屠格涅夫和陀思妥耶夫斯基先后去世，托尔斯泰于</a:t>
            </a:r>
            <a:r>
              <a:rPr lang="en-US" altLang="zh-CN" sz="2000" dirty="0">
                <a:solidFill>
                  <a:schemeClr val="accent1"/>
                </a:solidFill>
              </a:rPr>
              <a:t>1880</a:t>
            </a:r>
            <a:r>
              <a:rPr lang="zh-CN" altLang="en-US" sz="2000" dirty="0">
                <a:solidFill>
                  <a:schemeClr val="accent1"/>
                </a:solidFill>
              </a:rPr>
              <a:t>年代末和</a:t>
            </a:r>
            <a:r>
              <a:rPr lang="en-US" altLang="zh-CN" sz="2000" dirty="0">
                <a:solidFill>
                  <a:schemeClr val="accent1"/>
                </a:solidFill>
              </a:rPr>
              <a:t>90</a:t>
            </a:r>
            <a:r>
              <a:rPr lang="zh-CN" altLang="en-US" sz="2000" dirty="0">
                <a:solidFill>
                  <a:schemeClr val="accent1"/>
                </a:solidFill>
              </a:rPr>
              <a:t>年代初写出</a:t>
            </a:r>
            <a:r>
              <a:rPr lang="en-US" altLang="zh-CN" sz="2000" dirty="0">
                <a:solidFill>
                  <a:schemeClr val="accent1"/>
                </a:solidFill>
              </a:rPr>
              <a:t>《</a:t>
            </a:r>
            <a:r>
              <a:rPr lang="zh-CN" altLang="en-US" sz="2000" dirty="0">
                <a:solidFill>
                  <a:schemeClr val="accent1"/>
                </a:solidFill>
              </a:rPr>
              <a:t>复活</a:t>
            </a:r>
            <a:r>
              <a:rPr lang="en-US" altLang="zh-CN" sz="2000" dirty="0">
                <a:solidFill>
                  <a:schemeClr val="accent1"/>
                </a:solidFill>
              </a:rPr>
              <a:t>》</a:t>
            </a:r>
            <a:r>
              <a:rPr lang="zh-CN" altLang="en-US" sz="2000" dirty="0">
                <a:solidFill>
                  <a:schemeClr val="accent1"/>
                </a:solidFill>
              </a:rPr>
              <a:t>。</a:t>
            </a:r>
            <a:r>
              <a:rPr lang="zh-CN" altLang="en-US" sz="2000" dirty="0">
                <a:solidFill>
                  <a:srgbClr val="0000CC"/>
                </a:solidFill>
              </a:rPr>
              <a:t>托尔斯泰成了文学的中心</a:t>
            </a:r>
            <a:r>
              <a:rPr lang="zh-CN" altLang="en-US" sz="2000" dirty="0">
                <a:solidFill>
                  <a:schemeClr val="accent1"/>
                </a:solidFill>
              </a:rPr>
              <a:t>，他的托尔斯泰主义这时已完全形成。</a:t>
            </a:r>
            <a:r>
              <a:rPr lang="en-US" altLang="zh-CN" sz="2000" dirty="0">
                <a:solidFill>
                  <a:schemeClr val="accent1"/>
                </a:solidFill>
              </a:rPr>
              <a:t>《</a:t>
            </a:r>
            <a:r>
              <a:rPr lang="zh-CN" altLang="en-US" sz="2000" dirty="0">
                <a:solidFill>
                  <a:schemeClr val="accent1"/>
                </a:solidFill>
              </a:rPr>
              <a:t>安娜</a:t>
            </a:r>
            <a:r>
              <a:rPr lang="en-US" altLang="zh-CN" sz="2000" dirty="0">
                <a:solidFill>
                  <a:schemeClr val="accent1"/>
                </a:solidFill>
              </a:rPr>
              <a:t>·</a:t>
            </a:r>
            <a:r>
              <a:rPr lang="zh-CN" altLang="en-US" sz="2000" dirty="0">
                <a:solidFill>
                  <a:schemeClr val="accent1"/>
                </a:solidFill>
              </a:rPr>
              <a:t>卡列尼娜</a:t>
            </a:r>
            <a:r>
              <a:rPr lang="en-US" altLang="zh-CN" sz="2000" dirty="0">
                <a:solidFill>
                  <a:schemeClr val="accent1"/>
                </a:solidFill>
              </a:rPr>
              <a:t>》</a:t>
            </a:r>
            <a:r>
              <a:rPr lang="zh-CN" altLang="en-US" sz="2000" dirty="0">
                <a:solidFill>
                  <a:schemeClr val="accent1"/>
                </a:solidFill>
              </a:rPr>
              <a:t>与</a:t>
            </a:r>
            <a:r>
              <a:rPr lang="en-US" altLang="zh-CN" sz="2000" dirty="0">
                <a:solidFill>
                  <a:schemeClr val="accent1"/>
                </a:solidFill>
              </a:rPr>
              <a:t>《</a:t>
            </a:r>
            <a:r>
              <a:rPr lang="zh-CN" altLang="en-US" sz="2000" dirty="0">
                <a:solidFill>
                  <a:schemeClr val="accent1"/>
                </a:solidFill>
              </a:rPr>
              <a:t>战争与和平</a:t>
            </a:r>
            <a:r>
              <a:rPr lang="en-US" altLang="zh-CN" sz="2000" dirty="0">
                <a:solidFill>
                  <a:schemeClr val="accent1"/>
                </a:solidFill>
              </a:rPr>
              <a:t>》</a:t>
            </a:r>
            <a:r>
              <a:rPr lang="zh-CN" altLang="en-US" sz="2000" dirty="0">
                <a:solidFill>
                  <a:schemeClr val="accent1"/>
                </a:solidFill>
              </a:rPr>
              <a:t>遭到民主派的否定，特别是谢德林彻底否定了有关列文的篇章。这时</a:t>
            </a:r>
            <a:r>
              <a:rPr lang="zh-CN" altLang="en-US" sz="2000" b="1" dirty="0">
                <a:solidFill>
                  <a:srgbClr val="0000CC"/>
                </a:solidFill>
              </a:rPr>
              <a:t>契诃夫</a:t>
            </a:r>
            <a:r>
              <a:rPr lang="zh-CN" altLang="en-US" sz="2000" dirty="0">
                <a:solidFill>
                  <a:schemeClr val="accent1"/>
                </a:solidFill>
              </a:rPr>
              <a:t>已达到创作高潮。</a:t>
            </a:r>
            <a:endParaRPr lang="zh-CN" altLang="en-US" sz="2000" dirty="0">
              <a:solidFill>
                <a:schemeClr val="accent1"/>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1" name="标题 151553"/>
          <p:cNvSpPr>
            <a:spLocks noGrp="1"/>
          </p:cNvSpPr>
          <p:nvPr>
            <p:ph type="title"/>
          </p:nvPr>
        </p:nvSpPr>
        <p:spPr/>
        <p:txBody>
          <a:bodyPr anchor="ctr"/>
          <a:lstStyle/>
          <a:p>
            <a:r>
              <a:rPr lang="en-US" altLang="zh-CN" sz="4000" b="1" dirty="0">
                <a:solidFill>
                  <a:srgbClr val="0070D5"/>
                </a:solidFill>
              </a:rPr>
              <a:t>90</a:t>
            </a:r>
            <a:r>
              <a:rPr lang="zh-CN" altLang="en-US" sz="4000" b="1" dirty="0">
                <a:solidFill>
                  <a:srgbClr val="0070D5"/>
                </a:solidFill>
              </a:rPr>
              <a:t>年代</a:t>
            </a:r>
            <a:endParaRPr lang="zh-CN" altLang="en-US" sz="4000" b="1" dirty="0">
              <a:solidFill>
                <a:srgbClr val="0070D5"/>
              </a:solidFill>
            </a:endParaRPr>
          </a:p>
        </p:txBody>
      </p:sp>
      <p:sp>
        <p:nvSpPr>
          <p:cNvPr id="117762" name="文本占位符 151554"/>
          <p:cNvSpPr>
            <a:spLocks noGrp="1"/>
          </p:cNvSpPr>
          <p:nvPr>
            <p:ph idx="1"/>
          </p:nvPr>
        </p:nvSpPr>
        <p:spPr/>
        <p:txBody>
          <a:bodyPr anchor="t"/>
          <a:lstStyle/>
          <a:p>
            <a:r>
              <a:rPr lang="en-US" altLang="zh-CN" sz="2000" dirty="0">
                <a:solidFill>
                  <a:schemeClr val="accent1"/>
                </a:solidFill>
              </a:rPr>
              <a:t>1890</a:t>
            </a:r>
            <a:r>
              <a:rPr lang="zh-CN" altLang="en-US" sz="2000" dirty="0">
                <a:solidFill>
                  <a:schemeClr val="accent1"/>
                </a:solidFill>
              </a:rPr>
              <a:t>年代俄国文坛虽以批现文学为主，但它已经明显趋于衰落。这个时期一个显著的特点就是文学流派纷然杂呈，同时，</a:t>
            </a:r>
            <a:r>
              <a:rPr lang="zh-CN" altLang="en-US" sz="2000" b="1" dirty="0">
                <a:solidFill>
                  <a:srgbClr val="0070D5"/>
                </a:solidFill>
              </a:rPr>
              <a:t>俄国现代主义</a:t>
            </a:r>
            <a:r>
              <a:rPr lang="zh-CN" altLang="en-US" sz="2000" dirty="0">
                <a:solidFill>
                  <a:schemeClr val="accent1"/>
                </a:solidFill>
              </a:rPr>
              <a:t>文学已开始萌芽。这时重要作家仍然是</a:t>
            </a:r>
            <a:r>
              <a:rPr lang="zh-CN" altLang="en-US" sz="2000" b="1" dirty="0">
                <a:solidFill>
                  <a:schemeClr val="accent1"/>
                </a:solidFill>
              </a:rPr>
              <a:t>托尔斯泰</a:t>
            </a:r>
            <a:r>
              <a:rPr lang="zh-CN" altLang="en-US" sz="2000" dirty="0">
                <a:solidFill>
                  <a:schemeClr val="accent1"/>
                </a:solidFill>
              </a:rPr>
              <a:t>和</a:t>
            </a:r>
            <a:r>
              <a:rPr lang="zh-CN" altLang="en-US" sz="2000" b="1" dirty="0">
                <a:solidFill>
                  <a:schemeClr val="accent1"/>
                </a:solidFill>
              </a:rPr>
              <a:t>契诃夫</a:t>
            </a:r>
            <a:r>
              <a:rPr lang="zh-CN" altLang="en-US" sz="2000" dirty="0">
                <a:solidFill>
                  <a:schemeClr val="accent1"/>
                </a:solidFill>
              </a:rPr>
              <a:t>以及</a:t>
            </a:r>
            <a:r>
              <a:rPr lang="zh-CN" altLang="en-US" sz="2000" b="1" dirty="0">
                <a:solidFill>
                  <a:schemeClr val="accent1"/>
                </a:solidFill>
              </a:rPr>
              <a:t>柯罗连科</a:t>
            </a:r>
            <a:r>
              <a:rPr lang="zh-CN" altLang="en-US" sz="2000" dirty="0">
                <a:solidFill>
                  <a:schemeClr val="accent1"/>
                </a:solidFill>
              </a:rPr>
              <a:t>，但</a:t>
            </a:r>
            <a:r>
              <a:rPr lang="zh-CN" altLang="en-US" sz="2000" b="1" dirty="0">
                <a:solidFill>
                  <a:srgbClr val="0070D5"/>
                </a:solidFill>
              </a:rPr>
              <a:t>高尔基</a:t>
            </a:r>
            <a:r>
              <a:rPr lang="zh-CN" altLang="en-US" sz="2000" dirty="0">
                <a:solidFill>
                  <a:schemeClr val="accent1"/>
                </a:solidFill>
              </a:rPr>
              <a:t>已开始步入文坛并初露锋芒。</a:t>
            </a:r>
            <a:r>
              <a:rPr lang="en-US" altLang="zh-CN" sz="2000" dirty="0">
                <a:solidFill>
                  <a:schemeClr val="accent1"/>
                </a:solidFill>
              </a:rPr>
              <a:t>1906</a:t>
            </a:r>
            <a:r>
              <a:rPr lang="zh-CN" altLang="en-US" sz="2000" dirty="0">
                <a:solidFill>
                  <a:schemeClr val="accent1"/>
                </a:solidFill>
              </a:rPr>
              <a:t>年他的代表作</a:t>
            </a:r>
            <a:r>
              <a:rPr lang="en-US" altLang="zh-CN" sz="2000" dirty="0">
                <a:solidFill>
                  <a:schemeClr val="accent1"/>
                </a:solidFill>
              </a:rPr>
              <a:t>《</a:t>
            </a:r>
            <a:r>
              <a:rPr lang="zh-CN" altLang="en-US" sz="2000" dirty="0">
                <a:solidFill>
                  <a:schemeClr val="accent1"/>
                </a:solidFill>
              </a:rPr>
              <a:t>母亲</a:t>
            </a:r>
            <a:r>
              <a:rPr lang="en-US" altLang="zh-CN" sz="2000" dirty="0">
                <a:solidFill>
                  <a:schemeClr val="accent1"/>
                </a:solidFill>
              </a:rPr>
              <a:t>》</a:t>
            </a:r>
            <a:r>
              <a:rPr lang="zh-CN" altLang="en-US" sz="2000" dirty="0">
                <a:solidFill>
                  <a:schemeClr val="accent1"/>
                </a:solidFill>
              </a:rPr>
              <a:t>问世，它标志了苏联社会主义现实主义文学的诞生</a:t>
            </a:r>
            <a:r>
              <a:rPr lang="zh-CN" altLang="en-US" sz="2000" dirty="0"/>
              <a:t>。</a:t>
            </a:r>
            <a:endParaRPr lang="zh-CN" altLang="en-US" sz="2000" dirty="0"/>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5" name="标题 152577"/>
          <p:cNvSpPr>
            <a:spLocks noGrp="1"/>
          </p:cNvSpPr>
          <p:nvPr>
            <p:ph type="title"/>
          </p:nvPr>
        </p:nvSpPr>
        <p:spPr>
          <a:xfrm>
            <a:off x="835025" y="337185"/>
            <a:ext cx="7465060" cy="627380"/>
          </a:xfrm>
        </p:spPr>
        <p:txBody>
          <a:bodyPr anchor="ctr"/>
          <a:lstStyle/>
          <a:p>
            <a:br>
              <a:rPr lang="en-US" altLang="zh-CN" sz="2700" b="1" dirty="0">
                <a:solidFill>
                  <a:srgbClr val="FF0000"/>
                </a:solidFill>
              </a:rPr>
            </a:br>
            <a:r>
              <a:rPr lang="zh-CN" altLang="en-US" sz="3600" b="1" dirty="0">
                <a:solidFill>
                  <a:srgbClr val="00B050"/>
                </a:solidFill>
              </a:rPr>
              <a:t>屠格涅夫</a:t>
            </a:r>
            <a:br>
              <a:rPr lang="zh-CN" altLang="en-US" sz="3000" b="1" dirty="0">
                <a:solidFill>
                  <a:srgbClr val="00B050"/>
                </a:solidFill>
              </a:rPr>
            </a:br>
            <a:r>
              <a:rPr lang="zh-CN" altLang="en-US" sz="3000" b="1">
                <a:solidFill>
                  <a:srgbClr val="00B050"/>
                </a:solidFill>
              </a:rPr>
              <a:t>（Иван Сергеевич Тургенев  </a:t>
            </a:r>
            <a:r>
              <a:rPr lang="en-US" altLang="zh-CN" sz="3000" b="1">
                <a:solidFill>
                  <a:srgbClr val="00B050"/>
                </a:solidFill>
              </a:rPr>
              <a:t>1818—1883</a:t>
            </a:r>
            <a:r>
              <a:rPr lang="zh-CN" altLang="en-US" sz="3000" b="1">
                <a:solidFill>
                  <a:srgbClr val="00B050"/>
                </a:solidFill>
              </a:rPr>
              <a:t>）</a:t>
            </a:r>
            <a:br>
              <a:rPr lang="zh-CN" altLang="en-US" sz="3000" b="1" dirty="0">
                <a:solidFill>
                  <a:srgbClr val="00B050"/>
                </a:solidFill>
              </a:rPr>
            </a:br>
            <a:endParaRPr lang="zh-CN" altLang="en-US" sz="3000" b="1" dirty="0">
              <a:solidFill>
                <a:srgbClr val="00B050"/>
              </a:solidFill>
            </a:endParaRPr>
          </a:p>
        </p:txBody>
      </p:sp>
      <p:sp>
        <p:nvSpPr>
          <p:cNvPr id="118786" name="文本占位符 152578"/>
          <p:cNvSpPr>
            <a:spLocks noGrp="1"/>
          </p:cNvSpPr>
          <p:nvPr>
            <p:ph idx="1"/>
          </p:nvPr>
        </p:nvSpPr>
        <p:spPr>
          <a:xfrm>
            <a:off x="382270" y="1349375"/>
            <a:ext cx="8370570" cy="3913505"/>
          </a:xfrm>
        </p:spPr>
        <p:txBody>
          <a:bodyPr anchor="t"/>
          <a:lstStyle/>
          <a:p>
            <a:pPr>
              <a:lnSpc>
                <a:spcPct val="90000"/>
              </a:lnSpc>
            </a:pPr>
            <a:r>
              <a:rPr lang="zh-CN" altLang="en-US" sz="2100" dirty="0">
                <a:solidFill>
                  <a:schemeClr val="accent1"/>
                </a:solidFill>
              </a:rPr>
              <a:t>伊凡</a:t>
            </a:r>
            <a:r>
              <a:rPr lang="en-US" altLang="zh-CN" sz="2100" dirty="0">
                <a:solidFill>
                  <a:schemeClr val="accent1"/>
                </a:solidFill>
              </a:rPr>
              <a:t>·</a:t>
            </a:r>
            <a:r>
              <a:rPr lang="zh-CN" altLang="en-US" sz="2100" dirty="0">
                <a:solidFill>
                  <a:schemeClr val="accent1"/>
                </a:solidFill>
              </a:rPr>
              <a:t>谢尔盖耶维奇</a:t>
            </a:r>
            <a:r>
              <a:rPr lang="en-US" altLang="zh-CN" sz="2100" dirty="0">
                <a:solidFill>
                  <a:schemeClr val="accent1"/>
                </a:solidFill>
              </a:rPr>
              <a:t>·</a:t>
            </a:r>
            <a:r>
              <a:rPr lang="zh-CN" altLang="en-US" sz="2100" dirty="0">
                <a:solidFill>
                  <a:schemeClr val="accent1"/>
                </a:solidFill>
              </a:rPr>
              <a:t>屠格涅夫</a:t>
            </a:r>
            <a:r>
              <a:rPr lang="en-US" altLang="zh-CN" sz="2100" dirty="0">
                <a:solidFill>
                  <a:schemeClr val="accent1"/>
                </a:solidFill>
              </a:rPr>
              <a:t>——</a:t>
            </a:r>
            <a:r>
              <a:rPr lang="zh-CN" altLang="en-US" sz="2100" dirty="0">
                <a:solidFill>
                  <a:schemeClr val="accent1"/>
                </a:solidFill>
              </a:rPr>
              <a:t>俄国著名的批判现实主义作家。他出身于贵族家庭，早年毕业于彼得堡大学，后到柏林大学专攻黑格尔的哲学，获得硕士学位。屠格涅夫年轻时曾醉心于浪漫主义诗歌，后在别林斯基的影响下走上现实主义的创作道路。他曾是</a:t>
            </a:r>
            <a:r>
              <a:rPr lang="en-US" altLang="zh-CN" sz="2100" dirty="0">
                <a:solidFill>
                  <a:schemeClr val="accent1"/>
                </a:solidFill>
              </a:rPr>
              <a:t>《</a:t>
            </a:r>
            <a:r>
              <a:rPr lang="zh-CN" altLang="en-US" sz="2100" dirty="0">
                <a:solidFill>
                  <a:schemeClr val="accent1"/>
                </a:solidFill>
              </a:rPr>
              <a:t>现代人</a:t>
            </a:r>
            <a:r>
              <a:rPr lang="en-US" altLang="zh-CN" sz="2100" dirty="0">
                <a:solidFill>
                  <a:schemeClr val="accent1"/>
                </a:solidFill>
              </a:rPr>
              <a:t>》</a:t>
            </a:r>
            <a:r>
              <a:rPr lang="zh-CN" altLang="en-US" sz="2100" dirty="0">
                <a:solidFill>
                  <a:schemeClr val="accent1"/>
                </a:solidFill>
              </a:rPr>
              <a:t>杂志的积极撰稿者。政治上他是一个温和的贵族自由主义者，拥护沙皇政府的农奴制改革。</a:t>
            </a:r>
            <a:r>
              <a:rPr lang="en-US" altLang="zh-CN" sz="2100" dirty="0">
                <a:solidFill>
                  <a:schemeClr val="accent1"/>
                </a:solidFill>
              </a:rPr>
              <a:t>1850</a:t>
            </a:r>
            <a:r>
              <a:rPr lang="zh-CN" altLang="en-US" sz="2100" dirty="0">
                <a:solidFill>
                  <a:schemeClr val="accent1"/>
                </a:solidFill>
              </a:rPr>
              <a:t>、</a:t>
            </a:r>
            <a:r>
              <a:rPr lang="en-US" altLang="zh-CN" sz="2100" dirty="0">
                <a:solidFill>
                  <a:schemeClr val="accent1"/>
                </a:solidFill>
              </a:rPr>
              <a:t>60</a:t>
            </a:r>
            <a:r>
              <a:rPr lang="zh-CN" altLang="en-US" sz="2100" dirty="0">
                <a:solidFill>
                  <a:schemeClr val="accent1"/>
                </a:solidFill>
              </a:rPr>
              <a:t>年代之交，他与车尔尼雪夫斯基和杜勃罗留波夫发生严重分歧，终于</a:t>
            </a:r>
            <a:r>
              <a:rPr lang="en-US" altLang="zh-CN" sz="2100" dirty="0">
                <a:solidFill>
                  <a:schemeClr val="accent1"/>
                </a:solidFill>
              </a:rPr>
              <a:t>1860</a:t>
            </a:r>
            <a:r>
              <a:rPr lang="zh-CN" altLang="en-US" sz="2100" dirty="0">
                <a:solidFill>
                  <a:schemeClr val="accent1"/>
                </a:solidFill>
              </a:rPr>
              <a:t>年脱离</a:t>
            </a:r>
            <a:r>
              <a:rPr lang="en-US" altLang="zh-CN" sz="2100" dirty="0">
                <a:solidFill>
                  <a:schemeClr val="accent1"/>
                </a:solidFill>
              </a:rPr>
              <a:t>《</a:t>
            </a:r>
            <a:r>
              <a:rPr lang="zh-CN" altLang="en-US" sz="2100" dirty="0">
                <a:solidFill>
                  <a:schemeClr val="accent1"/>
                </a:solidFill>
              </a:rPr>
              <a:t>现代人</a:t>
            </a:r>
            <a:r>
              <a:rPr lang="en-US" altLang="zh-CN" sz="2100" dirty="0">
                <a:solidFill>
                  <a:schemeClr val="accent1"/>
                </a:solidFill>
              </a:rPr>
              <a:t>》</a:t>
            </a:r>
            <a:r>
              <a:rPr lang="zh-CN" altLang="en-US" sz="2000" dirty="0">
                <a:solidFill>
                  <a:schemeClr val="accent1"/>
                </a:solidFill>
                <a:latin typeface="Times New Roman" panose="02020603050405020304" pitchFamily="18" charset="0"/>
              </a:rPr>
              <a:t>（</a:t>
            </a:r>
            <a:r>
              <a:rPr lang="en-US" altLang="zh-CN" sz="2000" dirty="0">
                <a:solidFill>
                  <a:schemeClr val="accent1"/>
                </a:solidFill>
                <a:latin typeface="Times New Roman" panose="02020603050405020304" pitchFamily="18" charset="0"/>
              </a:rPr>
              <a:t>Современник</a:t>
            </a:r>
            <a:r>
              <a:rPr lang="zh-CN" altLang="en-US" sz="2000" dirty="0">
                <a:solidFill>
                  <a:schemeClr val="accent1"/>
                </a:solidFill>
                <a:latin typeface="Times New Roman" panose="02020603050405020304" pitchFamily="18" charset="0"/>
              </a:rPr>
              <a:t>）</a:t>
            </a:r>
            <a:r>
              <a:rPr lang="zh-CN" altLang="en-US" sz="2100" dirty="0">
                <a:solidFill>
                  <a:schemeClr val="accent1"/>
                </a:solidFill>
              </a:rPr>
              <a:t>。后来，他长期侨居在西欧。在国外他经常资助民粹派，并思念祖国，关心俄国的解放事业。</a:t>
            </a:r>
            <a:r>
              <a:rPr lang="en-US" altLang="zh-CN" sz="2100" dirty="0">
                <a:solidFill>
                  <a:schemeClr val="accent1"/>
                </a:solidFill>
              </a:rPr>
              <a:t>1883</a:t>
            </a:r>
            <a:r>
              <a:rPr lang="zh-CN" altLang="en-US" sz="2100" dirty="0">
                <a:solidFill>
                  <a:schemeClr val="accent1"/>
                </a:solidFill>
              </a:rPr>
              <a:t>屠格涅夫在法国病逝。</a:t>
            </a:r>
            <a:endParaRPr lang="zh-CN" altLang="en-US" sz="2100" dirty="0">
              <a:solidFill>
                <a:schemeClr val="accent1"/>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09" name="标题 153601"/>
          <p:cNvSpPr>
            <a:spLocks noGrp="1"/>
          </p:cNvSpPr>
          <p:nvPr>
            <p:ph type="title"/>
          </p:nvPr>
        </p:nvSpPr>
        <p:spPr>
          <a:xfrm>
            <a:off x="1485900" y="205979"/>
            <a:ext cx="6172200" cy="691753"/>
          </a:xfrm>
        </p:spPr>
        <p:txBody>
          <a:bodyPr anchor="ctr"/>
          <a:lstStyle/>
          <a:p>
            <a:r>
              <a:rPr lang="en-US" altLang="zh-CN" sz="3600" b="1" dirty="0">
                <a:solidFill>
                  <a:srgbClr val="00B050"/>
                </a:solidFill>
              </a:rPr>
              <a:t>《</a:t>
            </a:r>
            <a:r>
              <a:rPr lang="zh-CN" altLang="en-US" sz="3600" b="1" dirty="0">
                <a:solidFill>
                  <a:srgbClr val="00B050"/>
                </a:solidFill>
              </a:rPr>
              <a:t>猎人笔记</a:t>
            </a:r>
            <a:r>
              <a:rPr lang="en-US" altLang="zh-CN" sz="3600" b="1">
                <a:solidFill>
                  <a:srgbClr val="00B050"/>
                </a:solidFill>
              </a:rPr>
              <a:t>》</a:t>
            </a:r>
            <a:endParaRPr lang="en-US" altLang="zh-CN" sz="3600" b="1">
              <a:solidFill>
                <a:srgbClr val="00B050"/>
              </a:solidFill>
            </a:endParaRPr>
          </a:p>
        </p:txBody>
      </p:sp>
      <p:sp>
        <p:nvSpPr>
          <p:cNvPr id="119810" name="文本占位符 153602"/>
          <p:cNvSpPr>
            <a:spLocks noGrp="1"/>
          </p:cNvSpPr>
          <p:nvPr>
            <p:ph idx="1"/>
          </p:nvPr>
        </p:nvSpPr>
        <p:spPr/>
        <p:txBody>
          <a:bodyPr anchor="t"/>
          <a:lstStyle/>
          <a:p>
            <a:pPr>
              <a:lnSpc>
                <a:spcPct val="90000"/>
              </a:lnSpc>
            </a:pPr>
            <a:r>
              <a:rPr lang="zh-CN" altLang="en-US" sz="2000" dirty="0">
                <a:solidFill>
                  <a:schemeClr val="accent1"/>
                </a:solidFill>
              </a:rPr>
              <a:t>屠格涅夫的第一部现实主义小说是</a:t>
            </a:r>
            <a:r>
              <a:rPr lang="en-US" altLang="zh-CN" sz="2000" dirty="0">
                <a:solidFill>
                  <a:schemeClr val="accent1"/>
                </a:solidFill>
              </a:rPr>
              <a:t>《</a:t>
            </a:r>
            <a:r>
              <a:rPr lang="zh-CN" altLang="en-US" sz="2000" dirty="0">
                <a:solidFill>
                  <a:schemeClr val="accent1"/>
                </a:solidFill>
              </a:rPr>
              <a:t>猎人笔记</a:t>
            </a:r>
            <a:r>
              <a:rPr lang="en-US" altLang="zh-CN" sz="2000" dirty="0">
                <a:solidFill>
                  <a:schemeClr val="accent1"/>
                </a:solidFill>
              </a:rPr>
              <a:t>》</a:t>
            </a:r>
            <a:r>
              <a:rPr lang="zh-CN" altLang="en-US" sz="2000" dirty="0">
                <a:solidFill>
                  <a:schemeClr val="accent1"/>
                </a:solidFill>
              </a:rPr>
              <a:t>（</a:t>
            </a:r>
            <a:r>
              <a:rPr lang="en-US" altLang="zh-CN" sz="2000" dirty="0">
                <a:solidFill>
                  <a:schemeClr val="accent1"/>
                </a:solidFill>
              </a:rPr>
              <a:t>Записки охотника, 1852</a:t>
            </a:r>
            <a:r>
              <a:rPr lang="zh-CN" altLang="en-US" sz="2000" dirty="0">
                <a:solidFill>
                  <a:schemeClr val="accent1"/>
                </a:solidFill>
              </a:rPr>
              <a:t>），它包括</a:t>
            </a:r>
            <a:r>
              <a:rPr lang="en-US" altLang="zh-CN" sz="2000" dirty="0">
                <a:solidFill>
                  <a:schemeClr val="accent1"/>
                </a:solidFill>
              </a:rPr>
              <a:t>25</a:t>
            </a:r>
            <a:r>
              <a:rPr lang="zh-CN" altLang="en-US" sz="2000" dirty="0">
                <a:solidFill>
                  <a:schemeClr val="accent1"/>
                </a:solidFill>
              </a:rPr>
              <a:t>个短篇。作者采用一个猎人到乡村狩猎时所写笔记的形式，描绘了在农奴制下外省城镇和乡村各阶层的生活。作品题材多样，但基本贯穿一个主题</a:t>
            </a:r>
            <a:r>
              <a:rPr lang="en-US" altLang="zh-CN" sz="2000" dirty="0">
                <a:solidFill>
                  <a:schemeClr val="accent1"/>
                </a:solidFill>
              </a:rPr>
              <a:t>——</a:t>
            </a:r>
            <a:r>
              <a:rPr lang="zh-CN" altLang="en-US" sz="2000" dirty="0">
                <a:solidFill>
                  <a:schemeClr val="accent1"/>
                </a:solidFill>
              </a:rPr>
              <a:t>反农奴制。作者怀着人道主义的同情心，揭露地主的罪恶，对农民的贫困和屈辱深表同情，从而对农奴制提出抗议。作品的抒情意味浓郁，大自然的景色描写得十分怡人。</a:t>
            </a:r>
            <a:endParaRPr lang="zh-CN" altLang="en-US" sz="2000" dirty="0">
              <a:solidFill>
                <a:schemeClr val="accent1"/>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3" name="标题 154625"/>
          <p:cNvSpPr>
            <a:spLocks noGrp="1"/>
          </p:cNvSpPr>
          <p:nvPr>
            <p:ph type="title"/>
          </p:nvPr>
        </p:nvSpPr>
        <p:spPr>
          <a:xfrm>
            <a:off x="1485900" y="205979"/>
            <a:ext cx="6172200" cy="582215"/>
          </a:xfrm>
        </p:spPr>
        <p:txBody>
          <a:bodyPr anchor="ctr"/>
          <a:lstStyle/>
          <a:p>
            <a:r>
              <a:rPr lang="zh-CN" altLang="en-US" sz="4000" b="1" dirty="0">
                <a:solidFill>
                  <a:srgbClr val="00B050"/>
                </a:solidFill>
              </a:rPr>
              <a:t>长篇小说</a:t>
            </a:r>
            <a:endParaRPr lang="zh-CN" altLang="en-US" sz="4000" b="1" dirty="0">
              <a:solidFill>
                <a:srgbClr val="00B050"/>
              </a:solidFill>
            </a:endParaRPr>
          </a:p>
        </p:txBody>
      </p:sp>
      <p:sp>
        <p:nvSpPr>
          <p:cNvPr id="120834" name="文本占位符 154626"/>
          <p:cNvSpPr>
            <a:spLocks noGrp="1"/>
          </p:cNvSpPr>
          <p:nvPr>
            <p:ph idx="1"/>
          </p:nvPr>
        </p:nvSpPr>
        <p:spPr>
          <a:xfrm>
            <a:off x="567690" y="1310005"/>
            <a:ext cx="8208010" cy="3996055"/>
          </a:xfrm>
        </p:spPr>
        <p:txBody>
          <a:bodyPr anchor="t"/>
          <a:lstStyle/>
          <a:p>
            <a:pPr>
              <a:lnSpc>
                <a:spcPct val="80000"/>
              </a:lnSpc>
            </a:pPr>
            <a:r>
              <a:rPr lang="en-US" altLang="zh-CN" sz="2000" dirty="0">
                <a:solidFill>
                  <a:schemeClr val="accent1"/>
                </a:solidFill>
                <a:latin typeface="Times New Roman" panose="02020603050405020304" pitchFamily="18" charset="0"/>
              </a:rPr>
              <a:t>1850</a:t>
            </a:r>
            <a:r>
              <a:rPr lang="zh-CN" altLang="en-US" sz="2000" dirty="0">
                <a:solidFill>
                  <a:schemeClr val="accent1"/>
                </a:solidFill>
                <a:latin typeface="Times New Roman" panose="02020603050405020304" pitchFamily="18" charset="0"/>
              </a:rPr>
              <a:t>年代屠格涅夫转而写长篇小说，共</a:t>
            </a:r>
            <a:r>
              <a:rPr lang="zh-CN" altLang="en-US" sz="2000" dirty="0">
                <a:solidFill>
                  <a:schemeClr val="accent1"/>
                </a:solidFill>
                <a:latin typeface="Times New Roman" panose="02020603050405020304" pitchFamily="18" charset="0"/>
                <a:sym typeface="+mn-ea"/>
              </a:rPr>
              <a:t>写作了</a:t>
            </a:r>
            <a:r>
              <a:rPr lang="en-US" altLang="zh-CN" sz="2000">
                <a:solidFill>
                  <a:schemeClr val="accent1"/>
                </a:solidFill>
                <a:latin typeface="Times New Roman" panose="02020603050405020304" pitchFamily="18" charset="0"/>
                <a:sym typeface="+mn-ea"/>
              </a:rPr>
              <a:t>6</a:t>
            </a:r>
            <a:r>
              <a:rPr lang="zh-CN" altLang="en-US" sz="2000" dirty="0">
                <a:solidFill>
                  <a:schemeClr val="accent1"/>
                </a:solidFill>
                <a:latin typeface="Times New Roman" panose="02020603050405020304" pitchFamily="18" charset="0"/>
                <a:sym typeface="+mn-ea"/>
              </a:rPr>
              <a:t>部长篇小说：</a:t>
            </a:r>
            <a:r>
              <a:rPr lang="en-US" altLang="zh-CN" sz="2000" b="1">
                <a:solidFill>
                  <a:srgbClr val="00B050"/>
                </a:solidFill>
                <a:latin typeface="Times New Roman" panose="02020603050405020304" pitchFamily="18" charset="0"/>
                <a:sym typeface="+mn-ea"/>
              </a:rPr>
              <a:t>《</a:t>
            </a:r>
            <a:r>
              <a:rPr lang="zh-CN" altLang="en-US" sz="2000" b="1" dirty="0">
                <a:solidFill>
                  <a:srgbClr val="00B050"/>
                </a:solidFill>
                <a:latin typeface="Times New Roman" panose="02020603050405020304" pitchFamily="18" charset="0"/>
                <a:sym typeface="+mn-ea"/>
              </a:rPr>
              <a:t>罗亭</a:t>
            </a:r>
            <a:r>
              <a:rPr lang="en-US" altLang="zh-CN" sz="2000" b="1">
                <a:solidFill>
                  <a:srgbClr val="00B050"/>
                </a:solidFill>
                <a:latin typeface="Times New Roman" panose="02020603050405020304" pitchFamily="18" charset="0"/>
                <a:sym typeface="+mn-ea"/>
              </a:rPr>
              <a:t>》</a:t>
            </a:r>
            <a:r>
              <a:rPr lang="zh-CN" altLang="en-US" sz="2000" dirty="0">
                <a:solidFill>
                  <a:schemeClr val="accent1"/>
                </a:solidFill>
                <a:latin typeface="Times New Roman" panose="02020603050405020304" pitchFamily="18" charset="0"/>
                <a:sym typeface="+mn-ea"/>
              </a:rPr>
              <a:t>（</a:t>
            </a:r>
            <a:r>
              <a:rPr lang="en-US" altLang="zh-CN" sz="2000" dirty="0">
                <a:solidFill>
                  <a:schemeClr val="accent1"/>
                </a:solidFill>
                <a:latin typeface="Times New Roman" panose="02020603050405020304" pitchFamily="18" charset="0"/>
                <a:sym typeface="+mn-ea"/>
              </a:rPr>
              <a:t>Рудин, </a:t>
            </a:r>
            <a:r>
              <a:rPr lang="en-US" altLang="zh-CN" sz="2000">
                <a:solidFill>
                  <a:schemeClr val="accent1"/>
                </a:solidFill>
                <a:latin typeface="Times New Roman" panose="02020603050405020304" pitchFamily="18" charset="0"/>
                <a:sym typeface="+mn-ea"/>
              </a:rPr>
              <a:t>1855</a:t>
            </a:r>
            <a:r>
              <a:rPr lang="zh-CN" altLang="en-US" sz="2000" dirty="0">
                <a:solidFill>
                  <a:schemeClr val="accent1"/>
                </a:solidFill>
                <a:latin typeface="Times New Roman" panose="02020603050405020304" pitchFamily="18" charset="0"/>
                <a:sym typeface="+mn-ea"/>
              </a:rPr>
              <a:t>）、</a:t>
            </a:r>
            <a:r>
              <a:rPr lang="en-US" altLang="zh-CN" sz="2000" b="1">
                <a:solidFill>
                  <a:srgbClr val="00B050"/>
                </a:solidFill>
                <a:latin typeface="Times New Roman" panose="02020603050405020304" pitchFamily="18" charset="0"/>
                <a:sym typeface="+mn-ea"/>
              </a:rPr>
              <a:t>《</a:t>
            </a:r>
            <a:r>
              <a:rPr lang="zh-CN" altLang="en-US" sz="2000" b="1" dirty="0">
                <a:solidFill>
                  <a:srgbClr val="00B050"/>
                </a:solidFill>
                <a:latin typeface="Times New Roman" panose="02020603050405020304" pitchFamily="18" charset="0"/>
                <a:sym typeface="+mn-ea"/>
              </a:rPr>
              <a:t>贵族之家</a:t>
            </a:r>
            <a:r>
              <a:rPr lang="en-US" altLang="zh-CN" sz="2000" b="1">
                <a:solidFill>
                  <a:srgbClr val="00B050"/>
                </a:solidFill>
                <a:latin typeface="Times New Roman" panose="02020603050405020304" pitchFamily="18" charset="0"/>
                <a:sym typeface="+mn-ea"/>
              </a:rPr>
              <a:t>》</a:t>
            </a:r>
            <a:r>
              <a:rPr lang="zh-CN" altLang="en-US" sz="2000" dirty="0">
                <a:solidFill>
                  <a:schemeClr val="accent1"/>
                </a:solidFill>
                <a:latin typeface="Times New Roman" panose="02020603050405020304" pitchFamily="18" charset="0"/>
                <a:sym typeface="+mn-ea"/>
              </a:rPr>
              <a:t>（</a:t>
            </a:r>
            <a:r>
              <a:rPr lang="en-US" altLang="zh-CN" sz="2000" dirty="0">
                <a:solidFill>
                  <a:schemeClr val="accent1"/>
                </a:solidFill>
                <a:latin typeface="Times New Roman" panose="02020603050405020304" pitchFamily="18" charset="0"/>
                <a:sym typeface="+mn-ea"/>
              </a:rPr>
              <a:t>Дворянское гнездо, </a:t>
            </a:r>
            <a:r>
              <a:rPr lang="en-US" altLang="zh-CN" sz="2000">
                <a:solidFill>
                  <a:schemeClr val="accent1"/>
                </a:solidFill>
                <a:latin typeface="Times New Roman" panose="02020603050405020304" pitchFamily="18" charset="0"/>
                <a:sym typeface="+mn-ea"/>
              </a:rPr>
              <a:t>1858</a:t>
            </a:r>
            <a:r>
              <a:rPr lang="zh-CN" altLang="en-US" sz="2000" dirty="0">
                <a:solidFill>
                  <a:schemeClr val="accent1"/>
                </a:solidFill>
                <a:latin typeface="Times New Roman" panose="02020603050405020304" pitchFamily="18" charset="0"/>
                <a:sym typeface="+mn-ea"/>
              </a:rPr>
              <a:t>）</a:t>
            </a:r>
            <a:r>
              <a:rPr lang="en-US" altLang="zh-CN" sz="2000" b="1">
                <a:solidFill>
                  <a:srgbClr val="00B050"/>
                </a:solidFill>
                <a:latin typeface="Times New Roman" panose="02020603050405020304" pitchFamily="18" charset="0"/>
                <a:sym typeface="+mn-ea"/>
              </a:rPr>
              <a:t>《</a:t>
            </a:r>
            <a:r>
              <a:rPr lang="zh-CN" altLang="en-US" sz="2000" b="1" dirty="0">
                <a:solidFill>
                  <a:srgbClr val="00B050"/>
                </a:solidFill>
                <a:latin typeface="Times New Roman" panose="02020603050405020304" pitchFamily="18" charset="0"/>
                <a:sym typeface="+mn-ea"/>
              </a:rPr>
              <a:t>前夜</a:t>
            </a:r>
            <a:r>
              <a:rPr lang="en-US" altLang="zh-CN" sz="2000" b="1">
                <a:solidFill>
                  <a:srgbClr val="00B050"/>
                </a:solidFill>
                <a:latin typeface="Times New Roman" panose="02020603050405020304" pitchFamily="18" charset="0"/>
                <a:sym typeface="+mn-ea"/>
              </a:rPr>
              <a:t>》</a:t>
            </a:r>
            <a:r>
              <a:rPr lang="zh-CN" altLang="en-US" sz="2000" dirty="0">
                <a:solidFill>
                  <a:schemeClr val="accent1"/>
                </a:solidFill>
                <a:latin typeface="Times New Roman" panose="02020603050405020304" pitchFamily="18" charset="0"/>
                <a:sym typeface="+mn-ea"/>
              </a:rPr>
              <a:t>（</a:t>
            </a:r>
            <a:r>
              <a:rPr lang="en-US" altLang="zh-CN" sz="2000" dirty="0">
                <a:solidFill>
                  <a:schemeClr val="accent1"/>
                </a:solidFill>
                <a:latin typeface="Times New Roman" panose="02020603050405020304" pitchFamily="18" charset="0"/>
                <a:sym typeface="+mn-ea"/>
              </a:rPr>
              <a:t>Накануне, </a:t>
            </a:r>
            <a:r>
              <a:rPr lang="en-US" altLang="zh-CN" sz="2000">
                <a:solidFill>
                  <a:schemeClr val="accent1"/>
                </a:solidFill>
                <a:latin typeface="Times New Roman" panose="02020603050405020304" pitchFamily="18" charset="0"/>
                <a:sym typeface="+mn-ea"/>
              </a:rPr>
              <a:t>1859</a:t>
            </a:r>
            <a:r>
              <a:rPr lang="zh-CN" altLang="en-US" sz="2000" dirty="0">
                <a:solidFill>
                  <a:schemeClr val="accent1"/>
                </a:solidFill>
                <a:latin typeface="Times New Roman" panose="02020603050405020304" pitchFamily="18" charset="0"/>
                <a:sym typeface="+mn-ea"/>
              </a:rPr>
              <a:t>）、</a:t>
            </a:r>
            <a:r>
              <a:rPr lang="en-US" altLang="zh-CN" sz="2000" b="1">
                <a:solidFill>
                  <a:srgbClr val="00B050"/>
                </a:solidFill>
                <a:latin typeface="Times New Roman" panose="02020603050405020304" pitchFamily="18" charset="0"/>
                <a:sym typeface="+mn-ea"/>
              </a:rPr>
              <a:t>《</a:t>
            </a:r>
            <a:r>
              <a:rPr lang="zh-CN" altLang="en-US" sz="2000" b="1" dirty="0">
                <a:solidFill>
                  <a:srgbClr val="00B050"/>
                </a:solidFill>
                <a:latin typeface="Times New Roman" panose="02020603050405020304" pitchFamily="18" charset="0"/>
                <a:sym typeface="+mn-ea"/>
              </a:rPr>
              <a:t>父与子</a:t>
            </a:r>
            <a:r>
              <a:rPr lang="en-US" altLang="zh-CN" sz="2000" b="1">
                <a:solidFill>
                  <a:srgbClr val="00B050"/>
                </a:solidFill>
                <a:latin typeface="Times New Roman" panose="02020603050405020304" pitchFamily="18" charset="0"/>
                <a:sym typeface="+mn-ea"/>
              </a:rPr>
              <a:t>》</a:t>
            </a:r>
            <a:r>
              <a:rPr lang="zh-CN" altLang="en-US" sz="2000" dirty="0">
                <a:solidFill>
                  <a:schemeClr val="accent1"/>
                </a:solidFill>
                <a:latin typeface="Times New Roman" panose="02020603050405020304" pitchFamily="18" charset="0"/>
                <a:sym typeface="+mn-ea"/>
              </a:rPr>
              <a:t>（</a:t>
            </a:r>
            <a:r>
              <a:rPr lang="en-US" altLang="zh-CN" sz="2000" dirty="0">
                <a:solidFill>
                  <a:schemeClr val="accent1"/>
                </a:solidFill>
                <a:latin typeface="Times New Roman" panose="02020603050405020304" pitchFamily="18" charset="0"/>
                <a:sym typeface="+mn-ea"/>
              </a:rPr>
              <a:t>Отцы и дети, </a:t>
            </a:r>
            <a:r>
              <a:rPr lang="en-US" altLang="zh-CN" sz="2000">
                <a:solidFill>
                  <a:schemeClr val="accent1"/>
                </a:solidFill>
                <a:latin typeface="Times New Roman" panose="02020603050405020304" pitchFamily="18" charset="0"/>
                <a:sym typeface="+mn-ea"/>
              </a:rPr>
              <a:t>1862</a:t>
            </a:r>
            <a:r>
              <a:rPr lang="zh-CN" altLang="en-US" sz="2000" dirty="0">
                <a:solidFill>
                  <a:schemeClr val="accent1"/>
                </a:solidFill>
                <a:latin typeface="Times New Roman" panose="02020603050405020304" pitchFamily="18" charset="0"/>
                <a:sym typeface="+mn-ea"/>
              </a:rPr>
              <a:t>）、</a:t>
            </a:r>
            <a:r>
              <a:rPr lang="en-US" altLang="zh-CN" sz="2000" b="1">
                <a:solidFill>
                  <a:srgbClr val="00B050"/>
                </a:solidFill>
                <a:latin typeface="Times New Roman" panose="02020603050405020304" pitchFamily="18" charset="0"/>
                <a:sym typeface="+mn-ea"/>
              </a:rPr>
              <a:t>《</a:t>
            </a:r>
            <a:r>
              <a:rPr lang="zh-CN" altLang="en-US" sz="2000" b="1" dirty="0">
                <a:solidFill>
                  <a:srgbClr val="00B050"/>
                </a:solidFill>
                <a:latin typeface="Times New Roman" panose="02020603050405020304" pitchFamily="18" charset="0"/>
                <a:sym typeface="+mn-ea"/>
              </a:rPr>
              <a:t>烟</a:t>
            </a:r>
            <a:r>
              <a:rPr lang="en-US" altLang="zh-CN" sz="2000" b="1">
                <a:solidFill>
                  <a:srgbClr val="00B050"/>
                </a:solidFill>
                <a:latin typeface="Times New Roman" panose="02020603050405020304" pitchFamily="18" charset="0"/>
                <a:sym typeface="+mn-ea"/>
              </a:rPr>
              <a:t>》</a:t>
            </a:r>
            <a:r>
              <a:rPr lang="zh-CN" altLang="en-US" sz="2000" dirty="0">
                <a:solidFill>
                  <a:schemeClr val="accent1"/>
                </a:solidFill>
                <a:latin typeface="Times New Roman" panose="02020603050405020304" pitchFamily="18" charset="0"/>
                <a:sym typeface="+mn-ea"/>
              </a:rPr>
              <a:t>（</a:t>
            </a:r>
            <a:r>
              <a:rPr lang="en-US" altLang="zh-CN" sz="2000" dirty="0">
                <a:solidFill>
                  <a:schemeClr val="accent1"/>
                </a:solidFill>
                <a:latin typeface="Times New Roman" panose="02020603050405020304" pitchFamily="18" charset="0"/>
                <a:sym typeface="+mn-ea"/>
              </a:rPr>
              <a:t>Дым, </a:t>
            </a:r>
            <a:r>
              <a:rPr lang="en-US" altLang="zh-CN" sz="2000">
                <a:solidFill>
                  <a:schemeClr val="accent1"/>
                </a:solidFill>
                <a:latin typeface="Times New Roman" panose="02020603050405020304" pitchFamily="18" charset="0"/>
                <a:sym typeface="+mn-ea"/>
              </a:rPr>
              <a:t>1867</a:t>
            </a:r>
            <a:r>
              <a:rPr lang="zh-CN" altLang="en-US" sz="2000" dirty="0">
                <a:solidFill>
                  <a:schemeClr val="accent1"/>
                </a:solidFill>
                <a:latin typeface="Times New Roman" panose="02020603050405020304" pitchFamily="18" charset="0"/>
                <a:sym typeface="+mn-ea"/>
              </a:rPr>
              <a:t>）、</a:t>
            </a:r>
            <a:r>
              <a:rPr lang="en-US" altLang="zh-CN" sz="2000" b="1">
                <a:solidFill>
                  <a:srgbClr val="00B050"/>
                </a:solidFill>
                <a:latin typeface="Times New Roman" panose="02020603050405020304" pitchFamily="18" charset="0"/>
                <a:sym typeface="+mn-ea"/>
              </a:rPr>
              <a:t>《</a:t>
            </a:r>
            <a:r>
              <a:rPr lang="zh-CN" altLang="en-US" sz="2000" b="1" dirty="0">
                <a:solidFill>
                  <a:srgbClr val="00B050"/>
                </a:solidFill>
                <a:latin typeface="Times New Roman" panose="02020603050405020304" pitchFamily="18" charset="0"/>
                <a:sym typeface="+mn-ea"/>
              </a:rPr>
              <a:t>处女地</a:t>
            </a:r>
            <a:r>
              <a:rPr lang="en-US" altLang="zh-CN" sz="2000" b="1">
                <a:solidFill>
                  <a:srgbClr val="00B050"/>
                </a:solidFill>
                <a:latin typeface="Times New Roman" panose="02020603050405020304" pitchFamily="18" charset="0"/>
                <a:sym typeface="+mn-ea"/>
              </a:rPr>
              <a:t>》</a:t>
            </a:r>
            <a:r>
              <a:rPr lang="zh-CN" altLang="en-US" sz="2000" dirty="0">
                <a:solidFill>
                  <a:schemeClr val="accent1"/>
                </a:solidFill>
                <a:latin typeface="Times New Roman" panose="02020603050405020304" pitchFamily="18" charset="0"/>
                <a:sym typeface="+mn-ea"/>
              </a:rPr>
              <a:t>（</a:t>
            </a:r>
            <a:r>
              <a:rPr lang="en-US" altLang="zh-CN" sz="2000" dirty="0">
                <a:solidFill>
                  <a:schemeClr val="accent1"/>
                </a:solidFill>
                <a:latin typeface="Times New Roman" panose="02020603050405020304" pitchFamily="18" charset="0"/>
                <a:sym typeface="+mn-ea"/>
              </a:rPr>
              <a:t>Новь, </a:t>
            </a:r>
            <a:r>
              <a:rPr lang="en-US" altLang="zh-CN" sz="2000">
                <a:solidFill>
                  <a:schemeClr val="accent1"/>
                </a:solidFill>
                <a:latin typeface="Times New Roman" panose="02020603050405020304" pitchFamily="18" charset="0"/>
                <a:sym typeface="+mn-ea"/>
              </a:rPr>
              <a:t>1876</a:t>
            </a:r>
            <a:r>
              <a:rPr lang="zh-CN" altLang="en-US" sz="2000" dirty="0">
                <a:solidFill>
                  <a:schemeClr val="accent1"/>
                </a:solidFill>
                <a:latin typeface="Times New Roman" panose="02020603050405020304" pitchFamily="18" charset="0"/>
                <a:sym typeface="+mn-ea"/>
              </a:rPr>
              <a:t>）。</a:t>
            </a:r>
            <a:endParaRPr lang="zh-CN" altLang="en-US" sz="2000" dirty="0">
              <a:solidFill>
                <a:schemeClr val="accent1"/>
              </a:solidFill>
              <a:latin typeface="Times New Roman" panose="02020603050405020304" pitchFamily="18" charset="0"/>
              <a:sym typeface="+mn-ea"/>
            </a:endParaRPr>
          </a:p>
          <a:p>
            <a:pPr marL="0" indent="0">
              <a:lnSpc>
                <a:spcPct val="80000"/>
              </a:lnSpc>
              <a:buNone/>
            </a:pPr>
            <a:endParaRPr lang="zh-CN" altLang="en-US" sz="2000" dirty="0">
              <a:solidFill>
                <a:schemeClr val="accent1"/>
              </a:solidFill>
              <a:latin typeface="Times New Roman" panose="02020603050405020304" pitchFamily="18" charset="0"/>
              <a:sym typeface="+mn-ea"/>
            </a:endParaRPr>
          </a:p>
          <a:p>
            <a:pPr>
              <a:lnSpc>
                <a:spcPct val="80000"/>
              </a:lnSpc>
            </a:pPr>
            <a:r>
              <a:rPr lang="en-US" altLang="zh-CN" sz="2000" dirty="0">
                <a:solidFill>
                  <a:schemeClr val="accent1"/>
                </a:solidFill>
                <a:latin typeface="Times New Roman" panose="02020603050405020304" pitchFamily="18" charset="0"/>
                <a:sym typeface="+mn-ea"/>
              </a:rPr>
              <a:t>《</a:t>
            </a:r>
            <a:r>
              <a:rPr lang="zh-CN" altLang="en-US" sz="2000" b="1" dirty="0">
                <a:solidFill>
                  <a:srgbClr val="00B050"/>
                </a:solidFill>
                <a:latin typeface="Times New Roman" panose="02020603050405020304" pitchFamily="18" charset="0"/>
                <a:sym typeface="+mn-ea"/>
              </a:rPr>
              <a:t>罗亭</a:t>
            </a:r>
            <a:r>
              <a:rPr lang="en-US" altLang="zh-CN" sz="2000" dirty="0">
                <a:solidFill>
                  <a:schemeClr val="accent1"/>
                </a:solidFill>
                <a:latin typeface="Times New Roman" panose="02020603050405020304" pitchFamily="18" charset="0"/>
                <a:sym typeface="+mn-ea"/>
              </a:rPr>
              <a:t>》</a:t>
            </a:r>
            <a:r>
              <a:rPr lang="zh-CN" altLang="en-US" sz="2000" dirty="0">
                <a:solidFill>
                  <a:schemeClr val="accent1"/>
                </a:solidFill>
                <a:latin typeface="Times New Roman" panose="02020603050405020304" pitchFamily="18" charset="0"/>
              </a:rPr>
              <a:t>继普希金和莱蒙托夫之后，深刻地揭示了</a:t>
            </a:r>
            <a:r>
              <a:rPr lang="en-US" altLang="zh-CN" sz="2000" dirty="0">
                <a:solidFill>
                  <a:schemeClr val="accent1"/>
                </a:solidFill>
                <a:latin typeface="Times New Roman" panose="02020603050405020304" pitchFamily="18" charset="0"/>
              </a:rPr>
              <a:t>40</a:t>
            </a:r>
            <a:r>
              <a:rPr lang="zh-CN" altLang="en-US" sz="2000" dirty="0">
                <a:solidFill>
                  <a:schemeClr val="accent1"/>
                </a:solidFill>
                <a:latin typeface="Times New Roman" panose="02020603050405020304" pitchFamily="18" charset="0"/>
              </a:rPr>
              <a:t>年代“</a:t>
            </a:r>
            <a:r>
              <a:rPr lang="zh-CN" altLang="en-US" sz="2000" b="1" dirty="0">
                <a:solidFill>
                  <a:schemeClr val="accent1"/>
                </a:solidFill>
                <a:latin typeface="Times New Roman" panose="02020603050405020304" pitchFamily="18" charset="0"/>
              </a:rPr>
              <a:t>多余人</a:t>
            </a:r>
            <a:r>
              <a:rPr lang="zh-CN" altLang="en-US" sz="2000" dirty="0">
                <a:solidFill>
                  <a:schemeClr val="accent1"/>
                </a:solidFill>
                <a:latin typeface="Times New Roman" panose="02020603050405020304" pitchFamily="18" charset="0"/>
              </a:rPr>
              <a:t>”性格特征，反映了这个时期的过渡性质。</a:t>
            </a:r>
            <a:r>
              <a:rPr lang="zh-CN" altLang="en-US" sz="2000" b="1" dirty="0">
                <a:solidFill>
                  <a:schemeClr val="accent1"/>
                </a:solidFill>
                <a:latin typeface="Times New Roman" panose="02020603050405020304" pitchFamily="18" charset="0"/>
              </a:rPr>
              <a:t>罗亭</a:t>
            </a:r>
            <a:r>
              <a:rPr lang="zh-CN" altLang="en-US" sz="2000" dirty="0">
                <a:solidFill>
                  <a:schemeClr val="accent1"/>
                </a:solidFill>
                <a:latin typeface="Times New Roman" panose="02020603050405020304" pitchFamily="18" charset="0"/>
              </a:rPr>
              <a:t>的世界观形成</a:t>
            </a:r>
            <a:r>
              <a:rPr lang="en-US" altLang="zh-CN" sz="2000" dirty="0">
                <a:solidFill>
                  <a:schemeClr val="accent1"/>
                </a:solidFill>
                <a:latin typeface="Times New Roman" panose="02020603050405020304" pitchFamily="18" charset="0"/>
              </a:rPr>
              <a:t>40</a:t>
            </a:r>
            <a:r>
              <a:rPr lang="zh-CN" altLang="en-US" sz="2000" dirty="0">
                <a:solidFill>
                  <a:schemeClr val="accent1"/>
                </a:solidFill>
                <a:latin typeface="Times New Roman" panose="02020603050405020304" pitchFamily="18" charset="0"/>
              </a:rPr>
              <a:t>年代，他是一个进步的贵族知识分子，有才华，能言善辩，为祖国的解放事业不惜上下求索，但他不了解俄国，只会空谈，因而被看做是“语言的巨人，行动的侏儒”。</a:t>
            </a:r>
            <a:endParaRPr lang="zh-CN" altLang="en-US" sz="2000" dirty="0">
              <a:solidFill>
                <a:schemeClr val="accent1"/>
              </a:solidFill>
              <a:latin typeface="Times New Roman" panose="02020603050405020304" pitchFamily="18" charset="0"/>
            </a:endParaRPr>
          </a:p>
          <a:p>
            <a:pPr marL="0" indent="0">
              <a:lnSpc>
                <a:spcPct val="80000"/>
              </a:lnSpc>
              <a:buNone/>
            </a:pPr>
            <a:endParaRPr lang="zh-CN" altLang="en-US" sz="2100" dirty="0">
              <a:solidFill>
                <a:schemeClr val="accent1"/>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3" name="标题 154625"/>
          <p:cNvSpPr>
            <a:spLocks noGrp="1"/>
          </p:cNvSpPr>
          <p:nvPr>
            <p:ph type="title"/>
          </p:nvPr>
        </p:nvSpPr>
        <p:spPr>
          <a:xfrm>
            <a:off x="1485900" y="205979"/>
            <a:ext cx="6172200" cy="582215"/>
          </a:xfrm>
        </p:spPr>
        <p:txBody>
          <a:bodyPr anchor="ctr"/>
          <a:lstStyle/>
          <a:p>
            <a:r>
              <a:rPr lang="zh-CN" altLang="en-US" sz="4000" b="1" dirty="0">
                <a:solidFill>
                  <a:srgbClr val="00B050"/>
                </a:solidFill>
              </a:rPr>
              <a:t>长篇小说</a:t>
            </a:r>
            <a:endParaRPr lang="zh-CN" altLang="en-US" sz="4000" b="1" dirty="0">
              <a:solidFill>
                <a:srgbClr val="00B050"/>
              </a:solidFill>
            </a:endParaRPr>
          </a:p>
        </p:txBody>
      </p:sp>
      <p:sp>
        <p:nvSpPr>
          <p:cNvPr id="120834" name="文本占位符 154626"/>
          <p:cNvSpPr>
            <a:spLocks noGrp="1"/>
          </p:cNvSpPr>
          <p:nvPr>
            <p:ph idx="1"/>
          </p:nvPr>
        </p:nvSpPr>
        <p:spPr>
          <a:xfrm>
            <a:off x="587375" y="990600"/>
            <a:ext cx="8208010" cy="3996055"/>
          </a:xfrm>
        </p:spPr>
        <p:txBody>
          <a:bodyPr anchor="t"/>
          <a:lstStyle/>
          <a:p>
            <a:pPr marL="0" indent="0">
              <a:lnSpc>
                <a:spcPct val="80000"/>
              </a:lnSpc>
              <a:buNone/>
            </a:pPr>
            <a:endParaRPr lang="zh-CN" altLang="en-US" sz="2100" dirty="0">
              <a:solidFill>
                <a:schemeClr val="accent1"/>
              </a:solidFill>
            </a:endParaRPr>
          </a:p>
          <a:p>
            <a:pPr>
              <a:lnSpc>
                <a:spcPct val="80000"/>
              </a:lnSpc>
            </a:pPr>
            <a:r>
              <a:rPr lang="zh-CN" altLang="en-US" sz="2000" dirty="0">
                <a:solidFill>
                  <a:schemeClr val="accent1"/>
                </a:solidFill>
              </a:rPr>
              <a:t>罗亭的一切改革尝试都以失败告终，他的个人生活也很不幸，只得远走他乡。</a:t>
            </a:r>
            <a:r>
              <a:rPr lang="en-US" altLang="zh-CN" sz="2000" dirty="0">
                <a:solidFill>
                  <a:schemeClr val="accent1"/>
                </a:solidFill>
              </a:rPr>
              <a:t>1848</a:t>
            </a:r>
            <a:r>
              <a:rPr lang="zh-CN" altLang="en-US" sz="2000" dirty="0">
                <a:solidFill>
                  <a:schemeClr val="accent1"/>
                </a:solidFill>
              </a:rPr>
              <a:t>年他牺牲于巴黎街垒战。作家通过这个典型力图说明，贵族革命家的时代已经成为过去，平民知识分子的时代业已到来。同样，《</a:t>
            </a:r>
            <a:r>
              <a:rPr lang="zh-CN" altLang="en-US" sz="2000" b="1" dirty="0">
                <a:solidFill>
                  <a:srgbClr val="00B050"/>
                </a:solidFill>
                <a:sym typeface="+mn-ea"/>
              </a:rPr>
              <a:t>贵族之家</a:t>
            </a:r>
            <a:r>
              <a:rPr lang="en-US" altLang="zh-CN" sz="2000" dirty="0">
                <a:solidFill>
                  <a:schemeClr val="accent1"/>
                </a:solidFill>
                <a:sym typeface="+mn-ea"/>
              </a:rPr>
              <a:t>》</a:t>
            </a:r>
            <a:r>
              <a:rPr lang="zh-CN" altLang="en-US" sz="2000" dirty="0">
                <a:solidFill>
                  <a:schemeClr val="accent1"/>
                </a:solidFill>
              </a:rPr>
              <a:t>描写了贵族庄园的衰亡和贵族知识分子</a:t>
            </a:r>
            <a:r>
              <a:rPr lang="zh-CN" altLang="en-US" sz="2000" b="1" dirty="0">
                <a:solidFill>
                  <a:schemeClr val="accent1"/>
                </a:solidFill>
                <a:sym typeface="+mn-ea"/>
              </a:rPr>
              <a:t>拉夫列茨基</a:t>
            </a:r>
            <a:r>
              <a:rPr lang="en-US" altLang="zh-CN" sz="2000" dirty="0">
                <a:solidFill>
                  <a:schemeClr val="accent1"/>
                </a:solidFill>
                <a:latin typeface="Times New Roman" panose="02020603050405020304" pitchFamily="18" charset="0"/>
                <a:sym typeface="+mn-ea"/>
              </a:rPr>
              <a:t>(Лаврецкий)</a:t>
            </a:r>
            <a:r>
              <a:rPr lang="zh-CN" altLang="en-US" sz="2000" dirty="0">
                <a:solidFill>
                  <a:schemeClr val="accent1"/>
                </a:solidFill>
              </a:rPr>
              <a:t>历史作用的消失。小说充满了挽歌的情调。</a:t>
            </a:r>
            <a:endParaRPr lang="zh-CN" altLang="en-US" sz="2000" dirty="0">
              <a:solidFill>
                <a:schemeClr val="accent1"/>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1" name="标题 156673"/>
          <p:cNvSpPr>
            <a:spLocks noGrp="1"/>
          </p:cNvSpPr>
          <p:nvPr>
            <p:ph type="title"/>
          </p:nvPr>
        </p:nvSpPr>
        <p:spPr>
          <a:xfrm>
            <a:off x="1485900" y="205979"/>
            <a:ext cx="6172200" cy="473869"/>
          </a:xfrm>
        </p:spPr>
        <p:txBody>
          <a:bodyPr anchor="ctr"/>
          <a:lstStyle/>
          <a:p>
            <a:r>
              <a:rPr lang="zh-CN" altLang="en-US" sz="4000" b="1" dirty="0">
                <a:solidFill>
                  <a:srgbClr val="00B050"/>
                </a:solidFill>
              </a:rPr>
              <a:t>纠葛与决裂</a:t>
            </a:r>
            <a:endParaRPr lang="zh-CN" altLang="en-US" sz="4000" b="1" dirty="0">
              <a:solidFill>
                <a:srgbClr val="00B050"/>
              </a:solidFill>
            </a:endParaRPr>
          </a:p>
        </p:txBody>
      </p:sp>
      <p:sp>
        <p:nvSpPr>
          <p:cNvPr id="122882" name="文本占位符 156674"/>
          <p:cNvSpPr>
            <a:spLocks noGrp="1"/>
          </p:cNvSpPr>
          <p:nvPr>
            <p:ph idx="1"/>
          </p:nvPr>
        </p:nvSpPr>
        <p:spPr>
          <a:xfrm>
            <a:off x="426720" y="1113155"/>
            <a:ext cx="8290560" cy="2615565"/>
          </a:xfrm>
        </p:spPr>
        <p:txBody>
          <a:bodyPr anchor="t"/>
          <a:lstStyle/>
          <a:p>
            <a:pPr>
              <a:lnSpc>
                <a:spcPct val="80000"/>
              </a:lnSpc>
            </a:pPr>
            <a:r>
              <a:rPr lang="zh-CN" altLang="en-US" sz="2000" dirty="0">
                <a:solidFill>
                  <a:srgbClr val="080808"/>
                </a:solidFill>
              </a:rPr>
              <a:t>俄国解放运动刚刚进入第二个阶段，平民知识分子刚刚登上舞台，屠格涅夫便以文学式样作出迅速反应。</a:t>
            </a:r>
            <a:r>
              <a:rPr lang="en-US" altLang="zh-CN" sz="2000" dirty="0">
                <a:solidFill>
                  <a:srgbClr val="080808"/>
                </a:solidFill>
              </a:rPr>
              <a:t>1859</a:t>
            </a:r>
            <a:r>
              <a:rPr lang="zh-CN" altLang="en-US" sz="2000" dirty="0">
                <a:solidFill>
                  <a:srgbClr val="080808"/>
                </a:solidFill>
              </a:rPr>
              <a:t>年和</a:t>
            </a:r>
            <a:r>
              <a:rPr lang="en-US" altLang="zh-CN" sz="2000" dirty="0">
                <a:solidFill>
                  <a:srgbClr val="080808"/>
                </a:solidFill>
              </a:rPr>
              <a:t>62</a:t>
            </a:r>
            <a:r>
              <a:rPr lang="zh-CN" altLang="en-US" sz="2000" dirty="0">
                <a:solidFill>
                  <a:srgbClr val="080808"/>
                </a:solidFill>
              </a:rPr>
              <a:t>年先后发表他的新作</a:t>
            </a:r>
            <a:r>
              <a:rPr lang="en-US" altLang="zh-CN" sz="2000" dirty="0">
                <a:solidFill>
                  <a:srgbClr val="080808"/>
                </a:solidFill>
              </a:rPr>
              <a:t>《</a:t>
            </a:r>
            <a:r>
              <a:rPr lang="zh-CN" altLang="en-US" sz="2000" b="1" dirty="0">
                <a:solidFill>
                  <a:srgbClr val="00B050"/>
                </a:solidFill>
              </a:rPr>
              <a:t>前夜</a:t>
            </a:r>
            <a:r>
              <a:rPr lang="en-US" altLang="zh-CN" sz="2000" dirty="0">
                <a:solidFill>
                  <a:srgbClr val="080808"/>
                </a:solidFill>
              </a:rPr>
              <a:t>》</a:t>
            </a:r>
            <a:r>
              <a:rPr lang="zh-CN" altLang="en-US" sz="2000" dirty="0">
                <a:solidFill>
                  <a:srgbClr val="080808"/>
                </a:solidFill>
              </a:rPr>
              <a:t>和</a:t>
            </a:r>
            <a:r>
              <a:rPr lang="en-US" altLang="zh-CN" sz="2000" dirty="0">
                <a:solidFill>
                  <a:srgbClr val="080808"/>
                </a:solidFill>
              </a:rPr>
              <a:t>《</a:t>
            </a:r>
            <a:r>
              <a:rPr lang="zh-CN" altLang="en-US" sz="2000" b="1" dirty="0">
                <a:solidFill>
                  <a:srgbClr val="00B050"/>
                </a:solidFill>
              </a:rPr>
              <a:t>父与子</a:t>
            </a:r>
            <a:r>
              <a:rPr lang="en-US" altLang="zh-CN" sz="2000" dirty="0">
                <a:solidFill>
                  <a:srgbClr val="080808"/>
                </a:solidFill>
              </a:rPr>
              <a:t>》</a:t>
            </a:r>
            <a:r>
              <a:rPr lang="zh-CN" altLang="en-US" sz="2000" dirty="0">
                <a:solidFill>
                  <a:srgbClr val="080808"/>
                </a:solidFill>
              </a:rPr>
              <a:t>。这两个长篇都是写“新人”的小说。</a:t>
            </a:r>
            <a:r>
              <a:rPr lang="en-US" altLang="zh-CN" sz="2000" b="1" dirty="0">
                <a:solidFill>
                  <a:srgbClr val="080808"/>
                </a:solidFill>
              </a:rPr>
              <a:t>《</a:t>
            </a:r>
            <a:r>
              <a:rPr lang="zh-CN" altLang="en-US" sz="2000" b="1" dirty="0">
                <a:solidFill>
                  <a:srgbClr val="080808"/>
                </a:solidFill>
              </a:rPr>
              <a:t>前夜</a:t>
            </a:r>
            <a:r>
              <a:rPr lang="en-US" altLang="zh-CN" sz="2000" b="1">
                <a:solidFill>
                  <a:srgbClr val="080808"/>
                </a:solidFill>
              </a:rPr>
              <a:t>》</a:t>
            </a:r>
            <a:r>
              <a:rPr lang="zh-CN" altLang="en-US" sz="2000" dirty="0">
                <a:solidFill>
                  <a:srgbClr val="080808"/>
                </a:solidFill>
              </a:rPr>
              <a:t>写贵族小姐叶琳娜因不满平庸的生活，渴望行动，但又苦于在俄国知识分子中找不到她理想的人物。后来她遇上保加利亚的爱国志士英沙罗夫。这是一个把一切准备献给祖国的解放事业的青年。叶琳娜与他相爱，抛弃贵族家庭，与他同赴保加利亚参加起义，途中丈夫不幸病故，叶琳娜决心继承丈夫的事业。</a:t>
            </a:r>
            <a:endParaRPr lang="zh-CN" altLang="en-US" sz="2000" dirty="0">
              <a:solidFill>
                <a:srgbClr val="080808"/>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1" name="标题 156673"/>
          <p:cNvSpPr>
            <a:spLocks noGrp="1"/>
          </p:cNvSpPr>
          <p:nvPr>
            <p:ph type="title"/>
          </p:nvPr>
        </p:nvSpPr>
        <p:spPr>
          <a:xfrm>
            <a:off x="1485900" y="205979"/>
            <a:ext cx="6172200" cy="473869"/>
          </a:xfrm>
        </p:spPr>
        <p:txBody>
          <a:bodyPr anchor="ctr"/>
          <a:lstStyle/>
          <a:p>
            <a:r>
              <a:rPr lang="zh-CN" altLang="en-US" b="1" dirty="0">
                <a:solidFill>
                  <a:srgbClr val="00B050"/>
                </a:solidFill>
              </a:rPr>
              <a:t>纠葛与决裂</a:t>
            </a:r>
            <a:endParaRPr lang="zh-CN" altLang="en-US" b="1" dirty="0">
              <a:solidFill>
                <a:srgbClr val="00B050"/>
              </a:solidFill>
            </a:endParaRPr>
          </a:p>
        </p:txBody>
      </p:sp>
      <p:sp>
        <p:nvSpPr>
          <p:cNvPr id="122882" name="文本占位符 156674"/>
          <p:cNvSpPr>
            <a:spLocks noGrp="1"/>
          </p:cNvSpPr>
          <p:nvPr>
            <p:ph idx="1"/>
          </p:nvPr>
        </p:nvSpPr>
        <p:spPr>
          <a:xfrm>
            <a:off x="426720" y="874395"/>
            <a:ext cx="8290560" cy="4212590"/>
          </a:xfrm>
        </p:spPr>
        <p:txBody>
          <a:bodyPr anchor="t"/>
          <a:lstStyle/>
          <a:p>
            <a:pPr marL="0" indent="0">
              <a:lnSpc>
                <a:spcPct val="80000"/>
              </a:lnSpc>
              <a:buNone/>
            </a:pPr>
            <a:endParaRPr lang="zh-CN" altLang="en-US" sz="2000" dirty="0">
              <a:solidFill>
                <a:srgbClr val="080808"/>
              </a:solidFill>
            </a:endParaRPr>
          </a:p>
          <a:p>
            <a:pPr>
              <a:lnSpc>
                <a:spcPct val="80000"/>
              </a:lnSpc>
            </a:pPr>
            <a:r>
              <a:rPr lang="zh-CN" altLang="en-US" sz="2000" dirty="0">
                <a:solidFill>
                  <a:srgbClr val="080808"/>
                </a:solidFill>
              </a:rPr>
              <a:t>屠格涅夫创作的当时，俄国正处在改革的“前夜”，作者在他们身上寄托了“新人”的理想</a:t>
            </a:r>
            <a:r>
              <a:rPr lang="en-US" altLang="zh-CN" sz="2000" dirty="0">
                <a:solidFill>
                  <a:srgbClr val="080808"/>
                </a:solidFill>
              </a:rPr>
              <a:t>——</a:t>
            </a:r>
            <a:r>
              <a:rPr lang="zh-CN" altLang="en-US" sz="2000" dirty="0">
                <a:solidFill>
                  <a:srgbClr val="080808"/>
                </a:solidFill>
              </a:rPr>
              <a:t>为全民族的利益而牺牲自我。但当时俄国所面临的是推翻农奴制，因此，在作者看来，俄国还不可能出现真正的</a:t>
            </a:r>
            <a:r>
              <a:rPr lang="zh-CN" altLang="en-US" sz="2000" b="1" dirty="0">
                <a:solidFill>
                  <a:srgbClr val="080808"/>
                </a:solidFill>
              </a:rPr>
              <a:t>英沙罗夫</a:t>
            </a:r>
            <a:r>
              <a:rPr lang="zh-CN" altLang="en-US" sz="2000" dirty="0">
                <a:solidFill>
                  <a:srgbClr val="080808"/>
                </a:solidFill>
              </a:rPr>
              <a:t>。小说一经发表，立刻产生很大影响，并受到民主派的欢迎。</a:t>
            </a:r>
            <a:r>
              <a:rPr lang="zh-CN" altLang="en-US" sz="2000" b="1" dirty="0">
                <a:solidFill>
                  <a:srgbClr val="00B050"/>
                </a:solidFill>
              </a:rPr>
              <a:t>杜勃罗留波夫</a:t>
            </a:r>
            <a:r>
              <a:rPr lang="zh-CN" altLang="en-US" sz="2000" dirty="0">
                <a:solidFill>
                  <a:srgbClr val="080808"/>
                </a:solidFill>
              </a:rPr>
              <a:t>更是独具慧眼，率先看出俄国的英沙罗夫即将出现，他很快写出</a:t>
            </a:r>
            <a:r>
              <a:rPr lang="en-US" altLang="zh-CN" sz="2000" dirty="0">
                <a:solidFill>
                  <a:srgbClr val="080808"/>
                </a:solidFill>
              </a:rPr>
              <a:t>《</a:t>
            </a:r>
            <a:r>
              <a:rPr lang="zh-CN" altLang="en-US" sz="2000" b="1" dirty="0">
                <a:solidFill>
                  <a:srgbClr val="00B050"/>
                </a:solidFill>
              </a:rPr>
              <a:t>真正是白天何时到来</a:t>
            </a:r>
            <a:r>
              <a:rPr lang="zh-CN" altLang="en-US" sz="2000" dirty="0">
                <a:solidFill>
                  <a:srgbClr val="080808"/>
                </a:solidFill>
              </a:rPr>
              <a:t>？</a:t>
            </a:r>
            <a:r>
              <a:rPr lang="en-US" altLang="zh-CN" sz="2000" dirty="0">
                <a:solidFill>
                  <a:srgbClr val="080808"/>
                </a:solidFill>
              </a:rPr>
              <a:t>》</a:t>
            </a:r>
            <a:r>
              <a:rPr lang="zh-CN" altLang="en-US" sz="2000" dirty="0">
                <a:solidFill>
                  <a:srgbClr val="080808"/>
                </a:solidFill>
              </a:rPr>
              <a:t>。屠格涅夫知情后，要求</a:t>
            </a:r>
            <a:r>
              <a:rPr lang="en-US" altLang="zh-CN" sz="2000" dirty="0">
                <a:solidFill>
                  <a:srgbClr val="080808"/>
                </a:solidFill>
              </a:rPr>
              <a:t>《</a:t>
            </a:r>
            <a:r>
              <a:rPr lang="zh-CN" altLang="en-US" sz="2000" dirty="0">
                <a:solidFill>
                  <a:srgbClr val="080808"/>
                </a:solidFill>
              </a:rPr>
              <a:t>现代人</a:t>
            </a:r>
            <a:r>
              <a:rPr lang="en-US" altLang="zh-CN" sz="2000" dirty="0">
                <a:solidFill>
                  <a:srgbClr val="080808"/>
                </a:solidFill>
              </a:rPr>
              <a:t>》</a:t>
            </a:r>
            <a:r>
              <a:rPr lang="zh-CN" altLang="en-US" sz="2000" dirty="0">
                <a:solidFill>
                  <a:srgbClr val="080808"/>
                </a:solidFill>
              </a:rPr>
              <a:t>杂志不要刊登此文，但出于需要，涅克拉索夫还是登出此文。屠格涅夫一气之下永远与</a:t>
            </a:r>
            <a:r>
              <a:rPr lang="en-US" altLang="zh-CN" sz="2000" dirty="0">
                <a:solidFill>
                  <a:srgbClr val="080808"/>
                </a:solidFill>
              </a:rPr>
              <a:t>《</a:t>
            </a:r>
            <a:r>
              <a:rPr lang="zh-CN" altLang="en-US" sz="2000" dirty="0">
                <a:solidFill>
                  <a:srgbClr val="080808"/>
                </a:solidFill>
              </a:rPr>
              <a:t>现代人</a:t>
            </a:r>
            <a:r>
              <a:rPr lang="en-US" altLang="zh-CN" sz="2000" dirty="0">
                <a:solidFill>
                  <a:srgbClr val="080808"/>
                </a:solidFill>
              </a:rPr>
              <a:t>》</a:t>
            </a:r>
            <a:r>
              <a:rPr lang="zh-CN" altLang="en-US" sz="2000" dirty="0">
                <a:solidFill>
                  <a:srgbClr val="080808"/>
                </a:solidFill>
              </a:rPr>
              <a:t>杂志决裂。</a:t>
            </a:r>
            <a:endParaRPr lang="zh-CN" altLang="en-US" sz="2000" dirty="0">
              <a:solidFill>
                <a:srgbClr val="080808"/>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905" name="标题 157697"/>
          <p:cNvSpPr>
            <a:spLocks noGrp="1"/>
          </p:cNvSpPr>
          <p:nvPr>
            <p:ph type="title"/>
          </p:nvPr>
        </p:nvSpPr>
        <p:spPr>
          <a:xfrm>
            <a:off x="1485900" y="205979"/>
            <a:ext cx="6172200" cy="636984"/>
          </a:xfrm>
        </p:spPr>
        <p:txBody>
          <a:bodyPr anchor="ctr"/>
          <a:lstStyle/>
          <a:p>
            <a:r>
              <a:rPr lang="en-US" altLang="zh-CN" sz="4000" b="1" dirty="0">
                <a:solidFill>
                  <a:srgbClr val="00B050"/>
                </a:solidFill>
              </a:rPr>
              <a:t>《</a:t>
            </a:r>
            <a:r>
              <a:rPr lang="zh-CN" altLang="en-US" sz="4000" b="1" dirty="0">
                <a:solidFill>
                  <a:srgbClr val="00B050"/>
                </a:solidFill>
              </a:rPr>
              <a:t>父与子</a:t>
            </a:r>
            <a:r>
              <a:rPr lang="en-US" altLang="zh-CN" sz="4000" b="1">
                <a:solidFill>
                  <a:srgbClr val="00B050"/>
                </a:solidFill>
              </a:rPr>
              <a:t>》</a:t>
            </a:r>
            <a:endParaRPr lang="en-US" altLang="zh-CN" sz="4000" b="1">
              <a:solidFill>
                <a:srgbClr val="00B050"/>
              </a:solidFill>
            </a:endParaRPr>
          </a:p>
        </p:txBody>
      </p:sp>
      <p:sp>
        <p:nvSpPr>
          <p:cNvPr id="123906" name="文本占位符 157698"/>
          <p:cNvSpPr>
            <a:spLocks noGrp="1"/>
          </p:cNvSpPr>
          <p:nvPr>
            <p:ph idx="1"/>
          </p:nvPr>
        </p:nvSpPr>
        <p:spPr>
          <a:xfrm>
            <a:off x="596265" y="989330"/>
            <a:ext cx="8078470" cy="3696970"/>
          </a:xfrm>
        </p:spPr>
        <p:txBody>
          <a:bodyPr anchor="t"/>
          <a:lstStyle/>
          <a:p>
            <a:pPr>
              <a:lnSpc>
                <a:spcPct val="90000"/>
              </a:lnSpc>
            </a:pPr>
            <a:r>
              <a:rPr lang="zh-CN" altLang="en-US" sz="2000" dirty="0">
                <a:solidFill>
                  <a:srgbClr val="080808"/>
                </a:solidFill>
              </a:rPr>
              <a:t>这是屠格涅夫是代表作。小说描写贵族子弟基尔沙诺夫大学毕业，带着自己的同学</a:t>
            </a:r>
            <a:r>
              <a:rPr lang="zh-CN" altLang="en-US" sz="2000" b="1" dirty="0">
                <a:solidFill>
                  <a:srgbClr val="080808"/>
                </a:solidFill>
                <a:latin typeface="Times New Roman" panose="02020603050405020304" pitchFamily="18" charset="0"/>
              </a:rPr>
              <a:t>巴扎洛夫</a:t>
            </a:r>
            <a:r>
              <a:rPr lang="en-US" altLang="zh-CN" sz="2000" b="1" dirty="0">
                <a:solidFill>
                  <a:srgbClr val="080808"/>
                </a:solidFill>
                <a:latin typeface="Times New Roman" panose="02020603050405020304" pitchFamily="18" charset="0"/>
              </a:rPr>
              <a:t>(Базаров)</a:t>
            </a:r>
            <a:r>
              <a:rPr lang="zh-CN" altLang="en-US" sz="2000" dirty="0">
                <a:solidFill>
                  <a:srgbClr val="080808"/>
                </a:solidFill>
              </a:rPr>
              <a:t>到父亲的庄园做客。平民知识分子巴扎洛夫的民主主义观点与基尔沙诺夫的一家，尤其与他的伯父巴威尔的贵族自由主义观点发生冲突，冲突中巴扎洛夫处处占上风，巴威尔恨之入骨，为捍卫贵族的尊严，他提出与巴扎洛夫决斗。结果，决斗以巴威尔的受伤而告结束。巴扎洛夫只得告别这个贵族庄园，他在省城遇见寡妇奥金佐娃，对她产生了爱情，但又遭到后者的拒绝。最后巴扎洛夫回到父母家中，在一次解剖尸体时因感染病菌而死。</a:t>
            </a:r>
            <a:endParaRPr lang="zh-CN" altLang="en-US" sz="2000" dirty="0">
              <a:solidFill>
                <a:srgbClr val="080808"/>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29" name="标题 158721"/>
          <p:cNvSpPr>
            <a:spLocks noGrp="1"/>
          </p:cNvSpPr>
          <p:nvPr>
            <p:ph type="title"/>
          </p:nvPr>
        </p:nvSpPr>
        <p:spPr>
          <a:xfrm>
            <a:off x="1485900" y="205979"/>
            <a:ext cx="6172200" cy="528638"/>
          </a:xfrm>
        </p:spPr>
        <p:txBody>
          <a:bodyPr anchor="ctr"/>
          <a:lstStyle/>
          <a:p>
            <a:r>
              <a:rPr lang="en-US" altLang="zh-CN" sz="4000" b="1" dirty="0">
                <a:solidFill>
                  <a:srgbClr val="00B050"/>
                </a:solidFill>
                <a:latin typeface="+mj-ea"/>
              </a:rPr>
              <a:t>“</a:t>
            </a:r>
            <a:r>
              <a:rPr lang="zh-CN" altLang="en-US" sz="4000" b="1" dirty="0">
                <a:solidFill>
                  <a:srgbClr val="00B050"/>
                </a:solidFill>
                <a:latin typeface="+mj-ea"/>
              </a:rPr>
              <a:t>新人</a:t>
            </a:r>
            <a:r>
              <a:rPr lang="en-US" altLang="zh-CN" sz="4000" b="1" dirty="0">
                <a:solidFill>
                  <a:srgbClr val="00B050"/>
                </a:solidFill>
                <a:latin typeface="+mj-ea"/>
              </a:rPr>
              <a:t>”</a:t>
            </a:r>
            <a:r>
              <a:rPr lang="zh-CN" altLang="en-US" sz="4000" b="1" dirty="0">
                <a:solidFill>
                  <a:srgbClr val="00B050"/>
                </a:solidFill>
                <a:latin typeface="+mj-ea"/>
              </a:rPr>
              <a:t>形象</a:t>
            </a:r>
            <a:endParaRPr lang="zh-CN" altLang="en-US" sz="4000" b="1" dirty="0">
              <a:solidFill>
                <a:srgbClr val="00B050"/>
              </a:solidFill>
              <a:latin typeface="+mj-ea"/>
            </a:endParaRPr>
          </a:p>
        </p:txBody>
      </p:sp>
      <p:sp>
        <p:nvSpPr>
          <p:cNvPr id="124930" name="文本占位符 158722"/>
          <p:cNvSpPr>
            <a:spLocks noGrp="1"/>
          </p:cNvSpPr>
          <p:nvPr>
            <p:ph idx="1"/>
          </p:nvPr>
        </p:nvSpPr>
        <p:spPr>
          <a:xfrm>
            <a:off x="422275" y="1001395"/>
            <a:ext cx="8298815" cy="3858895"/>
          </a:xfrm>
        </p:spPr>
        <p:txBody>
          <a:bodyPr anchor="t"/>
          <a:lstStyle/>
          <a:p>
            <a:pPr>
              <a:lnSpc>
                <a:spcPct val="90000"/>
              </a:lnSpc>
            </a:pPr>
            <a:r>
              <a:rPr lang="en-US" altLang="zh-CN" sz="2100" dirty="0">
                <a:solidFill>
                  <a:srgbClr val="080808"/>
                </a:solidFill>
              </a:rPr>
              <a:t>        </a:t>
            </a:r>
            <a:r>
              <a:rPr lang="zh-CN" altLang="en-US" sz="2000" dirty="0">
                <a:solidFill>
                  <a:srgbClr val="080808"/>
                </a:solidFill>
              </a:rPr>
              <a:t>巴扎洛夫是继英沙罗夫</a:t>
            </a:r>
            <a:r>
              <a:rPr lang="en-US" altLang="zh-CN" sz="2000" dirty="0">
                <a:solidFill>
                  <a:srgbClr val="080808"/>
                </a:solidFill>
              </a:rPr>
              <a:t>(Инсаров)</a:t>
            </a:r>
            <a:r>
              <a:rPr lang="zh-CN" altLang="en-US" sz="2000" dirty="0">
                <a:solidFill>
                  <a:srgbClr val="080808"/>
                </a:solidFill>
              </a:rPr>
              <a:t>（</a:t>
            </a:r>
            <a:r>
              <a:rPr lang="en-US" altLang="zh-CN" sz="2000" dirty="0">
                <a:solidFill>
                  <a:srgbClr val="080808"/>
                </a:solidFill>
              </a:rPr>
              <a:t>《</a:t>
            </a:r>
            <a:r>
              <a:rPr lang="zh-CN" altLang="en-US" sz="2000" dirty="0">
                <a:solidFill>
                  <a:srgbClr val="080808"/>
                </a:solidFill>
              </a:rPr>
              <a:t>前夜</a:t>
            </a:r>
            <a:r>
              <a:rPr lang="en-US" altLang="zh-CN" sz="2000" dirty="0">
                <a:solidFill>
                  <a:srgbClr val="080808"/>
                </a:solidFill>
              </a:rPr>
              <a:t>》</a:t>
            </a:r>
            <a:r>
              <a:rPr lang="zh-CN" altLang="en-US" sz="2000" dirty="0">
                <a:solidFill>
                  <a:srgbClr val="080808"/>
                </a:solidFill>
              </a:rPr>
              <a:t>的主人公）后又一个“新人”的典型形象，但他是俄国土生土长的，是一个激进的民主主义者，其性格坚强，埋头苦干，勇于反对农奴制，批判贵族，提倡科学，哲学上也是个唯物主义者。但他又否定艺术，夸大自然科学的作用。</a:t>
            </a:r>
            <a:endParaRPr lang="zh-CN" altLang="en-US" sz="2000" dirty="0">
              <a:solidFill>
                <a:srgbClr val="080808"/>
              </a:solidFill>
            </a:endParaRPr>
          </a:p>
          <a:p>
            <a:pPr>
              <a:lnSpc>
                <a:spcPct val="90000"/>
              </a:lnSpc>
            </a:pPr>
            <a:r>
              <a:rPr lang="zh-CN" altLang="en-US" sz="2000" dirty="0">
                <a:solidFill>
                  <a:srgbClr val="080808"/>
                </a:solidFill>
              </a:rPr>
              <a:t>        巴扎洛夫对巴威尔的胜利显示了“民主主义对贵族的胜利”。不过，作者又并不完全同意他的观点，也不相信他的事业，认为他注定会死亡。这是作者的思想局限性。小说发表后又一次引起批评界的强烈反响。自由主义者不满作者这种“拳头朝内打”的做法，民主主义者则认为作者有意歪曲巴扎洛夫的形象，特别是年轻一代更不能理解。</a:t>
            </a:r>
            <a:endParaRPr lang="zh-CN" altLang="en-US" sz="2000" dirty="0">
              <a:solidFill>
                <a:srgbClr val="080808"/>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标题 133121"/>
          <p:cNvSpPr>
            <a:spLocks noGrp="1"/>
          </p:cNvSpPr>
          <p:nvPr>
            <p:ph type="title"/>
          </p:nvPr>
        </p:nvSpPr>
        <p:spPr>
          <a:xfrm>
            <a:off x="145415" y="178673"/>
            <a:ext cx="8229600" cy="857250"/>
          </a:xfrm>
        </p:spPr>
        <p:txBody>
          <a:bodyPr anchor="ctr"/>
          <a:lstStyle/>
          <a:p>
            <a:pPr fontAlgn="base"/>
            <a:r>
              <a:rPr lang="zh-CN" altLang="en-US" strike="noStrike" noProof="1"/>
              <a:t>	</a:t>
            </a:r>
            <a:r>
              <a:rPr lang="zh-CN" altLang="en-US" sz="4000" b="1" strike="noStrike" noProof="1">
                <a:solidFill>
                  <a:srgbClr val="00B050"/>
                </a:solidFill>
              </a:rPr>
              <a:t>新人形象</a:t>
            </a:r>
            <a:r>
              <a:rPr lang="zh-CN" altLang="en-US" sz="4000" strike="noStrike" noProof="1"/>
              <a:t> </a:t>
            </a:r>
            <a:endParaRPr lang="zh-CN" altLang="en-US" sz="4000" strike="noStrike" noProof="1"/>
          </a:p>
        </p:txBody>
      </p:sp>
      <p:sp>
        <p:nvSpPr>
          <p:cNvPr id="133123" name="文本占位符 133122"/>
          <p:cNvSpPr>
            <a:spLocks noGrp="1"/>
          </p:cNvSpPr>
          <p:nvPr>
            <p:ph idx="1"/>
          </p:nvPr>
        </p:nvSpPr>
        <p:spPr>
          <a:xfrm>
            <a:off x="145415" y="1200150"/>
            <a:ext cx="8541385" cy="3394710"/>
          </a:xfrm>
        </p:spPr>
        <p:txBody>
          <a:bodyPr/>
          <a:lstStyle/>
          <a:p>
            <a:pPr fontAlgn="base">
              <a:lnSpc>
                <a:spcPct val="90000"/>
              </a:lnSpc>
            </a:pPr>
            <a:r>
              <a:rPr lang="zh-CN" altLang="en-US" sz="1800" strike="noStrike" noProof="1"/>
              <a:t>	</a:t>
            </a:r>
            <a:r>
              <a:rPr lang="zh-CN" altLang="en-US" sz="2000" b="1" strike="noStrike" noProof="1">
                <a:solidFill>
                  <a:srgbClr val="080808"/>
                </a:solidFill>
              </a:rPr>
              <a:t>新人</a:t>
            </a:r>
            <a:r>
              <a:rPr lang="en-US" altLang="zh-CN" sz="2000" b="1" strike="noStrike" noProof="1">
                <a:solidFill>
                  <a:srgbClr val="080808"/>
                </a:solidFill>
                <a:latin typeface="Times New Roman" panose="02020603050405020304" pitchFamily="18" charset="0"/>
              </a:rPr>
              <a:t>(Новый человек)</a:t>
            </a:r>
            <a:r>
              <a:rPr lang="zh-CN" altLang="en-US" sz="2000" strike="noStrike" noProof="1">
                <a:solidFill>
                  <a:srgbClr val="080808"/>
                </a:solidFill>
              </a:rPr>
              <a:t>指19世纪俄国文学中具有民主主义思想倾向的资产阶级平民知识分子。他们不同于多余人，有明确的社会理想，抨击专制农奴制度，否定贵族社会的道德观念，与旧制度作不妥协的斗争。他们联系人民，勇于牺牲，富于实干精神。</a:t>
            </a:r>
            <a:r>
              <a:rPr lang="zh-CN" altLang="en-US" sz="2000" b="1" strike="noStrike" noProof="1">
                <a:solidFill>
                  <a:srgbClr val="080808"/>
                </a:solidFill>
              </a:rPr>
              <a:t>“新人”</a:t>
            </a:r>
            <a:r>
              <a:rPr lang="zh-CN" altLang="en-US" sz="2000" strike="noStrike" noProof="1">
                <a:solidFill>
                  <a:srgbClr val="080808"/>
                </a:solidFill>
              </a:rPr>
              <a:t>一词最初由</a:t>
            </a:r>
            <a:r>
              <a:rPr lang="zh-CN" altLang="en-US" sz="2000" b="1" strike="noStrike" noProof="1">
                <a:solidFill>
                  <a:srgbClr val="080808"/>
                </a:solidFill>
              </a:rPr>
              <a:t>杜勃罗留波夫在《真正的白天何时到来？》</a:t>
            </a:r>
            <a:r>
              <a:rPr lang="zh-CN" altLang="en-US" sz="2000" strike="noStrike" noProof="1">
                <a:solidFill>
                  <a:srgbClr val="080808"/>
                </a:solidFill>
              </a:rPr>
              <a:t>（1860）中谈到，他肯定了屠格涅夫创造的“新人”。随后</a:t>
            </a:r>
            <a:r>
              <a:rPr lang="zh-CN" altLang="en-US" sz="2000" b="1" strike="noStrike" noProof="1">
                <a:solidFill>
                  <a:srgbClr val="080808"/>
                </a:solidFill>
              </a:rPr>
              <a:t>车尔尼雪夫斯基的《怎么办？》</a:t>
            </a:r>
            <a:r>
              <a:rPr lang="zh-CN" altLang="en-US" sz="2000" strike="noStrike" noProof="1">
                <a:solidFill>
                  <a:srgbClr val="080808"/>
                </a:solidFill>
              </a:rPr>
              <a:t>的副标题定为“新人的故事”。新人专指代替贵族知识分子的平民知识分子。通常认为，新人形象有</a:t>
            </a:r>
            <a:r>
              <a:rPr lang="zh-CN" altLang="en-US" sz="2000" b="1" strike="noStrike" noProof="1">
                <a:solidFill>
                  <a:srgbClr val="00B050"/>
                </a:solidFill>
              </a:rPr>
              <a:t>英沙罗夫、叶琳娜</a:t>
            </a:r>
            <a:r>
              <a:rPr lang="zh-CN" altLang="en-US" sz="2000" strike="noStrike" noProof="1">
                <a:solidFill>
                  <a:srgbClr val="080808"/>
                </a:solidFill>
              </a:rPr>
              <a:t>（《前夜》）、</a:t>
            </a:r>
            <a:r>
              <a:rPr lang="zh-CN" altLang="en-US" sz="2000" b="1" strike="noStrike" noProof="1">
                <a:solidFill>
                  <a:srgbClr val="00B050"/>
                </a:solidFill>
              </a:rPr>
              <a:t>巴扎洛夫</a:t>
            </a:r>
            <a:r>
              <a:rPr lang="zh-CN" altLang="en-US" sz="2000" strike="noStrike" noProof="1">
                <a:solidFill>
                  <a:srgbClr val="080808"/>
                </a:solidFill>
              </a:rPr>
              <a:t>（《父与子》）、</a:t>
            </a:r>
            <a:r>
              <a:rPr lang="zh-CN" altLang="en-US" sz="2000" b="1" strike="noStrike" noProof="1">
                <a:solidFill>
                  <a:srgbClr val="00B050"/>
                </a:solidFill>
              </a:rPr>
              <a:t>薇拉、吉尔沙诺夫、罗普霍夫、拉赫美托夫</a:t>
            </a:r>
            <a:r>
              <a:rPr lang="zh-CN" altLang="en-US" sz="2000" strike="noStrike" noProof="1">
                <a:solidFill>
                  <a:srgbClr val="080808"/>
                </a:solidFill>
              </a:rPr>
              <a:t>（《怎么办？》）。他们反映了资产阶级民主主义革命家的斗争。 </a:t>
            </a:r>
            <a:endParaRPr lang="zh-CN" altLang="en-US" sz="2000" strike="noStrike" noProof="1">
              <a:solidFill>
                <a:srgbClr val="080808"/>
              </a:solidFill>
            </a:endParaRPr>
          </a:p>
        </p:txBody>
      </p:sp>
    </p:spTree>
  </p:cSld>
  <p:clrMapOvr>
    <a:masterClrMapping/>
  </p:clrMapOvr>
  <p:transition>
    <p:blinds dir="vert"/>
  </p:transition>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3" name="标题 159745"/>
          <p:cNvSpPr>
            <a:spLocks noGrp="1"/>
          </p:cNvSpPr>
          <p:nvPr>
            <p:ph type="title"/>
          </p:nvPr>
        </p:nvSpPr>
        <p:spPr>
          <a:xfrm>
            <a:off x="1485900" y="205979"/>
            <a:ext cx="6172200" cy="636984"/>
          </a:xfrm>
        </p:spPr>
        <p:txBody>
          <a:bodyPr anchor="ctr"/>
          <a:lstStyle/>
          <a:p>
            <a:r>
              <a:rPr lang="zh-CN" altLang="en-US" sz="4000" b="1" dirty="0">
                <a:solidFill>
                  <a:srgbClr val="00B050"/>
                </a:solidFill>
              </a:rPr>
              <a:t>最后的长篇</a:t>
            </a:r>
            <a:endParaRPr lang="zh-CN" altLang="en-US" sz="4000" b="1" dirty="0">
              <a:solidFill>
                <a:srgbClr val="00B050"/>
              </a:solidFill>
            </a:endParaRPr>
          </a:p>
        </p:txBody>
      </p:sp>
      <p:sp>
        <p:nvSpPr>
          <p:cNvPr id="125954" name="文本占位符 159746"/>
          <p:cNvSpPr>
            <a:spLocks noGrp="1"/>
          </p:cNvSpPr>
          <p:nvPr>
            <p:ph idx="1"/>
          </p:nvPr>
        </p:nvSpPr>
        <p:spPr>
          <a:xfrm>
            <a:off x="321945" y="1171575"/>
            <a:ext cx="8499475" cy="3643630"/>
          </a:xfrm>
        </p:spPr>
        <p:txBody>
          <a:bodyPr anchor="t"/>
          <a:lstStyle/>
          <a:p>
            <a:pPr>
              <a:lnSpc>
                <a:spcPct val="90000"/>
              </a:lnSpc>
            </a:pPr>
            <a:r>
              <a:rPr lang="en-US" altLang="zh-CN" sz="2000" dirty="0">
                <a:solidFill>
                  <a:srgbClr val="080808"/>
                </a:solidFill>
              </a:rPr>
              <a:t>《</a:t>
            </a:r>
            <a:r>
              <a:rPr lang="zh-CN" altLang="en-US" sz="2000" dirty="0">
                <a:solidFill>
                  <a:srgbClr val="080808"/>
                </a:solidFill>
              </a:rPr>
              <a:t>前夜</a:t>
            </a:r>
            <a:r>
              <a:rPr lang="en-US" altLang="zh-CN" sz="2000" dirty="0">
                <a:solidFill>
                  <a:srgbClr val="080808"/>
                </a:solidFill>
              </a:rPr>
              <a:t>》</a:t>
            </a:r>
            <a:r>
              <a:rPr lang="zh-CN" altLang="en-US" sz="2000" dirty="0">
                <a:solidFill>
                  <a:srgbClr val="080808"/>
                </a:solidFill>
              </a:rPr>
              <a:t>与</a:t>
            </a:r>
            <a:r>
              <a:rPr lang="en-US" altLang="zh-CN" sz="2000" dirty="0">
                <a:solidFill>
                  <a:srgbClr val="080808"/>
                </a:solidFill>
              </a:rPr>
              <a:t>《</a:t>
            </a:r>
            <a:r>
              <a:rPr lang="zh-CN" altLang="en-US" sz="2000" dirty="0">
                <a:solidFill>
                  <a:srgbClr val="080808"/>
                </a:solidFill>
              </a:rPr>
              <a:t>父与子</a:t>
            </a:r>
            <a:r>
              <a:rPr lang="en-US" altLang="zh-CN" sz="2000" dirty="0">
                <a:solidFill>
                  <a:srgbClr val="080808"/>
                </a:solidFill>
              </a:rPr>
              <a:t>》</a:t>
            </a:r>
            <a:r>
              <a:rPr lang="zh-CN" altLang="en-US" sz="2000" dirty="0">
                <a:solidFill>
                  <a:srgbClr val="080808"/>
                </a:solidFill>
              </a:rPr>
              <a:t>引起的风波使屠格涅夫一度沉默，再也没有写出很有分量的作品。</a:t>
            </a:r>
            <a:r>
              <a:rPr lang="en-US" altLang="zh-CN" sz="2000" dirty="0">
                <a:solidFill>
                  <a:srgbClr val="080808"/>
                </a:solidFill>
              </a:rPr>
              <a:t>1867—77</a:t>
            </a:r>
            <a:r>
              <a:rPr lang="zh-CN" altLang="en-US" sz="2000" dirty="0">
                <a:solidFill>
                  <a:srgbClr val="080808"/>
                </a:solidFill>
              </a:rPr>
              <a:t>年十年中他才写出两个长篇：</a:t>
            </a:r>
            <a:r>
              <a:rPr lang="en-US" altLang="zh-CN" sz="2000" b="1" dirty="0">
                <a:solidFill>
                  <a:srgbClr val="00B050"/>
                </a:solidFill>
              </a:rPr>
              <a:t>《</a:t>
            </a:r>
            <a:r>
              <a:rPr lang="zh-CN" altLang="en-US" sz="2000" b="1" dirty="0">
                <a:solidFill>
                  <a:srgbClr val="00B050"/>
                </a:solidFill>
              </a:rPr>
              <a:t>烟</a:t>
            </a:r>
            <a:r>
              <a:rPr lang="en-US" altLang="zh-CN" sz="2000" b="1" dirty="0">
                <a:solidFill>
                  <a:srgbClr val="00B050"/>
                </a:solidFill>
              </a:rPr>
              <a:t>》</a:t>
            </a:r>
            <a:r>
              <a:rPr lang="zh-CN" altLang="en-US" sz="2000" dirty="0">
                <a:solidFill>
                  <a:srgbClr val="080808"/>
                </a:solidFill>
              </a:rPr>
              <a:t>和</a:t>
            </a:r>
            <a:r>
              <a:rPr lang="en-US" altLang="zh-CN" sz="2000" b="1" dirty="0">
                <a:solidFill>
                  <a:srgbClr val="00B050"/>
                </a:solidFill>
              </a:rPr>
              <a:t>《</a:t>
            </a:r>
            <a:r>
              <a:rPr lang="zh-CN" altLang="en-US" sz="2000" b="1" dirty="0">
                <a:solidFill>
                  <a:srgbClr val="00B050"/>
                </a:solidFill>
              </a:rPr>
              <a:t>处女地</a:t>
            </a:r>
            <a:r>
              <a:rPr lang="en-US" altLang="zh-CN" sz="2000" b="1" dirty="0">
                <a:solidFill>
                  <a:srgbClr val="00B050"/>
                </a:solidFill>
              </a:rPr>
              <a:t>》</a:t>
            </a:r>
            <a:r>
              <a:rPr lang="zh-CN" altLang="en-US" sz="2000" dirty="0">
                <a:solidFill>
                  <a:srgbClr val="080808"/>
                </a:solidFill>
              </a:rPr>
              <a:t>。前者揭露上层贵族，但也部分肯定俄国的政治侨民，这显然是由于作者长期远离俄国，不了解俄国的现实斗争，把一切都看作是过眼云烟，转瞬即逝。后者反映的是</a:t>
            </a:r>
            <a:r>
              <a:rPr lang="en-US" altLang="zh-CN" sz="2000" dirty="0">
                <a:solidFill>
                  <a:srgbClr val="080808"/>
                </a:solidFill>
              </a:rPr>
              <a:t>70</a:t>
            </a:r>
            <a:r>
              <a:rPr lang="zh-CN" altLang="en-US" sz="2000" dirty="0">
                <a:solidFill>
                  <a:srgbClr val="080808"/>
                </a:solidFill>
              </a:rPr>
              <a:t>年代民粹派的运动，表现出作者的温和渐进的改良主义思想。</a:t>
            </a:r>
            <a:endParaRPr lang="zh-CN" altLang="en-US" sz="2000" dirty="0">
              <a:solidFill>
                <a:srgbClr val="080808"/>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7" name="标题 160769"/>
          <p:cNvSpPr>
            <a:spLocks noGrp="1"/>
          </p:cNvSpPr>
          <p:nvPr>
            <p:ph type="title"/>
          </p:nvPr>
        </p:nvSpPr>
        <p:spPr/>
        <p:txBody>
          <a:bodyPr anchor="ctr"/>
          <a:lstStyle/>
          <a:p>
            <a:r>
              <a:rPr lang="zh-CN" altLang="en-US" sz="4000" b="1" dirty="0">
                <a:solidFill>
                  <a:srgbClr val="00B050"/>
                </a:solidFill>
              </a:rPr>
              <a:t>散文诗</a:t>
            </a:r>
            <a:endParaRPr lang="zh-CN" altLang="en-US" sz="4000" b="1" dirty="0">
              <a:solidFill>
                <a:srgbClr val="00B050"/>
              </a:solidFill>
            </a:endParaRPr>
          </a:p>
        </p:txBody>
      </p:sp>
      <p:sp>
        <p:nvSpPr>
          <p:cNvPr id="126978" name="文本占位符 160770"/>
          <p:cNvSpPr>
            <a:spLocks noGrp="1"/>
          </p:cNvSpPr>
          <p:nvPr>
            <p:ph idx="1"/>
          </p:nvPr>
        </p:nvSpPr>
        <p:spPr/>
        <p:txBody>
          <a:bodyPr anchor="t"/>
          <a:lstStyle/>
          <a:p>
            <a:r>
              <a:rPr lang="zh-CN" altLang="en-US" sz="2000" dirty="0">
                <a:solidFill>
                  <a:schemeClr val="accent1"/>
                </a:solidFill>
              </a:rPr>
              <a:t>屠格涅夫晚年在病中度过，这时他还陆续写下许多优美的散文诗，开创了俄国文学的新型体裁。</a:t>
            </a:r>
            <a:r>
              <a:rPr lang="en-US" altLang="zh-CN" sz="2000" dirty="0">
                <a:solidFill>
                  <a:schemeClr val="accent1"/>
                </a:solidFill>
              </a:rPr>
              <a:t>《</a:t>
            </a:r>
            <a:r>
              <a:rPr lang="zh-CN" altLang="en-US" sz="2000" dirty="0">
                <a:solidFill>
                  <a:schemeClr val="accent1"/>
                </a:solidFill>
              </a:rPr>
              <a:t>散文诗</a:t>
            </a:r>
            <a:r>
              <a:rPr lang="en-US" altLang="zh-CN" sz="2000" dirty="0">
                <a:solidFill>
                  <a:schemeClr val="accent1"/>
                </a:solidFill>
              </a:rPr>
              <a:t>》</a:t>
            </a:r>
            <a:r>
              <a:rPr lang="en-US" altLang="zh-CN" sz="2000" dirty="0">
                <a:solidFill>
                  <a:schemeClr val="accent1"/>
                </a:solidFill>
                <a:latin typeface="Times New Roman" panose="02020603050405020304" pitchFamily="18" charset="0"/>
              </a:rPr>
              <a:t>(Стихотворение в прозе)</a:t>
            </a:r>
            <a:r>
              <a:rPr lang="zh-CN" altLang="en-US" sz="2000" dirty="0">
                <a:solidFill>
                  <a:schemeClr val="accent1"/>
                </a:solidFill>
              </a:rPr>
              <a:t>于作者逝世前编辑出版，并产生世界影响。其中以</a:t>
            </a:r>
            <a:r>
              <a:rPr lang="en-US" altLang="zh-CN" sz="2000" b="1" dirty="0">
                <a:solidFill>
                  <a:schemeClr val="accent1"/>
                </a:solidFill>
              </a:rPr>
              <a:t>《</a:t>
            </a:r>
            <a:r>
              <a:rPr lang="zh-CN" altLang="en-US" sz="2000" b="1" dirty="0">
                <a:solidFill>
                  <a:schemeClr val="accent1"/>
                </a:solidFill>
              </a:rPr>
              <a:t>门槛</a:t>
            </a:r>
            <a:r>
              <a:rPr lang="en-US" altLang="zh-CN" sz="2000" b="1" dirty="0">
                <a:solidFill>
                  <a:schemeClr val="accent1"/>
                </a:solidFill>
              </a:rPr>
              <a:t>》</a:t>
            </a:r>
            <a:r>
              <a:rPr lang="en-US" altLang="zh-CN" sz="2000" b="1" dirty="0">
                <a:solidFill>
                  <a:schemeClr val="accent1"/>
                </a:solidFill>
                <a:latin typeface="Times New Roman" panose="02020603050405020304" pitchFamily="18" charset="0"/>
              </a:rPr>
              <a:t>(Порог)</a:t>
            </a:r>
            <a:r>
              <a:rPr lang="zh-CN" altLang="en-US" sz="2000" dirty="0">
                <a:solidFill>
                  <a:schemeClr val="accent1"/>
                </a:solidFill>
              </a:rPr>
              <a:t>和</a:t>
            </a:r>
            <a:r>
              <a:rPr lang="en-US" altLang="zh-CN" sz="2000" b="1" dirty="0">
                <a:solidFill>
                  <a:schemeClr val="accent1"/>
                </a:solidFill>
              </a:rPr>
              <a:t>《</a:t>
            </a:r>
            <a:r>
              <a:rPr lang="zh-CN" altLang="en-US" sz="2000" b="1" dirty="0">
                <a:solidFill>
                  <a:schemeClr val="accent1"/>
                </a:solidFill>
              </a:rPr>
              <a:t>俄罗斯的语言</a:t>
            </a:r>
            <a:r>
              <a:rPr lang="en-US" altLang="zh-CN" sz="2000" b="1" dirty="0">
                <a:solidFill>
                  <a:schemeClr val="accent1"/>
                </a:solidFill>
              </a:rPr>
              <a:t>》</a:t>
            </a:r>
            <a:r>
              <a:rPr lang="en-US" altLang="zh-CN" sz="2000" b="1" dirty="0">
                <a:solidFill>
                  <a:schemeClr val="accent1"/>
                </a:solidFill>
                <a:latin typeface="Times New Roman" panose="02020603050405020304" pitchFamily="18" charset="0"/>
              </a:rPr>
              <a:t>(Русский язык)</a:t>
            </a:r>
            <a:r>
              <a:rPr lang="zh-CN" altLang="en-US" sz="2000" dirty="0">
                <a:solidFill>
                  <a:schemeClr val="accent1"/>
                </a:solidFill>
              </a:rPr>
              <a:t>最为出名。</a:t>
            </a:r>
            <a:endParaRPr lang="zh-CN" altLang="en-US" sz="2000" dirty="0">
              <a:solidFill>
                <a:schemeClr val="accent1"/>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1" name="标题 161793"/>
          <p:cNvSpPr>
            <a:spLocks noGrp="1"/>
          </p:cNvSpPr>
          <p:nvPr>
            <p:ph type="title"/>
          </p:nvPr>
        </p:nvSpPr>
        <p:spPr>
          <a:xfrm>
            <a:off x="1485900" y="205979"/>
            <a:ext cx="6172200" cy="473869"/>
          </a:xfrm>
        </p:spPr>
        <p:txBody>
          <a:bodyPr anchor="ctr"/>
          <a:lstStyle/>
          <a:p>
            <a:r>
              <a:rPr lang="en-US" altLang="zh-CN" sz="4000" b="1" dirty="0">
                <a:solidFill>
                  <a:srgbClr val="00B050"/>
                </a:solidFill>
              </a:rPr>
              <a:t>《</a:t>
            </a:r>
            <a:r>
              <a:rPr lang="zh-CN" altLang="en-US" sz="4000" b="1" dirty="0">
                <a:solidFill>
                  <a:srgbClr val="00B050"/>
                </a:solidFill>
              </a:rPr>
              <a:t>门槛</a:t>
            </a:r>
            <a:r>
              <a:rPr lang="en-US" altLang="zh-CN" sz="4000" b="1">
                <a:solidFill>
                  <a:srgbClr val="00B050"/>
                </a:solidFill>
              </a:rPr>
              <a:t>》</a:t>
            </a:r>
            <a:endParaRPr lang="en-US" altLang="zh-CN" sz="4000" b="1">
              <a:solidFill>
                <a:srgbClr val="00B050"/>
              </a:solidFill>
            </a:endParaRPr>
          </a:p>
        </p:txBody>
      </p:sp>
      <p:sp>
        <p:nvSpPr>
          <p:cNvPr id="128002" name="文本占位符 161794"/>
          <p:cNvSpPr>
            <a:spLocks noGrp="1"/>
          </p:cNvSpPr>
          <p:nvPr>
            <p:ph idx="1"/>
          </p:nvPr>
        </p:nvSpPr>
        <p:spPr>
          <a:xfrm>
            <a:off x="500380" y="927100"/>
            <a:ext cx="8142605" cy="4050665"/>
          </a:xfrm>
        </p:spPr>
        <p:txBody>
          <a:bodyPr anchor="t"/>
          <a:lstStyle/>
          <a:p>
            <a:pPr marL="0" indent="0">
              <a:lnSpc>
                <a:spcPct val="80000"/>
              </a:lnSpc>
              <a:buNone/>
            </a:pPr>
            <a:r>
              <a:rPr lang="zh-CN" altLang="en-US" sz="2000" dirty="0">
                <a:solidFill>
                  <a:srgbClr val="080808"/>
                </a:solidFill>
              </a:rPr>
              <a:t>我看见一所大厦。 正墙一道狭窄的门敞开着；门外，阴沉的浓雾一片迷蒙。在高高的门槛前，站着一 个姑娘</a:t>
            </a:r>
            <a:r>
              <a:rPr lang="en-US" altLang="zh-CN" sz="2000" dirty="0">
                <a:solidFill>
                  <a:srgbClr val="080808"/>
                </a:solidFill>
              </a:rPr>
              <a:t>......</a:t>
            </a:r>
            <a:r>
              <a:rPr lang="zh-CN" altLang="en-US" sz="2000" dirty="0">
                <a:solidFill>
                  <a:srgbClr val="080808"/>
                </a:solidFill>
              </a:rPr>
              <a:t>一个俄罗斯姑娘。 那咫尺莫辨的浓雾里，寒流滚动；同时，随着冰冷的气流，从大厦里传来了缓慢的、 暗哑的声音。 </a:t>
            </a:r>
            <a:endParaRPr lang="zh-CN" altLang="en-US" sz="2000" dirty="0">
              <a:solidFill>
                <a:srgbClr val="080808"/>
              </a:solidFill>
            </a:endParaRPr>
          </a:p>
          <a:p>
            <a:pPr marL="0" indent="0">
              <a:lnSpc>
                <a:spcPct val="80000"/>
              </a:lnSpc>
              <a:buNone/>
            </a:pPr>
            <a:r>
              <a:rPr lang="en-US" altLang="zh-CN" sz="2000" dirty="0">
                <a:solidFill>
                  <a:srgbClr val="080808"/>
                </a:solidFill>
              </a:rPr>
              <a:t>——</a:t>
            </a:r>
            <a:r>
              <a:rPr lang="zh-CN" altLang="en-US" sz="2000" dirty="0">
                <a:solidFill>
                  <a:srgbClr val="080808"/>
                </a:solidFill>
              </a:rPr>
              <a:t>呵，你想跨进这道门槛，你知道等待着你的是什么吗？ </a:t>
            </a:r>
            <a:endParaRPr lang="zh-CN" altLang="en-US" sz="2000" dirty="0">
              <a:solidFill>
                <a:srgbClr val="080808"/>
              </a:solidFill>
            </a:endParaRPr>
          </a:p>
          <a:p>
            <a:pPr marL="0" indent="0">
              <a:lnSpc>
                <a:spcPct val="80000"/>
              </a:lnSpc>
              <a:buNone/>
            </a:pPr>
            <a:r>
              <a:rPr lang="en-US" altLang="zh-CN" sz="2000" dirty="0">
                <a:solidFill>
                  <a:srgbClr val="080808"/>
                </a:solidFill>
              </a:rPr>
              <a:t>——</a:t>
            </a:r>
            <a:r>
              <a:rPr lang="zh-CN" altLang="en-US" sz="2000" dirty="0">
                <a:solidFill>
                  <a:srgbClr val="080808"/>
                </a:solidFill>
              </a:rPr>
              <a:t>知道，姑娘回答说。 </a:t>
            </a:r>
            <a:endParaRPr lang="zh-CN" altLang="en-US" sz="2000" dirty="0">
              <a:solidFill>
                <a:srgbClr val="080808"/>
              </a:solidFill>
            </a:endParaRPr>
          </a:p>
          <a:p>
            <a:pPr marL="0" indent="0">
              <a:lnSpc>
                <a:spcPct val="80000"/>
              </a:lnSpc>
              <a:buNone/>
            </a:pPr>
            <a:r>
              <a:rPr lang="en-US" altLang="zh-CN" sz="2000" dirty="0">
                <a:solidFill>
                  <a:srgbClr val="080808"/>
                </a:solidFill>
              </a:rPr>
              <a:t>——</a:t>
            </a:r>
            <a:r>
              <a:rPr lang="zh-CN" altLang="en-US" sz="2000" dirty="0">
                <a:solidFill>
                  <a:srgbClr val="080808"/>
                </a:solidFill>
              </a:rPr>
              <a:t>知道寒冷、饥饿、憎恨、嘲笑、蔑视、侮辱、监狱、疾病，甚至死亡吗？ </a:t>
            </a:r>
            <a:endParaRPr lang="zh-CN" altLang="en-US" sz="2000" dirty="0">
              <a:solidFill>
                <a:srgbClr val="080808"/>
              </a:solidFill>
            </a:endParaRPr>
          </a:p>
          <a:p>
            <a:pPr marL="0" indent="0">
              <a:lnSpc>
                <a:spcPct val="80000"/>
              </a:lnSpc>
              <a:buNone/>
            </a:pPr>
            <a:r>
              <a:rPr lang="en-US" altLang="zh-CN" sz="2000" dirty="0">
                <a:solidFill>
                  <a:srgbClr val="080808"/>
                </a:solidFill>
              </a:rPr>
              <a:t>——</a:t>
            </a:r>
            <a:r>
              <a:rPr lang="zh-CN" altLang="en-US" sz="2000" dirty="0">
                <a:solidFill>
                  <a:srgbClr val="080808"/>
                </a:solidFill>
              </a:rPr>
              <a:t>知道。 </a:t>
            </a:r>
            <a:endParaRPr lang="zh-CN" altLang="en-US" sz="2000" dirty="0">
              <a:solidFill>
                <a:srgbClr val="080808"/>
              </a:solidFill>
            </a:endParaRPr>
          </a:p>
          <a:p>
            <a:pPr marL="0" indent="0">
              <a:lnSpc>
                <a:spcPct val="80000"/>
              </a:lnSpc>
              <a:buNone/>
            </a:pPr>
            <a:r>
              <a:rPr lang="en-US" altLang="zh-CN" sz="2000" dirty="0">
                <a:solidFill>
                  <a:srgbClr val="080808"/>
                </a:solidFill>
              </a:rPr>
              <a:t>——</a:t>
            </a:r>
            <a:r>
              <a:rPr lang="zh-CN" altLang="en-US" sz="2000" dirty="0">
                <a:solidFill>
                  <a:srgbClr val="080808"/>
                </a:solidFill>
              </a:rPr>
              <a:t>知道你会跟人世隔绝，完全孤零零一个吗？ </a:t>
            </a:r>
            <a:endParaRPr lang="zh-CN" altLang="en-US" sz="2000" dirty="0">
              <a:solidFill>
                <a:srgbClr val="080808"/>
              </a:solidFill>
            </a:endParaRPr>
          </a:p>
          <a:p>
            <a:pPr marL="0" indent="0">
              <a:lnSpc>
                <a:spcPct val="80000"/>
              </a:lnSpc>
              <a:buNone/>
            </a:pPr>
            <a:r>
              <a:rPr lang="en-US" altLang="zh-CN" sz="2000" dirty="0">
                <a:solidFill>
                  <a:srgbClr val="080808"/>
                </a:solidFill>
              </a:rPr>
              <a:t>——</a:t>
            </a:r>
            <a:r>
              <a:rPr lang="zh-CN" altLang="en-US" sz="2000" dirty="0">
                <a:solidFill>
                  <a:srgbClr val="080808"/>
                </a:solidFill>
              </a:rPr>
              <a:t>知道</a:t>
            </a:r>
            <a:r>
              <a:rPr lang="en-US" altLang="zh-CN" sz="2000" dirty="0">
                <a:solidFill>
                  <a:srgbClr val="080808"/>
                </a:solidFill>
              </a:rPr>
              <a:t>......</a:t>
            </a:r>
            <a:r>
              <a:rPr lang="zh-CN" altLang="en-US" sz="2000" dirty="0">
                <a:solidFill>
                  <a:srgbClr val="080808"/>
                </a:solidFill>
              </a:rPr>
              <a:t>我准备好了。我愿意经受一切苦难，一切打击。</a:t>
            </a:r>
            <a:endParaRPr lang="zh-CN" altLang="en-US" sz="2000" dirty="0">
              <a:solidFill>
                <a:srgbClr val="080808"/>
              </a:solidFill>
            </a:endParaRPr>
          </a:p>
          <a:p>
            <a:pPr marL="0" indent="0">
              <a:lnSpc>
                <a:spcPct val="80000"/>
              </a:lnSpc>
              <a:buNone/>
            </a:pPr>
            <a:r>
              <a:rPr lang="en-US" altLang="zh-CN" sz="2000" dirty="0">
                <a:solidFill>
                  <a:srgbClr val="080808"/>
                </a:solidFill>
              </a:rPr>
              <a:t>——</a:t>
            </a:r>
            <a:r>
              <a:rPr lang="zh-CN" altLang="en-US" sz="2000" dirty="0">
                <a:solidFill>
                  <a:srgbClr val="080808"/>
                </a:solidFill>
              </a:rPr>
              <a:t>知道不仅要躲开敌人，而且要抛弃亲人，离开朋友吗？</a:t>
            </a:r>
            <a:endParaRPr lang="zh-CN" altLang="en-US" sz="2000" dirty="0">
              <a:solidFill>
                <a:srgbClr val="080808"/>
              </a:solidFill>
            </a:endParaRPr>
          </a:p>
          <a:p>
            <a:pPr marL="0" indent="0">
              <a:lnSpc>
                <a:spcPct val="80000"/>
              </a:lnSpc>
              <a:buNone/>
            </a:pPr>
            <a:r>
              <a:rPr lang="en-US" altLang="zh-CN" sz="2000" dirty="0">
                <a:solidFill>
                  <a:srgbClr val="080808"/>
                </a:solidFill>
              </a:rPr>
              <a:t>——</a:t>
            </a:r>
            <a:r>
              <a:rPr lang="zh-CN" altLang="en-US" sz="2000" dirty="0">
                <a:solidFill>
                  <a:srgbClr val="080808"/>
                </a:solidFill>
              </a:rPr>
              <a:t>是的，</a:t>
            </a:r>
            <a:r>
              <a:rPr lang="en-US" altLang="zh-CN" sz="2000" dirty="0">
                <a:solidFill>
                  <a:srgbClr val="080808"/>
                </a:solidFill>
              </a:rPr>
              <a:t>......</a:t>
            </a:r>
            <a:r>
              <a:rPr lang="zh-CN" altLang="en-US" sz="2000" dirty="0">
                <a:solidFill>
                  <a:srgbClr val="080808"/>
                </a:solidFill>
              </a:rPr>
              <a:t>都可以离开他们。 </a:t>
            </a:r>
            <a:endParaRPr lang="zh-CN" altLang="en-US" sz="2000" dirty="0">
              <a:solidFill>
                <a:srgbClr val="080808"/>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1" name="标题 161793"/>
          <p:cNvSpPr>
            <a:spLocks noGrp="1"/>
          </p:cNvSpPr>
          <p:nvPr>
            <p:ph type="title"/>
          </p:nvPr>
        </p:nvSpPr>
        <p:spPr>
          <a:xfrm>
            <a:off x="1485900" y="205979"/>
            <a:ext cx="6172200" cy="473869"/>
          </a:xfrm>
        </p:spPr>
        <p:txBody>
          <a:bodyPr anchor="ctr"/>
          <a:lstStyle/>
          <a:p>
            <a:r>
              <a:rPr lang="en-US" altLang="zh-CN" sz="4000" b="1" dirty="0">
                <a:solidFill>
                  <a:srgbClr val="00B050"/>
                </a:solidFill>
              </a:rPr>
              <a:t>《</a:t>
            </a:r>
            <a:r>
              <a:rPr lang="zh-CN" altLang="en-US" sz="4000" b="1" dirty="0">
                <a:solidFill>
                  <a:srgbClr val="00B050"/>
                </a:solidFill>
              </a:rPr>
              <a:t>门槛</a:t>
            </a:r>
            <a:r>
              <a:rPr lang="en-US" altLang="zh-CN" sz="4000" b="1">
                <a:solidFill>
                  <a:srgbClr val="00B050"/>
                </a:solidFill>
              </a:rPr>
              <a:t>》</a:t>
            </a:r>
            <a:endParaRPr lang="en-US" altLang="zh-CN" sz="4000" b="1">
              <a:solidFill>
                <a:srgbClr val="00B050"/>
              </a:solidFill>
            </a:endParaRPr>
          </a:p>
        </p:txBody>
      </p:sp>
      <p:sp>
        <p:nvSpPr>
          <p:cNvPr id="128002" name="文本占位符 161794"/>
          <p:cNvSpPr>
            <a:spLocks noGrp="1"/>
          </p:cNvSpPr>
          <p:nvPr>
            <p:ph idx="1"/>
          </p:nvPr>
        </p:nvSpPr>
        <p:spPr>
          <a:xfrm>
            <a:off x="580390" y="782320"/>
            <a:ext cx="8142605" cy="4050665"/>
          </a:xfrm>
        </p:spPr>
        <p:txBody>
          <a:bodyPr anchor="t"/>
          <a:lstStyle/>
          <a:p>
            <a:pPr marL="0" indent="0">
              <a:lnSpc>
                <a:spcPct val="80000"/>
              </a:lnSpc>
              <a:buNone/>
            </a:pPr>
            <a:r>
              <a:rPr lang="en-US" altLang="zh-CN" sz="2000" dirty="0">
                <a:solidFill>
                  <a:srgbClr val="080808"/>
                </a:solidFill>
              </a:rPr>
              <a:t>——</a:t>
            </a:r>
            <a:r>
              <a:rPr lang="zh-CN" altLang="en-US" sz="2000" dirty="0">
                <a:solidFill>
                  <a:srgbClr val="080808"/>
                </a:solidFill>
              </a:rPr>
              <a:t>好吧。你情愿去牺牲吗？ </a:t>
            </a:r>
            <a:endParaRPr lang="zh-CN" altLang="en-US" sz="2000" dirty="0">
              <a:solidFill>
                <a:srgbClr val="080808"/>
              </a:solidFill>
            </a:endParaRPr>
          </a:p>
          <a:p>
            <a:pPr marL="0" indent="0">
              <a:lnSpc>
                <a:spcPct val="80000"/>
              </a:lnSpc>
              <a:buNone/>
            </a:pPr>
            <a:r>
              <a:rPr lang="en-US" altLang="zh-CN" sz="2000" dirty="0">
                <a:solidFill>
                  <a:srgbClr val="080808"/>
                </a:solidFill>
              </a:rPr>
              <a:t>——</a:t>
            </a:r>
            <a:r>
              <a:rPr lang="zh-CN" altLang="en-US" sz="2000" dirty="0">
                <a:solidFill>
                  <a:srgbClr val="080808"/>
                </a:solidFill>
              </a:rPr>
              <a:t>是的。 </a:t>
            </a:r>
            <a:endParaRPr lang="zh-CN" altLang="en-US" sz="2000" dirty="0">
              <a:solidFill>
                <a:srgbClr val="080808"/>
              </a:solidFill>
            </a:endParaRPr>
          </a:p>
          <a:p>
            <a:pPr marL="0" indent="0">
              <a:lnSpc>
                <a:spcPct val="80000"/>
              </a:lnSpc>
              <a:buNone/>
            </a:pPr>
            <a:r>
              <a:rPr lang="en-US" altLang="zh-CN" sz="2000" dirty="0">
                <a:solidFill>
                  <a:srgbClr val="080808"/>
                </a:solidFill>
              </a:rPr>
              <a:t>——</a:t>
            </a:r>
            <a:r>
              <a:rPr lang="zh-CN" altLang="en-US" sz="2000" dirty="0">
                <a:solidFill>
                  <a:srgbClr val="080808"/>
                </a:solidFill>
              </a:rPr>
              <a:t>去作无谓的牺牲吗？你将会死去，而且任何人</a:t>
            </a:r>
            <a:r>
              <a:rPr lang="en-US" altLang="zh-CN" sz="2000" dirty="0">
                <a:solidFill>
                  <a:srgbClr val="080808"/>
                </a:solidFill>
              </a:rPr>
              <a:t>......</a:t>
            </a:r>
            <a:r>
              <a:rPr lang="zh-CN" altLang="en-US" sz="2000" dirty="0">
                <a:solidFill>
                  <a:srgbClr val="080808"/>
                </a:solidFill>
              </a:rPr>
              <a:t>任何人都将不会知道你的 名字，不会把你纪念！</a:t>
            </a:r>
            <a:r>
              <a:rPr lang="en-US" altLang="zh-CN" sz="2000" dirty="0">
                <a:solidFill>
                  <a:srgbClr val="080808"/>
                </a:solidFill>
              </a:rPr>
              <a:t>...... </a:t>
            </a:r>
            <a:endParaRPr lang="en-US" altLang="zh-CN" sz="2000" dirty="0">
              <a:solidFill>
                <a:srgbClr val="080808"/>
              </a:solidFill>
            </a:endParaRPr>
          </a:p>
          <a:p>
            <a:pPr marL="0" indent="0">
              <a:lnSpc>
                <a:spcPct val="80000"/>
              </a:lnSpc>
              <a:buNone/>
            </a:pPr>
            <a:r>
              <a:rPr lang="en-US" altLang="zh-CN" sz="2000" dirty="0">
                <a:solidFill>
                  <a:srgbClr val="080808"/>
                </a:solidFill>
              </a:rPr>
              <a:t>——</a:t>
            </a:r>
            <a:r>
              <a:rPr lang="zh-CN" altLang="en-US" sz="2000" dirty="0">
                <a:solidFill>
                  <a:srgbClr val="080808"/>
                </a:solidFill>
              </a:rPr>
              <a:t>我不需要任何感激，也不需要任何怜悯。我不需要名声。 </a:t>
            </a:r>
            <a:endParaRPr lang="zh-CN" altLang="en-US" sz="2000" dirty="0">
              <a:solidFill>
                <a:srgbClr val="080808"/>
              </a:solidFill>
            </a:endParaRPr>
          </a:p>
          <a:p>
            <a:pPr marL="0" indent="0">
              <a:lnSpc>
                <a:spcPct val="80000"/>
              </a:lnSpc>
              <a:buNone/>
            </a:pPr>
            <a:r>
              <a:rPr lang="en-US" altLang="zh-CN" sz="2000" dirty="0">
                <a:solidFill>
                  <a:srgbClr val="080808"/>
                </a:solidFill>
              </a:rPr>
              <a:t>——</a:t>
            </a:r>
            <a:r>
              <a:rPr lang="zh-CN" altLang="en-US" sz="2000" dirty="0">
                <a:solidFill>
                  <a:srgbClr val="080808"/>
                </a:solidFill>
              </a:rPr>
              <a:t>你情愿去犯罪吗？ 姑娘低下了头</a:t>
            </a:r>
            <a:r>
              <a:rPr lang="en-US" altLang="zh-CN" sz="2000" dirty="0">
                <a:solidFill>
                  <a:srgbClr val="080808"/>
                </a:solidFill>
              </a:rPr>
              <a:t>...... </a:t>
            </a:r>
            <a:endParaRPr lang="en-US" altLang="zh-CN" sz="2000" dirty="0">
              <a:solidFill>
                <a:srgbClr val="080808"/>
              </a:solidFill>
            </a:endParaRPr>
          </a:p>
          <a:p>
            <a:pPr marL="0" indent="0">
              <a:lnSpc>
                <a:spcPct val="80000"/>
              </a:lnSpc>
              <a:buNone/>
            </a:pPr>
            <a:r>
              <a:rPr lang="en-US" altLang="zh-CN" sz="2000" dirty="0">
                <a:solidFill>
                  <a:srgbClr val="080808"/>
                </a:solidFill>
              </a:rPr>
              <a:t>——</a:t>
            </a:r>
            <a:r>
              <a:rPr lang="zh-CN" altLang="en-US" sz="2000" dirty="0">
                <a:solidFill>
                  <a:srgbClr val="080808"/>
                </a:solidFill>
              </a:rPr>
              <a:t>也准备去犯罪。 </a:t>
            </a:r>
            <a:endParaRPr lang="zh-CN" altLang="en-US" sz="2000" dirty="0">
              <a:solidFill>
                <a:srgbClr val="080808"/>
              </a:solidFill>
            </a:endParaRPr>
          </a:p>
          <a:p>
            <a:pPr marL="0" indent="0">
              <a:lnSpc>
                <a:spcPct val="80000"/>
              </a:lnSpc>
              <a:buNone/>
            </a:pPr>
            <a:r>
              <a:rPr lang="zh-CN" altLang="en-US" sz="2000" dirty="0">
                <a:solidFill>
                  <a:srgbClr val="080808"/>
                </a:solidFill>
              </a:rPr>
              <a:t>不一会，门里边的声音又重复自己的提问。 </a:t>
            </a:r>
            <a:r>
              <a:rPr lang="en-US" altLang="zh-CN" sz="2000" dirty="0">
                <a:solidFill>
                  <a:srgbClr val="080808"/>
                </a:solidFill>
              </a:rPr>
              <a:t>——</a:t>
            </a:r>
            <a:r>
              <a:rPr lang="zh-CN" altLang="en-US" sz="2000" dirty="0">
                <a:solidFill>
                  <a:srgbClr val="080808"/>
                </a:solidFill>
              </a:rPr>
              <a:t>你知道吗，他终于说道，</a:t>
            </a:r>
            <a:r>
              <a:rPr lang="en-US" altLang="zh-CN" sz="2000" dirty="0">
                <a:solidFill>
                  <a:srgbClr val="080808"/>
                </a:solidFill>
              </a:rPr>
              <a:t>——</a:t>
            </a:r>
            <a:r>
              <a:rPr lang="zh-CN" altLang="en-US" sz="2000" dirty="0">
                <a:solidFill>
                  <a:srgbClr val="080808"/>
                </a:solidFill>
              </a:rPr>
              <a:t>你可能不再想念你现在信仰的东西，你可能会领悟到你是受了骗，白白地牺牲了自己年青的生命吗？</a:t>
            </a:r>
            <a:endParaRPr lang="zh-CN" altLang="en-US" sz="2000" dirty="0">
              <a:solidFill>
                <a:srgbClr val="080808"/>
              </a:solidFill>
            </a:endParaRPr>
          </a:p>
          <a:p>
            <a:pPr marL="0" indent="0">
              <a:lnSpc>
                <a:spcPct val="80000"/>
              </a:lnSpc>
              <a:buNone/>
            </a:pPr>
            <a:r>
              <a:rPr lang="en-US" altLang="zh-CN" sz="2000" dirty="0">
                <a:solidFill>
                  <a:srgbClr val="080808"/>
                </a:solidFill>
              </a:rPr>
              <a:t>——</a:t>
            </a:r>
            <a:r>
              <a:rPr lang="zh-CN" altLang="en-US" sz="2000" dirty="0">
                <a:solidFill>
                  <a:srgbClr val="080808"/>
                </a:solidFill>
              </a:rPr>
              <a:t>这我都知道，反正我要进去。 </a:t>
            </a:r>
            <a:endParaRPr lang="zh-CN" altLang="en-US" sz="2000" dirty="0">
              <a:solidFill>
                <a:srgbClr val="080808"/>
              </a:solidFill>
            </a:endParaRPr>
          </a:p>
          <a:p>
            <a:pPr marL="0" indent="0">
              <a:lnSpc>
                <a:spcPct val="80000"/>
              </a:lnSpc>
              <a:buNone/>
            </a:pPr>
            <a:r>
              <a:rPr lang="zh-CN" altLang="en-US" sz="2000" dirty="0">
                <a:solidFill>
                  <a:srgbClr val="080808"/>
                </a:solidFill>
              </a:rPr>
              <a:t>进来吧！ 姑娘跨进了门槛。随后，在她后边落下了沉重了门闸。 </a:t>
            </a:r>
            <a:endParaRPr lang="zh-CN" altLang="en-US" sz="2000" dirty="0">
              <a:solidFill>
                <a:srgbClr val="080808"/>
              </a:solidFill>
            </a:endParaRPr>
          </a:p>
          <a:p>
            <a:pPr marL="0" indent="0">
              <a:lnSpc>
                <a:spcPct val="80000"/>
              </a:lnSpc>
              <a:buNone/>
            </a:pPr>
            <a:r>
              <a:rPr lang="en-US" altLang="zh-CN" sz="2000" dirty="0">
                <a:solidFill>
                  <a:srgbClr val="080808"/>
                </a:solidFill>
              </a:rPr>
              <a:t>——</a:t>
            </a:r>
            <a:r>
              <a:rPr lang="zh-CN" altLang="en-US" sz="2000" dirty="0">
                <a:solidFill>
                  <a:srgbClr val="080808"/>
                </a:solidFill>
              </a:rPr>
              <a:t>一个傻瓜！有人在后边咬牙切齿地骂了一句。 </a:t>
            </a:r>
            <a:endParaRPr lang="zh-CN" altLang="en-US" sz="2000" dirty="0">
              <a:solidFill>
                <a:srgbClr val="080808"/>
              </a:solidFill>
            </a:endParaRPr>
          </a:p>
          <a:p>
            <a:pPr marL="0" indent="0">
              <a:lnSpc>
                <a:spcPct val="80000"/>
              </a:lnSpc>
              <a:buNone/>
            </a:pPr>
            <a:r>
              <a:rPr lang="en-US" altLang="zh-CN" sz="2000" dirty="0">
                <a:solidFill>
                  <a:srgbClr val="080808"/>
                </a:solidFill>
              </a:rPr>
              <a:t>——</a:t>
            </a:r>
            <a:r>
              <a:rPr lang="zh-CN" altLang="en-US" sz="2000" dirty="0">
                <a:solidFill>
                  <a:srgbClr val="080808"/>
                </a:solidFill>
              </a:rPr>
              <a:t>一个圣洁的女人！从某处传来一声回答。 </a:t>
            </a:r>
            <a:endParaRPr lang="zh-CN" altLang="en-US" sz="2000" dirty="0">
              <a:solidFill>
                <a:srgbClr val="080808"/>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5" name="标题 162817"/>
          <p:cNvSpPr>
            <a:spLocks noGrp="1"/>
          </p:cNvSpPr>
          <p:nvPr>
            <p:ph type="title"/>
          </p:nvPr>
        </p:nvSpPr>
        <p:spPr/>
        <p:txBody>
          <a:bodyPr anchor="ctr"/>
          <a:lstStyle/>
          <a:p>
            <a:r>
              <a:rPr lang="zh-CN" altLang="en-US" sz="4000" b="1" dirty="0">
                <a:solidFill>
                  <a:srgbClr val="00B050"/>
                </a:solidFill>
              </a:rPr>
              <a:t>艺术风格</a:t>
            </a:r>
            <a:endParaRPr lang="zh-CN" altLang="en-US" sz="4000" b="1" dirty="0">
              <a:solidFill>
                <a:srgbClr val="00B050"/>
              </a:solidFill>
            </a:endParaRPr>
          </a:p>
        </p:txBody>
      </p:sp>
      <p:sp>
        <p:nvSpPr>
          <p:cNvPr id="129026" name="文本占位符 162818"/>
          <p:cNvSpPr>
            <a:spLocks noGrp="1"/>
          </p:cNvSpPr>
          <p:nvPr>
            <p:ph idx="1"/>
          </p:nvPr>
        </p:nvSpPr>
        <p:spPr/>
        <p:txBody>
          <a:bodyPr anchor="t"/>
          <a:lstStyle/>
          <a:p>
            <a:r>
              <a:rPr lang="zh-CN" altLang="en-US" sz="2000" dirty="0">
                <a:solidFill>
                  <a:srgbClr val="080808"/>
                </a:solidFill>
              </a:rPr>
              <a:t>屠格涅夫的小说显著的艺术特点是浓厚的抒情风格。他以温情脉脉的笔调抒写男女主人公的悲剧命运。这种感伤情调也是他的贵族自由主义和悲观主义小说的表现。他还善于体察大自然的细致变化，并使之与人物的情绪融为一体。他的抒情往往带有惆怅柔弱的色调。</a:t>
            </a:r>
            <a:endParaRPr lang="zh-CN" altLang="en-US" sz="2000" dirty="0">
              <a:solidFill>
                <a:srgbClr val="080808"/>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3" name="文本框 198657"/>
          <p:cNvSpPr txBox="1"/>
          <p:nvPr/>
        </p:nvSpPr>
        <p:spPr>
          <a:xfrm>
            <a:off x="2430145" y="3378835"/>
            <a:ext cx="467916" cy="1463675"/>
          </a:xfrm>
          <a:prstGeom prst="rect">
            <a:avLst/>
          </a:prstGeom>
          <a:solidFill>
            <a:schemeClr val="tx1">
              <a:lumMod val="40000"/>
              <a:lumOff val="60000"/>
            </a:schemeClr>
          </a:solidFill>
          <a:ln w="28575" cap="flat" cmpd="sng">
            <a:solidFill>
              <a:srgbClr val="C00000"/>
            </a:solidFill>
            <a:prstDash val="solid"/>
            <a:miter/>
            <a:headEnd type="none" w="med" len="med"/>
            <a:tailEnd type="none" w="med" len="med"/>
          </a:ln>
        </p:spPr>
        <p:txBody>
          <a:bodyPr lIns="67500" tIns="35100" rIns="67500" bIns="35100" anchor="t">
            <a:spAutoFit/>
          </a:bodyPr>
          <a:lstStyle/>
          <a:p>
            <a:pPr lvl="0" indent="0" algn="ctr"/>
            <a:r>
              <a:rPr lang="zh-CN" altLang="en-US" b="1" dirty="0">
                <a:solidFill>
                  <a:schemeClr val="accent1"/>
                </a:solidFill>
                <a:latin typeface="Times New Roman" panose="02020603050405020304" pitchFamily="18" charset="0"/>
                <a:ea typeface="方正大标宋简体" pitchFamily="2" charset="-122"/>
              </a:rPr>
              <a:t>涅克拉索夫</a:t>
            </a:r>
            <a:endParaRPr lang="zh-CN" altLang="en-US" b="1" dirty="0">
              <a:solidFill>
                <a:schemeClr val="accent1"/>
              </a:solidFill>
              <a:latin typeface="Times New Roman" panose="02020603050405020304" pitchFamily="18" charset="0"/>
              <a:ea typeface="方正大标宋简体" pitchFamily="2" charset="-122"/>
            </a:endParaRPr>
          </a:p>
        </p:txBody>
      </p:sp>
      <p:pic>
        <p:nvPicPr>
          <p:cNvPr id="79874" name="图片 198658"/>
          <p:cNvPicPr>
            <a:picLocks noChangeAspect="1"/>
          </p:cNvPicPr>
          <p:nvPr/>
        </p:nvPicPr>
        <p:blipFill>
          <a:blip r:embed="rId1" cstate="print"/>
          <a:stretch>
            <a:fillRect/>
          </a:stretch>
        </p:blipFill>
        <p:spPr>
          <a:xfrm>
            <a:off x="3086100" y="0"/>
            <a:ext cx="3409950" cy="5143500"/>
          </a:xfrm>
          <a:prstGeom prst="rect">
            <a:avLst/>
          </a:prstGeom>
          <a:noFill/>
          <a:ln w="9525">
            <a:noFill/>
          </a:ln>
        </p:spPr>
      </p:pic>
    </p:spTree>
  </p:cSld>
  <p:clrMapOvr>
    <a:masterClrMapping/>
  </p:clrMapOvr>
  <p:transition>
    <p:blinds dir="vert"/>
  </p:transition>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5" name="文本占位符 177154"/>
          <p:cNvSpPr>
            <a:spLocks noGrp="1"/>
          </p:cNvSpPr>
          <p:nvPr>
            <p:ph idx="1"/>
          </p:nvPr>
        </p:nvSpPr>
        <p:spPr>
          <a:xfrm>
            <a:off x="345440" y="446406"/>
            <a:ext cx="8229600" cy="3394472"/>
          </a:xfrm>
        </p:spPr>
        <p:txBody>
          <a:bodyPr/>
          <a:lstStyle/>
          <a:p>
            <a:pPr fontAlgn="base"/>
            <a:r>
              <a:rPr lang="zh-CN" altLang="en-US" sz="1800" b="1" strike="noStrike" noProof="1">
                <a:solidFill>
                  <a:schemeClr val="accent1"/>
                </a:solidFill>
              </a:rPr>
              <a:t>涅克拉索夫</a:t>
            </a:r>
            <a:r>
              <a:rPr lang="zh-CN" altLang="en-US" sz="1800" strike="noStrike" noProof="1">
                <a:solidFill>
                  <a:schemeClr val="accent1"/>
                </a:solidFill>
              </a:rPr>
              <a:t>（</a:t>
            </a:r>
            <a:r>
              <a:rPr lang="zh-CN" altLang="en-US" sz="1800" b="1" strike="noStrike" noProof="1">
                <a:solidFill>
                  <a:schemeClr val="accent1"/>
                </a:solidFill>
                <a:latin typeface="Times New Roman" panose="02020603050405020304" pitchFamily="18" charset="0"/>
              </a:rPr>
              <a:t>Николай Алексеевич Некрасов</a:t>
            </a:r>
            <a:r>
              <a:rPr lang="zh-CN" altLang="en-US" sz="1800" strike="noStrike" noProof="1">
                <a:solidFill>
                  <a:schemeClr val="accent1"/>
                </a:solidFill>
                <a:latin typeface="Times New Roman" panose="02020603050405020304" pitchFamily="18" charset="0"/>
              </a:rPr>
              <a:t>，</a:t>
            </a:r>
            <a:r>
              <a:rPr lang="en-US" altLang="zh-CN" sz="1800" strike="noStrike" noProof="1">
                <a:solidFill>
                  <a:schemeClr val="accent1"/>
                </a:solidFill>
                <a:latin typeface="Times New Roman" panose="02020603050405020304" pitchFamily="18" charset="0"/>
              </a:rPr>
              <a:t>1821</a:t>
            </a:r>
            <a:r>
              <a:rPr lang="zh-CN" altLang="en-US" sz="1800" strike="noStrike" noProof="1">
                <a:solidFill>
                  <a:schemeClr val="accent1"/>
                </a:solidFill>
                <a:latin typeface="Times New Roman" panose="02020603050405020304" pitchFamily="18" charset="0"/>
              </a:rPr>
              <a:t>－</a:t>
            </a:r>
            <a:r>
              <a:rPr lang="en-US" altLang="zh-CN" sz="1800" strike="noStrike" noProof="1">
                <a:solidFill>
                  <a:schemeClr val="accent1"/>
                </a:solidFill>
                <a:latin typeface="Times New Roman" panose="02020603050405020304" pitchFamily="18" charset="0"/>
              </a:rPr>
              <a:t>1877</a:t>
            </a:r>
            <a:r>
              <a:rPr lang="zh-CN" altLang="en-US" sz="1800" strike="noStrike" noProof="1">
                <a:solidFill>
                  <a:schemeClr val="accent1"/>
                </a:solidFill>
              </a:rPr>
              <a:t>）俄国诗人，自然派作家。他的父亲是一位粗暴的、没有文化的地主、退伍军官，热衷打猎，是个小暴君和恶霸。其母性格懦弱温顺，不能庇护自己的儿子。涅克拉索夫很小起就憎恶他的家庭，这使他成了阶级的叛逆。</a:t>
            </a:r>
            <a:r>
              <a:rPr lang="en-US" altLang="zh-CN" sz="1800" strike="noStrike" noProof="1">
                <a:solidFill>
                  <a:schemeClr val="accent1"/>
                </a:solidFill>
              </a:rPr>
              <a:t>17</a:t>
            </a:r>
            <a:r>
              <a:rPr lang="zh-CN" altLang="en-US" sz="1800" strike="noStrike" noProof="1">
                <a:solidFill>
                  <a:schemeClr val="accent1"/>
                </a:solidFill>
              </a:rPr>
              <a:t>岁时，涅克拉索夫不顾父亲反对离家前往彼得堡，在彼得堡大学注册，成为一名旁听生，但由于缺钱，他不久便被迫放弃学业。无法得到父亲资助，他成为一名无产者，数年间时常处于被饿死的边缘。</a:t>
            </a:r>
            <a:endParaRPr lang="zh-CN" altLang="en-US" sz="1800" strike="noStrike" noProof="1">
              <a:solidFill>
                <a:schemeClr val="accent1"/>
              </a:solidFill>
            </a:endParaRPr>
          </a:p>
          <a:p>
            <a:pPr fontAlgn="base"/>
            <a:r>
              <a:rPr lang="zh-CN" altLang="en-US" sz="1800" strike="noStrike" noProof="1">
                <a:solidFill>
                  <a:schemeClr val="accent1"/>
                </a:solidFill>
              </a:rPr>
              <a:t>他的第一本诗集出版后遭到别林斯基的严厉批评。他开始在文学界和戏剧界打工，参与出版业，表现出相当突出的经商才能。他是一位天才的编辑：他遴选最佳文学、促使合适人选诉诸当代题材的能力让人难以思议。不过作为一位出版家，他却又是一位生意人。像当时所有的出版家一样，他会利用作者的大度尽量少付报酬给他们。他的个人生活也超出激进派清教主义的标准。他经常豪赌，将大把金钱撒在牌桌上和他的女人们身上。他始终自视高人一等，喜欢与那些社会上流人士交往。在许多同时代人看来，所有这一切与其诗歌的</a:t>
            </a:r>
            <a:r>
              <a:rPr lang="en-US" altLang="zh-CN" sz="1800" strike="noStrike" noProof="1">
                <a:solidFill>
                  <a:schemeClr val="accent1"/>
                </a:solidFill>
              </a:rPr>
              <a:t>“</a:t>
            </a:r>
            <a:r>
              <a:rPr lang="zh-CN" altLang="en-US" sz="1800" strike="noStrike" noProof="1">
                <a:solidFill>
                  <a:schemeClr val="accent1"/>
                </a:solidFill>
              </a:rPr>
              <a:t>仁慈</a:t>
            </a:r>
            <a:r>
              <a:rPr lang="en-US" altLang="zh-CN" sz="1800" strike="noStrike" noProof="1">
                <a:solidFill>
                  <a:schemeClr val="accent1"/>
                </a:solidFill>
              </a:rPr>
              <a:t>”</a:t>
            </a:r>
            <a:r>
              <a:rPr lang="zh-CN" altLang="en-US" sz="1800" strike="noStrike" noProof="1">
                <a:solidFill>
                  <a:schemeClr val="accent1"/>
                </a:solidFill>
              </a:rPr>
              <a:t>、</a:t>
            </a:r>
            <a:r>
              <a:rPr lang="en-US" altLang="zh-CN" sz="1800" strike="noStrike" noProof="1">
                <a:solidFill>
                  <a:schemeClr val="accent1"/>
                </a:solidFill>
              </a:rPr>
              <a:t>“</a:t>
            </a:r>
            <a:r>
              <a:rPr lang="zh-CN" altLang="en-US" sz="1800" strike="noStrike" noProof="1">
                <a:solidFill>
                  <a:schemeClr val="accent1"/>
                </a:solidFill>
              </a:rPr>
              <a:t>民主</a:t>
            </a:r>
            <a:r>
              <a:rPr lang="en-US" altLang="zh-CN" sz="1800" strike="noStrike" noProof="1">
                <a:solidFill>
                  <a:schemeClr val="accent1"/>
                </a:solidFill>
              </a:rPr>
              <a:t>”</a:t>
            </a:r>
            <a:r>
              <a:rPr lang="zh-CN" altLang="en-US" sz="1800" strike="noStrike" noProof="1">
                <a:solidFill>
                  <a:schemeClr val="accent1"/>
                </a:solidFill>
              </a:rPr>
              <a:t>特征不符。不过最令人反感的是，他在《现代人》杂志</a:t>
            </a:r>
            <a:endParaRPr lang="zh-CN" altLang="en-US" sz="1800" strike="noStrike" noProof="1">
              <a:solidFill>
                <a:schemeClr val="accent1"/>
              </a:solidFill>
            </a:endParaRPr>
          </a:p>
        </p:txBody>
      </p:sp>
    </p:spTree>
  </p:cSld>
  <p:clrMapOvr>
    <a:masterClrMapping/>
  </p:clrMapOvr>
  <p:transition>
    <p:blinds dir="vert"/>
  </p:transition>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5" name="文本占位符 177154"/>
          <p:cNvSpPr>
            <a:spLocks noGrp="1"/>
          </p:cNvSpPr>
          <p:nvPr>
            <p:ph idx="1"/>
          </p:nvPr>
        </p:nvSpPr>
        <p:spPr>
          <a:xfrm>
            <a:off x="345440" y="638176"/>
            <a:ext cx="8229600" cy="3394472"/>
          </a:xfrm>
        </p:spPr>
        <p:txBody>
          <a:bodyPr/>
          <a:lstStyle/>
          <a:p>
            <a:pPr marL="0" indent="0" fontAlgn="base">
              <a:buNone/>
            </a:pPr>
            <a:r>
              <a:rPr lang="zh-CN" altLang="en-US" sz="1800" dirty="0">
                <a:solidFill>
                  <a:schemeClr val="accent1"/>
                </a:solidFill>
                <a:sym typeface="+mn-ea"/>
              </a:rPr>
              <a:t>被查封前夜的懦弱行为，当时，为了保护他自己和他的杂志，他编出一首赞颂当权者穆拉维约夫伯爵的诗，并当众朗诵，那位伯爵是一位最冷血、最坚定的反动分子。尽管屠格涅夫、赫尔岑以及大多数同时代人都仇视涅克拉索夫，当时与他一起工作的激进派们却很欣赏他，毫无保留地爱戴他，宽恕了他不检点的私生活，乃至他的社会罪责。</a:t>
            </a:r>
            <a:endParaRPr lang="zh-CN" altLang="en-US" sz="1800" dirty="0">
              <a:solidFill>
                <a:schemeClr val="accent1"/>
              </a:solidFill>
              <a:sym typeface="+mn-ea"/>
            </a:endParaRPr>
          </a:p>
          <a:p>
            <a:pPr marL="0" indent="0" fontAlgn="base">
              <a:buNone/>
            </a:pPr>
            <a:r>
              <a:rPr lang="zh-CN" altLang="en-US" sz="1800" dirty="0">
                <a:solidFill>
                  <a:schemeClr val="accent1"/>
                </a:solidFill>
                <a:sym typeface="+mn-ea"/>
              </a:rPr>
              <a:t>       涅克拉索夫受别林斯基的影响，走上民主诗人的道路。代表作是长篇叙事史诗</a:t>
            </a:r>
            <a:r>
              <a:rPr lang="en-US" altLang="zh-CN" sz="1800">
                <a:solidFill>
                  <a:schemeClr val="accent1"/>
                </a:solidFill>
                <a:sym typeface="+mn-ea"/>
              </a:rPr>
              <a:t>《</a:t>
            </a:r>
            <a:r>
              <a:rPr lang="zh-CN" altLang="en-US" sz="1800" dirty="0">
                <a:solidFill>
                  <a:schemeClr val="accent1"/>
                </a:solidFill>
                <a:sym typeface="+mn-ea"/>
              </a:rPr>
              <a:t>谁在俄罗斯能过好日子？</a:t>
            </a:r>
            <a:r>
              <a:rPr lang="en-US" altLang="zh-CN" sz="1800">
                <a:solidFill>
                  <a:schemeClr val="accent1"/>
                </a:solidFill>
                <a:sym typeface="+mn-ea"/>
              </a:rPr>
              <a:t>》</a:t>
            </a:r>
            <a:r>
              <a:rPr lang="en-US" altLang="zh-CN" sz="1800">
                <a:solidFill>
                  <a:schemeClr val="accent1"/>
                </a:solidFill>
                <a:latin typeface="Times New Roman" panose="02020603050405020304" pitchFamily="18" charset="0"/>
                <a:sym typeface="+mn-ea"/>
              </a:rPr>
              <a:t>(</a:t>
            </a:r>
            <a:r>
              <a:rPr lang="en-US" altLang="zh-CN" sz="1800" b="1">
                <a:solidFill>
                  <a:schemeClr val="accent1"/>
                </a:solidFill>
                <a:latin typeface="Times New Roman" panose="02020603050405020304" pitchFamily="18" charset="0"/>
                <a:sym typeface="+mn-ea"/>
              </a:rPr>
              <a:t>К</a:t>
            </a:r>
            <a:r>
              <a:rPr lang="en-US" altLang="zh-CN" sz="1800" b="1" dirty="0">
                <a:solidFill>
                  <a:schemeClr val="accent1"/>
                </a:solidFill>
                <a:latin typeface="Times New Roman" panose="02020603050405020304" pitchFamily="18" charset="0"/>
                <a:sym typeface="+mn-ea"/>
              </a:rPr>
              <a:t>ому на руси жить хорошо? </a:t>
            </a:r>
            <a:r>
              <a:rPr lang="en-US" altLang="zh-CN" sz="1800">
                <a:solidFill>
                  <a:schemeClr val="accent1"/>
                </a:solidFill>
                <a:latin typeface="Times New Roman" panose="02020603050405020304" pitchFamily="18" charset="0"/>
                <a:sym typeface="+mn-ea"/>
              </a:rPr>
              <a:t>1866</a:t>
            </a:r>
            <a:r>
              <a:rPr lang="zh-CN" altLang="en-US" sz="1800" dirty="0">
                <a:solidFill>
                  <a:schemeClr val="accent1"/>
                </a:solidFill>
                <a:latin typeface="Times New Roman" panose="02020603050405020304" pitchFamily="18" charset="0"/>
                <a:sym typeface="+mn-ea"/>
              </a:rPr>
              <a:t>－</a:t>
            </a:r>
            <a:r>
              <a:rPr lang="en-US" altLang="zh-CN" sz="1800">
                <a:solidFill>
                  <a:schemeClr val="accent1"/>
                </a:solidFill>
                <a:latin typeface="Times New Roman" panose="02020603050405020304" pitchFamily="18" charset="0"/>
                <a:sym typeface="+mn-ea"/>
              </a:rPr>
              <a:t>1876)</a:t>
            </a:r>
            <a:r>
              <a:rPr lang="zh-CN" altLang="en-US" sz="1800" dirty="0">
                <a:solidFill>
                  <a:schemeClr val="accent1"/>
                </a:solidFill>
                <a:sym typeface="+mn-ea"/>
              </a:rPr>
              <a:t>，揭露沙皇、农奴主的残酷压迫，歌颂人民对幸福的渴望和斗争。此外，还有神话长诗《严寒，通红的鼻子</a:t>
            </a:r>
            <a:r>
              <a:rPr lang="zh-CN" altLang="en-US" sz="1800" dirty="0">
                <a:solidFill>
                  <a:schemeClr val="accent1"/>
                </a:solidFill>
                <a:latin typeface="Times New Roman" panose="02020603050405020304" pitchFamily="18" charset="0"/>
                <a:sym typeface="+mn-ea"/>
              </a:rPr>
              <a:t>》</a:t>
            </a:r>
            <a:r>
              <a:rPr lang="en-US" altLang="zh-CN" sz="1800" dirty="0">
                <a:solidFill>
                  <a:schemeClr val="accent1"/>
                </a:solidFill>
                <a:latin typeface="Times New Roman" panose="02020603050405020304" pitchFamily="18" charset="0"/>
                <a:sym typeface="+mn-ea"/>
              </a:rPr>
              <a:t>(Мороз, Красный нос)</a:t>
            </a:r>
            <a:r>
              <a:rPr lang="zh-CN" altLang="en-US" sz="1800" dirty="0">
                <a:solidFill>
                  <a:schemeClr val="accent1"/>
                </a:solidFill>
                <a:latin typeface="Times New Roman" panose="02020603050405020304" pitchFamily="18" charset="0"/>
                <a:sym typeface="+mn-ea"/>
              </a:rPr>
              <a:t>、《俄罗斯妇女》</a:t>
            </a:r>
            <a:r>
              <a:rPr lang="en-US" altLang="zh-CN" sz="1800" dirty="0">
                <a:solidFill>
                  <a:schemeClr val="accent1"/>
                </a:solidFill>
                <a:latin typeface="Times New Roman" panose="02020603050405020304" pitchFamily="18" charset="0"/>
                <a:sym typeface="+mn-ea"/>
              </a:rPr>
              <a:t>(Русские женщины)</a:t>
            </a:r>
            <a:r>
              <a:rPr lang="zh-CN" altLang="zh-CN" sz="1800" dirty="0">
                <a:solidFill>
                  <a:schemeClr val="accent1"/>
                </a:solidFill>
                <a:latin typeface="Times New Roman" panose="02020603050405020304" pitchFamily="18" charset="0"/>
                <a:sym typeface="+mn-ea"/>
              </a:rPr>
              <a:t>等等。</a:t>
            </a:r>
            <a:endParaRPr lang="zh-CN" altLang="zh-CN" sz="1800" dirty="0">
              <a:solidFill>
                <a:schemeClr val="accent1"/>
              </a:solidFill>
              <a:latin typeface="Times New Roman" panose="02020603050405020304" pitchFamily="18" charset="0"/>
              <a:sym typeface="+mn-ea"/>
            </a:endParaRPr>
          </a:p>
          <a:p>
            <a:pPr marL="0" indent="0" fontAlgn="base">
              <a:buNone/>
            </a:pPr>
            <a:r>
              <a:rPr lang="zh-CN" altLang="en-US" sz="1800" dirty="0">
                <a:solidFill>
                  <a:schemeClr val="accent1"/>
                </a:solidFill>
                <a:sym typeface="+mn-ea"/>
              </a:rPr>
              <a:t>       涅克拉索夫</a:t>
            </a:r>
            <a:r>
              <a:rPr lang="zh-CN" altLang="en-US" sz="1800" dirty="0">
                <a:solidFill>
                  <a:schemeClr val="accent1"/>
                </a:solidFill>
                <a:latin typeface="Times New Roman" panose="02020603050405020304" pitchFamily="18" charset="0"/>
                <a:ea typeface="宋体" panose="02010600030101010101" pitchFamily="2" charset="-122"/>
                <a:sym typeface="+mn-ea"/>
              </a:rPr>
              <a:t>先后主编过</a:t>
            </a:r>
            <a:r>
              <a:rPr lang="en-US" altLang="zh-CN" sz="1800" b="1">
                <a:solidFill>
                  <a:schemeClr val="accent1"/>
                </a:solidFill>
                <a:latin typeface="Times New Roman" panose="02020603050405020304" pitchFamily="18" charset="0"/>
                <a:ea typeface="宋体" panose="02010600030101010101" pitchFamily="2" charset="-122"/>
                <a:sym typeface="+mn-ea"/>
              </a:rPr>
              <a:t>《</a:t>
            </a:r>
            <a:r>
              <a:rPr lang="zh-CN" altLang="en-US" sz="1800" b="1" dirty="0">
                <a:solidFill>
                  <a:schemeClr val="accent1"/>
                </a:solidFill>
                <a:latin typeface="Times New Roman" panose="02020603050405020304" pitchFamily="18" charset="0"/>
                <a:ea typeface="宋体" panose="02010600030101010101" pitchFamily="2" charset="-122"/>
                <a:sym typeface="+mn-ea"/>
              </a:rPr>
              <a:t>现代人</a:t>
            </a:r>
            <a:r>
              <a:rPr lang="en-US" altLang="zh-CN" sz="1800" b="1">
                <a:solidFill>
                  <a:schemeClr val="accent1"/>
                </a:solidFill>
                <a:latin typeface="Times New Roman" panose="02020603050405020304" pitchFamily="18" charset="0"/>
                <a:ea typeface="宋体" panose="02010600030101010101" pitchFamily="2" charset="-122"/>
                <a:sym typeface="+mn-ea"/>
              </a:rPr>
              <a:t>》(Современник)</a:t>
            </a:r>
            <a:r>
              <a:rPr lang="zh-CN" altLang="en-US" sz="1800" dirty="0">
                <a:solidFill>
                  <a:schemeClr val="accent1"/>
                </a:solidFill>
                <a:latin typeface="Times New Roman" panose="02020603050405020304" pitchFamily="18" charset="0"/>
                <a:ea typeface="宋体" panose="02010600030101010101" pitchFamily="2" charset="-122"/>
                <a:sym typeface="+mn-ea"/>
              </a:rPr>
              <a:t>和</a:t>
            </a:r>
            <a:r>
              <a:rPr lang="en-US" altLang="zh-CN" sz="1800" b="1">
                <a:solidFill>
                  <a:schemeClr val="accent1"/>
                </a:solidFill>
                <a:latin typeface="Times New Roman" panose="02020603050405020304" pitchFamily="18" charset="0"/>
                <a:ea typeface="宋体" panose="02010600030101010101" pitchFamily="2" charset="-122"/>
                <a:sym typeface="+mn-ea"/>
              </a:rPr>
              <a:t>《</a:t>
            </a:r>
            <a:r>
              <a:rPr lang="zh-CN" altLang="en-US" sz="1800" b="1" dirty="0">
                <a:solidFill>
                  <a:schemeClr val="accent1"/>
                </a:solidFill>
                <a:latin typeface="Times New Roman" panose="02020603050405020304" pitchFamily="18" charset="0"/>
                <a:ea typeface="宋体" panose="02010600030101010101" pitchFamily="2" charset="-122"/>
                <a:sym typeface="+mn-ea"/>
              </a:rPr>
              <a:t>祖国纪事</a:t>
            </a:r>
            <a:r>
              <a:rPr lang="en-US" altLang="zh-CN" sz="1800" b="1">
                <a:solidFill>
                  <a:schemeClr val="accent1"/>
                </a:solidFill>
                <a:latin typeface="Times New Roman" panose="02020603050405020304" pitchFamily="18" charset="0"/>
                <a:ea typeface="宋体" panose="02010600030101010101" pitchFamily="2" charset="-122"/>
                <a:sym typeface="+mn-ea"/>
              </a:rPr>
              <a:t>》(Отечественные записки)</a:t>
            </a:r>
            <a:r>
              <a:rPr lang="zh-CN" altLang="en-US" sz="1800" dirty="0">
                <a:solidFill>
                  <a:schemeClr val="accent1"/>
                </a:solidFill>
                <a:latin typeface="Times New Roman" panose="02020603050405020304" pitchFamily="18" charset="0"/>
                <a:ea typeface="宋体" panose="02010600030101010101" pitchFamily="2" charset="-122"/>
                <a:sym typeface="+mn-ea"/>
              </a:rPr>
              <a:t>杂志，为传播先进思想，发展批判现实主义文学作出了重要贡献。</a:t>
            </a:r>
            <a:endParaRPr lang="zh-CN" altLang="en-US" sz="1800" strike="noStrike" noProof="1">
              <a:solidFill>
                <a:schemeClr val="accent1"/>
              </a:solidFill>
              <a:latin typeface="Times New Roman" panose="02020603050405020304" pitchFamily="18" charset="0"/>
              <a:ea typeface="宋体" panose="02010600030101010101" pitchFamily="2" charset="-122"/>
              <a:sym typeface="+mn-ea"/>
            </a:endParaRPr>
          </a:p>
          <a:p>
            <a:pPr fontAlgn="base"/>
            <a:endParaRPr lang="zh-CN" altLang="en-US" sz="2000" strike="noStrike" noProof="1"/>
          </a:p>
        </p:txBody>
      </p:sp>
    </p:spTree>
  </p:cSld>
  <p:clrMapOvr>
    <a:masterClrMapping/>
  </p:clrMapOvr>
  <p:transition>
    <p:blinds dir="vert"/>
  </p:transition>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1" name="文本框 200705"/>
          <p:cNvSpPr txBox="1"/>
          <p:nvPr/>
        </p:nvSpPr>
        <p:spPr>
          <a:xfrm>
            <a:off x="1600518" y="4343400"/>
            <a:ext cx="2199640" cy="497840"/>
          </a:xfrm>
          <a:prstGeom prst="rect">
            <a:avLst/>
          </a:prstGeom>
          <a:solidFill>
            <a:schemeClr val="bg1">
              <a:lumMod val="20000"/>
              <a:lumOff val="80000"/>
            </a:schemeClr>
          </a:solidFill>
          <a:ln w="9525" cap="flat" cmpd="sng">
            <a:solidFill>
              <a:schemeClr val="hlink"/>
            </a:solidFill>
            <a:prstDash val="solid"/>
            <a:miter/>
            <a:headEnd type="none" w="med" len="med"/>
            <a:tailEnd type="none" w="med" len="med"/>
          </a:ln>
        </p:spPr>
        <p:txBody>
          <a:bodyPr wrap="none" lIns="67500" tIns="35100" rIns="67500" bIns="35100" anchor="t">
            <a:spAutoFit/>
          </a:bodyPr>
          <a:lstStyle/>
          <a:p>
            <a:pPr lvl="0" indent="0" algn="ctr"/>
            <a:r>
              <a:rPr lang="en-US" altLang="zh-CN" sz="1350" b="1">
                <a:solidFill>
                  <a:schemeClr val="accent1"/>
                </a:solidFill>
                <a:latin typeface="Times New Roman" panose="02020603050405020304" pitchFamily="18" charset="0"/>
                <a:ea typeface="方正大标宋简体" pitchFamily="2" charset="-122"/>
              </a:rPr>
              <a:t>《</a:t>
            </a:r>
            <a:r>
              <a:rPr lang="zh-CN" altLang="en-US" sz="1350" b="1" dirty="0">
                <a:solidFill>
                  <a:schemeClr val="accent1"/>
                </a:solidFill>
                <a:latin typeface="Times New Roman" panose="02020603050405020304" pitchFamily="18" charset="0"/>
                <a:ea typeface="方正大标宋简体" pitchFamily="2" charset="-122"/>
              </a:rPr>
              <a:t>谁在俄罗斯能过好日子</a:t>
            </a:r>
            <a:r>
              <a:rPr lang="en-US" altLang="zh-CN" sz="1350" b="1">
                <a:solidFill>
                  <a:schemeClr val="accent1"/>
                </a:solidFill>
                <a:latin typeface="Times New Roman" panose="02020603050405020304" pitchFamily="18" charset="0"/>
                <a:ea typeface="方正大标宋简体" pitchFamily="2" charset="-122"/>
              </a:rPr>
              <a:t>》</a:t>
            </a:r>
            <a:endParaRPr lang="en-US" altLang="zh-CN" sz="1350" b="1">
              <a:solidFill>
                <a:schemeClr val="accent1"/>
              </a:solidFill>
              <a:latin typeface="Times New Roman" panose="02020603050405020304" pitchFamily="18" charset="0"/>
              <a:ea typeface="方正大标宋简体" pitchFamily="2" charset="-122"/>
            </a:endParaRPr>
          </a:p>
          <a:p>
            <a:pPr lvl="0" indent="0" algn="ctr"/>
            <a:r>
              <a:rPr lang="zh-CN" altLang="en-US" sz="1350" b="1" dirty="0">
                <a:solidFill>
                  <a:schemeClr val="accent1"/>
                </a:solidFill>
                <a:latin typeface="Times New Roman" panose="02020603050405020304" pitchFamily="18" charset="0"/>
                <a:ea typeface="方正大标宋简体" pitchFamily="2" charset="-122"/>
              </a:rPr>
              <a:t>中译本封面</a:t>
            </a:r>
            <a:endParaRPr lang="zh-CN" altLang="en-US" sz="1350" b="1" dirty="0">
              <a:solidFill>
                <a:schemeClr val="accent1"/>
              </a:solidFill>
              <a:latin typeface="Times New Roman" panose="02020603050405020304" pitchFamily="18" charset="0"/>
              <a:ea typeface="方正大标宋简体" pitchFamily="2" charset="-122"/>
            </a:endParaRPr>
          </a:p>
        </p:txBody>
      </p:sp>
      <p:pic>
        <p:nvPicPr>
          <p:cNvPr id="81922" name="图片 200706"/>
          <p:cNvPicPr>
            <a:picLocks noChangeAspect="1"/>
          </p:cNvPicPr>
          <p:nvPr/>
        </p:nvPicPr>
        <p:blipFill>
          <a:blip r:embed="rId1" cstate="print"/>
          <a:stretch>
            <a:fillRect/>
          </a:stretch>
        </p:blipFill>
        <p:spPr>
          <a:xfrm>
            <a:off x="4229100" y="0"/>
            <a:ext cx="3519488" cy="5143500"/>
          </a:xfrm>
          <a:prstGeom prst="rect">
            <a:avLst/>
          </a:prstGeom>
          <a:noFill/>
          <a:ln w="9525">
            <a:noFill/>
          </a:ln>
        </p:spPr>
      </p:pic>
    </p:spTree>
  </p:cSld>
  <p:clrMapOvr>
    <a:masterClrMapping/>
  </p:clrMapOvr>
  <p:transition>
    <p:blinds dir="vert"/>
  </p:transition>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1731" name="文本占位符 201730"/>
          <p:cNvSpPr>
            <a:spLocks noGrp="1"/>
          </p:cNvSpPr>
          <p:nvPr>
            <p:ph idx="1"/>
          </p:nvPr>
        </p:nvSpPr>
        <p:spPr>
          <a:xfrm>
            <a:off x="273685" y="1447800"/>
            <a:ext cx="8413115" cy="3394710"/>
          </a:xfrm>
        </p:spPr>
        <p:txBody>
          <a:bodyPr/>
          <a:lstStyle/>
          <a:p>
            <a:pPr algn="just" fontAlgn="base">
              <a:lnSpc>
                <a:spcPct val="90000"/>
              </a:lnSpc>
              <a:buNone/>
            </a:pPr>
            <a:r>
              <a:rPr lang="zh-CN" altLang="en-US" sz="2100" strike="noStrike" noProof="1">
                <a:latin typeface="Verdana" panose="020B0604030504040204" pitchFamily="34" charset="0"/>
              </a:rPr>
              <a:t>        </a:t>
            </a:r>
            <a:r>
              <a:rPr lang="en-US" altLang="zh-CN" sz="2100" strike="noStrike" noProof="1">
                <a:solidFill>
                  <a:schemeClr val="accent1"/>
                </a:solidFill>
                <a:latin typeface="宋体" panose="02010600030101010101" pitchFamily="2" charset="-122"/>
              </a:rPr>
              <a:t>《</a:t>
            </a:r>
            <a:r>
              <a:rPr lang="zh-CN" altLang="en-US" sz="2100" strike="noStrike" noProof="1">
                <a:solidFill>
                  <a:schemeClr val="accent1"/>
                </a:solidFill>
                <a:latin typeface="宋体" panose="02010600030101010101" pitchFamily="2" charset="-122"/>
              </a:rPr>
              <a:t>谁在俄罗斯能过好日子</a:t>
            </a:r>
            <a:r>
              <a:rPr lang="en-US" altLang="zh-CN" sz="2100" strike="noStrike" noProof="1">
                <a:solidFill>
                  <a:schemeClr val="accent1"/>
                </a:solidFill>
                <a:latin typeface="宋体" panose="02010600030101010101" pitchFamily="2" charset="-122"/>
              </a:rPr>
              <a:t>》</a:t>
            </a:r>
            <a:r>
              <a:rPr lang="zh-CN" altLang="en-US" sz="2100" strike="noStrike" noProof="1">
                <a:solidFill>
                  <a:schemeClr val="accent1"/>
                </a:solidFill>
                <a:latin typeface="宋体" panose="02010600030101010101" pitchFamily="2" charset="-122"/>
              </a:rPr>
              <a:t>通过描写</a:t>
            </a:r>
            <a:r>
              <a:rPr lang="en-US" altLang="zh-CN" sz="2100" strike="noStrike" noProof="1">
                <a:solidFill>
                  <a:schemeClr val="accent1"/>
                </a:solidFill>
                <a:latin typeface="宋体" panose="02010600030101010101" pitchFamily="2" charset="-122"/>
              </a:rPr>
              <a:t>7</a:t>
            </a:r>
            <a:r>
              <a:rPr lang="zh-CN" altLang="en-US" sz="2100" strike="noStrike" noProof="1">
                <a:solidFill>
                  <a:schemeClr val="accent1"/>
                </a:solidFill>
                <a:latin typeface="宋体" panose="02010600030101010101" pitchFamily="2" charset="-122"/>
              </a:rPr>
              <a:t>个农民为寻找幸福的人而漫游俄罗斯的故事，深刻地反映了农奴制改革前后俄国的社会生活。</a:t>
            </a:r>
            <a:endParaRPr lang="zh-CN" altLang="en-US" sz="2100" strike="noStrike" noProof="1">
              <a:solidFill>
                <a:schemeClr val="accent1"/>
              </a:solidFill>
              <a:latin typeface="宋体" panose="02010600030101010101" pitchFamily="2" charset="-122"/>
            </a:endParaRPr>
          </a:p>
          <a:p>
            <a:pPr algn="just" fontAlgn="base">
              <a:lnSpc>
                <a:spcPct val="90000"/>
              </a:lnSpc>
              <a:buNone/>
            </a:pPr>
            <a:r>
              <a:rPr lang="zh-CN" altLang="en-US" sz="2100" strike="noStrike" noProof="1">
                <a:solidFill>
                  <a:schemeClr val="accent1"/>
                </a:solidFill>
                <a:latin typeface="宋体" panose="02010600030101010101" pitchFamily="2" charset="-122"/>
              </a:rPr>
              <a:t>      长诗告诉读者：改革前，地主对农奴为所欲为；改革后，农民不仅没能完全挣脱农奴制的枷锁，反而又遭到了新兴资产者的残酷剥削。农民是不幸的，但精神空虚的地主、神甫、商人等也不幸福，当时的</a:t>
            </a:r>
            <a:r>
              <a:rPr lang="zh-CN" altLang="en-US" sz="2100" b="1" strike="noStrike" noProof="1">
                <a:solidFill>
                  <a:schemeClr val="accent1"/>
                </a:solidFill>
                <a:latin typeface="宋体" panose="02010600030101010101" pitchFamily="2" charset="-122"/>
              </a:rPr>
              <a:t>俄罗斯没有幸福</a:t>
            </a:r>
            <a:r>
              <a:rPr lang="zh-CN" altLang="en-US" sz="2100" strike="noStrike" noProof="1">
                <a:solidFill>
                  <a:schemeClr val="accent1"/>
                </a:solidFill>
                <a:latin typeface="宋体" panose="02010600030101010101" pitchFamily="2" charset="-122"/>
              </a:rPr>
              <a:t>。</a:t>
            </a:r>
            <a:endParaRPr lang="zh-CN" altLang="en-US" sz="2100" strike="noStrike" noProof="1">
              <a:solidFill>
                <a:schemeClr val="accent1"/>
              </a:solidFill>
              <a:latin typeface="宋体" panose="02010600030101010101" pitchFamily="2" charset="-122"/>
            </a:endParaRPr>
          </a:p>
          <a:p>
            <a:pPr algn="just" fontAlgn="base">
              <a:lnSpc>
                <a:spcPct val="90000"/>
              </a:lnSpc>
              <a:buNone/>
            </a:pPr>
            <a:br>
              <a:rPr lang="zh-CN" altLang="en-US" sz="2100" dirty="0">
                <a:latin typeface="宋体" panose="02010600030101010101" pitchFamily="2" charset="-122"/>
              </a:rPr>
            </a:br>
            <a:endParaRPr lang="zh-CN" altLang="en-US" sz="2100" strike="noStrike" noProof="1">
              <a:latin typeface="宋体" panose="02010600030101010101" pitchFamily="2" charset="-122"/>
            </a:endParaRPr>
          </a:p>
        </p:txBody>
      </p:sp>
    </p:spTree>
  </p:cSld>
  <p:clrMapOvr>
    <a:masterClrMapping/>
  </p:clrMapOvr>
  <p:transition>
    <p:blinds dir="vert"/>
  </p:transition>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1731" name="文本占位符 201730"/>
          <p:cNvSpPr>
            <a:spLocks noGrp="1"/>
          </p:cNvSpPr>
          <p:nvPr>
            <p:ph idx="1"/>
          </p:nvPr>
        </p:nvSpPr>
        <p:spPr>
          <a:xfrm>
            <a:off x="210185" y="337820"/>
            <a:ext cx="8559800" cy="3394710"/>
          </a:xfrm>
        </p:spPr>
        <p:txBody>
          <a:bodyPr/>
          <a:lstStyle/>
          <a:p>
            <a:pPr algn="just" fontAlgn="base">
              <a:lnSpc>
                <a:spcPct val="90000"/>
              </a:lnSpc>
              <a:buNone/>
            </a:pPr>
            <a:r>
              <a:rPr lang="zh-CN" altLang="en-US" sz="2100" strike="noStrike" noProof="1">
                <a:latin typeface="Verdana" panose="020B0604030504040204" pitchFamily="34" charset="0"/>
              </a:rPr>
              <a:t>    </a:t>
            </a:r>
            <a:r>
              <a:rPr lang="zh-CN" altLang="en-US" sz="2100" strike="noStrike" noProof="1">
                <a:solidFill>
                  <a:schemeClr val="accent1"/>
                </a:solidFill>
                <a:latin typeface="Verdana" panose="020B0604030504040204" pitchFamily="34" charset="0"/>
              </a:rPr>
              <a:t>      </a:t>
            </a:r>
            <a:r>
              <a:rPr lang="zh-CN" altLang="en-US" sz="1800" strike="noStrike" noProof="1">
                <a:solidFill>
                  <a:schemeClr val="accent1"/>
                </a:solidFill>
                <a:latin typeface="Verdana" panose="020B0604030504040204" pitchFamily="34" charset="0"/>
              </a:rPr>
              <a:t>把这部长诗中大小几十个故事像串珠子一样串起来的线索，是七个刚从农奴制下获得</a:t>
            </a:r>
            <a:r>
              <a:rPr lang="en-US" altLang="zh-CN" sz="1800" strike="noStrike" noProof="1">
                <a:solidFill>
                  <a:schemeClr val="accent1"/>
                </a:solidFill>
                <a:latin typeface="Times New Roman" panose="02020603050405020304" pitchFamily="18" charset="0"/>
              </a:rPr>
              <a:t>“</a:t>
            </a:r>
            <a:r>
              <a:rPr lang="zh-CN" altLang="en-US" sz="1800" strike="noStrike" noProof="1">
                <a:solidFill>
                  <a:schemeClr val="accent1"/>
                </a:solidFill>
                <a:latin typeface="Times New Roman" panose="02020603050405020304" pitchFamily="18" charset="0"/>
              </a:rPr>
              <a:t>解放</a:t>
            </a:r>
            <a:r>
              <a:rPr lang="en-US" altLang="zh-CN" sz="1800" strike="noStrike" noProof="1">
                <a:solidFill>
                  <a:schemeClr val="accent1"/>
                </a:solidFill>
                <a:latin typeface="Times New Roman" panose="02020603050405020304" pitchFamily="18" charset="0"/>
              </a:rPr>
              <a:t>”</a:t>
            </a:r>
            <a:r>
              <a:rPr lang="zh-CN" altLang="en-US" sz="1800" strike="noStrike" noProof="1">
                <a:solidFill>
                  <a:schemeClr val="accent1"/>
                </a:solidFill>
                <a:latin typeface="Verdana" panose="020B0604030504040204" pitchFamily="34" charset="0"/>
              </a:rPr>
              <a:t>的暂时义务农，争论起了</a:t>
            </a:r>
            <a:r>
              <a:rPr lang="en-US" altLang="zh-CN" sz="1800" strike="noStrike" noProof="1">
                <a:solidFill>
                  <a:schemeClr val="accent1"/>
                </a:solidFill>
                <a:latin typeface="Times New Roman" panose="02020603050405020304" pitchFamily="18" charset="0"/>
              </a:rPr>
              <a:t>“</a:t>
            </a:r>
            <a:r>
              <a:rPr lang="zh-CN" altLang="en-US" sz="1800" strike="noStrike" noProof="1">
                <a:solidFill>
                  <a:schemeClr val="accent1"/>
                </a:solidFill>
                <a:latin typeface="Times New Roman" panose="02020603050405020304" pitchFamily="18" charset="0"/>
              </a:rPr>
              <a:t>谁在俄罗斯能过好日子</a:t>
            </a:r>
            <a:r>
              <a:rPr lang="en-US" altLang="zh-CN" sz="1800" strike="noStrike" noProof="1">
                <a:solidFill>
                  <a:schemeClr val="accent1"/>
                </a:solidFill>
                <a:latin typeface="Times New Roman" panose="02020603050405020304" pitchFamily="18" charset="0"/>
              </a:rPr>
              <a:t>”</a:t>
            </a:r>
            <a:r>
              <a:rPr lang="zh-CN" altLang="en-US" sz="1800" strike="noStrike" noProof="1">
                <a:solidFill>
                  <a:schemeClr val="accent1"/>
                </a:solidFill>
                <a:latin typeface="Verdana" panose="020B0604030504040204" pitchFamily="34" charset="0"/>
              </a:rPr>
              <a:t>的问题，为了寻求答案，他们决定背井离乡，周游全国，去访问地主、官吏、神父、富商、大臣以至沙皇等人。这条线索本身就体现了现实主义和民间文学传统的结合。</a:t>
            </a:r>
            <a:r>
              <a:rPr lang="en-US" altLang="zh-CN" sz="1800" strike="noStrike" noProof="1">
                <a:solidFill>
                  <a:schemeClr val="accent1"/>
                </a:solidFill>
                <a:latin typeface="Times New Roman" panose="02020603050405020304" pitchFamily="18" charset="0"/>
              </a:rPr>
              <a:t>“</a:t>
            </a:r>
            <a:r>
              <a:rPr lang="zh-CN" altLang="en-US" sz="1800" strike="noStrike" noProof="1">
                <a:solidFill>
                  <a:schemeClr val="accent1"/>
                </a:solidFill>
                <a:latin typeface="Times New Roman" panose="02020603050405020304" pitchFamily="18" charset="0"/>
              </a:rPr>
              <a:t>七</a:t>
            </a:r>
            <a:r>
              <a:rPr lang="en-US" altLang="zh-CN" sz="1800" strike="noStrike" noProof="1">
                <a:solidFill>
                  <a:schemeClr val="accent1"/>
                </a:solidFill>
                <a:latin typeface="Times New Roman" panose="02020603050405020304" pitchFamily="18" charset="0"/>
              </a:rPr>
              <a:t>”</a:t>
            </a:r>
            <a:r>
              <a:rPr lang="zh-CN" altLang="en-US" sz="1800" strike="noStrike" noProof="1">
                <a:solidFill>
                  <a:schemeClr val="accent1"/>
                </a:solidFill>
                <a:latin typeface="Verdana" panose="020B0604030504040204" pitchFamily="34" charset="0"/>
              </a:rPr>
              <a:t>这个数字在民间文学中寓意为</a:t>
            </a:r>
            <a:r>
              <a:rPr lang="en-US" altLang="zh-CN" sz="1800" strike="noStrike" noProof="1">
                <a:solidFill>
                  <a:schemeClr val="accent1"/>
                </a:solidFill>
                <a:latin typeface="Times New Roman" panose="02020603050405020304" pitchFamily="18" charset="0"/>
              </a:rPr>
              <a:t>“</a:t>
            </a:r>
            <a:r>
              <a:rPr lang="zh-CN" altLang="en-US" sz="1800" strike="noStrike" noProof="1">
                <a:solidFill>
                  <a:schemeClr val="accent1"/>
                </a:solidFill>
                <a:latin typeface="Times New Roman" panose="02020603050405020304" pitchFamily="18" charset="0"/>
              </a:rPr>
              <a:t>众多</a:t>
            </a:r>
            <a:r>
              <a:rPr lang="en-US" altLang="zh-CN" sz="1800" strike="noStrike" noProof="1">
                <a:solidFill>
                  <a:schemeClr val="accent1"/>
                </a:solidFill>
                <a:latin typeface="Times New Roman" panose="02020603050405020304" pitchFamily="18" charset="0"/>
              </a:rPr>
              <a:t>”</a:t>
            </a:r>
            <a:r>
              <a:rPr lang="zh-CN" altLang="en-US" sz="1800" strike="noStrike" noProof="1">
                <a:solidFill>
                  <a:schemeClr val="accent1"/>
                </a:solidFill>
                <a:latin typeface="Verdana" panose="020B0604030504040204" pitchFamily="34" charset="0"/>
              </a:rPr>
              <a:t>，七个农民的探索象征广大农民群众的探索。作者在第一页就点明了</a:t>
            </a:r>
            <a:r>
              <a:rPr lang="zh-CN" altLang="en-US" sz="1800" strike="noStrike" noProof="1">
                <a:solidFill>
                  <a:schemeClr val="accent1"/>
                </a:solidFill>
                <a:latin typeface="Times New Roman" panose="02020603050405020304" pitchFamily="18" charset="0"/>
              </a:rPr>
              <a:t>:</a:t>
            </a:r>
            <a:r>
              <a:rPr lang="zh-CN" altLang="en-US" sz="1800" strike="noStrike" noProof="1">
                <a:solidFill>
                  <a:schemeClr val="accent1"/>
                </a:solidFill>
                <a:latin typeface="Verdana" panose="020B0604030504040204" pitchFamily="34" charset="0"/>
              </a:rPr>
              <a:t>七个农民</a:t>
            </a:r>
            <a:r>
              <a:rPr lang="en-US" altLang="zh-CN" sz="1800" strike="noStrike" noProof="1">
                <a:solidFill>
                  <a:schemeClr val="accent1"/>
                </a:solidFill>
                <a:latin typeface="Times New Roman" panose="02020603050405020304" pitchFamily="18" charset="0"/>
              </a:rPr>
              <a:t>“</a:t>
            </a:r>
            <a:r>
              <a:rPr lang="zh-CN" altLang="en-US" sz="1800" strike="noStrike" noProof="1">
                <a:solidFill>
                  <a:schemeClr val="accent1"/>
                </a:solidFill>
                <a:latin typeface="Times New Roman" panose="02020603050405020304" pitchFamily="18" charset="0"/>
              </a:rPr>
              <a:t>家住勒紧裤带省，受苦受难县，一贫如洗乡，来自肩挨肩的七个村庄:补丁村、破烂儿村、赤脚村、挨冻村、焦土村、空肚村，还有一个灾荒庄</a:t>
            </a:r>
            <a:r>
              <a:rPr lang="en-US" altLang="zh-CN" sz="1800" strike="noStrike" noProof="1">
                <a:solidFill>
                  <a:schemeClr val="accent1"/>
                </a:solidFill>
                <a:latin typeface="Times New Roman" panose="02020603050405020304" pitchFamily="18" charset="0"/>
              </a:rPr>
              <a:t>”</a:t>
            </a:r>
            <a:r>
              <a:rPr lang="zh-CN" altLang="en-US" sz="1800" strike="noStrike" noProof="1">
                <a:solidFill>
                  <a:schemeClr val="accent1"/>
                </a:solidFill>
                <a:latin typeface="Verdana" panose="020B0604030504040204" pitchFamily="34" charset="0"/>
              </a:rPr>
              <a:t>。正是生活的严峻现实，逼使广大农民去思索和探索</a:t>
            </a:r>
            <a:r>
              <a:rPr lang="en-US" altLang="zh-CN" sz="1800" strike="noStrike" noProof="1">
                <a:solidFill>
                  <a:schemeClr val="accent1"/>
                </a:solidFill>
                <a:latin typeface="Times New Roman" panose="02020603050405020304" pitchFamily="18" charset="0"/>
              </a:rPr>
              <a:t>“</a:t>
            </a:r>
            <a:r>
              <a:rPr lang="zh-CN" altLang="en-US" sz="1800" strike="noStrike" noProof="1">
                <a:solidFill>
                  <a:schemeClr val="accent1"/>
                </a:solidFill>
                <a:latin typeface="Times New Roman" panose="02020603050405020304" pitchFamily="18" charset="0"/>
              </a:rPr>
              <a:t>幸福</a:t>
            </a:r>
            <a:r>
              <a:rPr lang="en-US" altLang="zh-CN" sz="1800" strike="noStrike" noProof="1">
                <a:solidFill>
                  <a:schemeClr val="accent1"/>
                </a:solidFill>
                <a:latin typeface="Times New Roman" panose="02020603050405020304" pitchFamily="18" charset="0"/>
              </a:rPr>
              <a:t>”</a:t>
            </a:r>
            <a:r>
              <a:rPr lang="zh-CN" altLang="en-US" sz="1800" strike="noStrike" noProof="1">
                <a:solidFill>
                  <a:schemeClr val="accent1"/>
                </a:solidFill>
                <a:latin typeface="Verdana" panose="020B0604030504040204" pitchFamily="34" charset="0"/>
              </a:rPr>
              <a:t>的定义和通向幸福的道路。</a:t>
            </a:r>
            <a:endParaRPr lang="zh-CN" altLang="en-US" sz="1800" strike="noStrike" noProof="1">
              <a:solidFill>
                <a:schemeClr val="accent1"/>
              </a:solidFill>
              <a:latin typeface="Verdana" panose="020B0604030504040204" pitchFamily="34" charset="0"/>
            </a:endParaRPr>
          </a:p>
          <a:p>
            <a:pPr algn="just" fontAlgn="base">
              <a:lnSpc>
                <a:spcPct val="90000"/>
              </a:lnSpc>
              <a:buNone/>
            </a:pPr>
            <a:endParaRPr lang="zh-CN" altLang="en-US" sz="1800" strike="noStrike" noProof="1">
              <a:solidFill>
                <a:schemeClr val="accent1"/>
              </a:solidFill>
              <a:latin typeface="Verdana" panose="020B0604030504040204" pitchFamily="34" charset="0"/>
            </a:endParaRPr>
          </a:p>
          <a:p>
            <a:pPr algn="just" fontAlgn="base">
              <a:lnSpc>
                <a:spcPct val="90000"/>
              </a:lnSpc>
              <a:buNone/>
            </a:pPr>
            <a:r>
              <a:rPr lang="zh-CN" altLang="en-US" sz="1800" strike="noStrike" noProof="1">
                <a:solidFill>
                  <a:schemeClr val="accent1"/>
                </a:solidFill>
                <a:latin typeface="Verdana" panose="020B0604030504040204" pitchFamily="34" charset="0"/>
              </a:rPr>
              <a:t>          七个农民起先在剥削阶级中寻访幸福的人，然而，地主阶级已经日薄西山，他们的好日子已是</a:t>
            </a:r>
            <a:r>
              <a:rPr lang="zh-CN" altLang="en-US" sz="1800" strike="noStrike" noProof="1">
                <a:solidFill>
                  <a:schemeClr val="accent1"/>
                </a:solidFill>
                <a:latin typeface="Times New Roman" panose="02020603050405020304" pitchFamily="18" charset="0"/>
              </a:rPr>
              <a:t>"落花流水春去也"</a:t>
            </a:r>
            <a:r>
              <a:rPr lang="zh-CN" altLang="en-US" sz="1800" strike="noStrike" noProof="1">
                <a:solidFill>
                  <a:schemeClr val="accent1"/>
                </a:solidFill>
                <a:latin typeface="Verdana" panose="020B0604030504040204" pitchFamily="34" charset="0"/>
              </a:rPr>
              <a:t>，他们只能恋恋不舍地怀念早年间</a:t>
            </a:r>
            <a:r>
              <a:rPr lang="en-US" altLang="zh-CN" sz="1800" strike="noStrike" noProof="1">
                <a:solidFill>
                  <a:schemeClr val="accent1"/>
                </a:solidFill>
                <a:latin typeface="Times New Roman" panose="02020603050405020304" pitchFamily="18" charset="0"/>
              </a:rPr>
              <a:t>“</a:t>
            </a:r>
            <a:r>
              <a:rPr lang="zh-CN" altLang="en-US" sz="1800" strike="noStrike" noProof="1">
                <a:solidFill>
                  <a:schemeClr val="accent1"/>
                </a:solidFill>
                <a:latin typeface="Times New Roman" panose="02020603050405020304" pitchFamily="18" charset="0"/>
              </a:rPr>
              <a:t>我爱饶就饶，我爱杀就杀。我的意志就是法律，我的拳头就是警察</a:t>
            </a:r>
            <a:r>
              <a:rPr lang="en-US" altLang="zh-CN" sz="1800" strike="noStrike" noProof="1">
                <a:solidFill>
                  <a:schemeClr val="accent1"/>
                </a:solidFill>
                <a:latin typeface="Times New Roman" panose="02020603050405020304" pitchFamily="18" charset="0"/>
              </a:rPr>
              <a:t>”</a:t>
            </a:r>
            <a:r>
              <a:rPr lang="zh-CN" altLang="en-US" sz="1800" strike="noStrike" noProof="1">
                <a:solidFill>
                  <a:schemeClr val="accent1"/>
                </a:solidFill>
                <a:latin typeface="Verdana" panose="020B0604030504040204" pitchFamily="34" charset="0"/>
              </a:rPr>
              <a:t>的幸福，而他们的这种幸福观对七个农民倒起了一种提高阶级觉悟的作用。在刻画地主形象时，涅克拉索夫利斧般的讽刺才能发挥得淋漓尽致，把尊严高贵的地主讽刺得体无完肤，丑态毕露。无怪乎沙皇出版检察官指责诗人把地主写得</a:t>
            </a:r>
            <a:r>
              <a:rPr lang="zh-CN" altLang="en-US" sz="1800" strike="noStrike" noProof="1">
                <a:solidFill>
                  <a:schemeClr val="accent1"/>
                </a:solidFill>
                <a:latin typeface="Times New Roman" panose="02020603050405020304" pitchFamily="18" charset="0"/>
              </a:rPr>
              <a:t>"极端不成体统"</a:t>
            </a:r>
            <a:r>
              <a:rPr lang="zh-CN" altLang="en-US" sz="1800" strike="noStrike" noProof="1">
                <a:solidFill>
                  <a:schemeClr val="accent1"/>
                </a:solidFill>
                <a:latin typeface="Verdana" panose="020B0604030504040204" pitchFamily="34" charset="0"/>
              </a:rPr>
              <a:t>，是</a:t>
            </a:r>
            <a:r>
              <a:rPr lang="zh-CN" altLang="en-US" sz="1800" strike="noStrike" noProof="1">
                <a:solidFill>
                  <a:schemeClr val="accent1"/>
                </a:solidFill>
                <a:latin typeface="Times New Roman" panose="02020603050405020304" pitchFamily="18" charset="0"/>
              </a:rPr>
              <a:t>"对整个贵族阶级的诽谤"</a:t>
            </a:r>
            <a:r>
              <a:rPr lang="zh-CN" altLang="en-US" sz="1800" strike="noStrike" noProof="1">
                <a:solidFill>
                  <a:schemeClr val="accent1"/>
                </a:solidFill>
                <a:latin typeface="Verdana" panose="020B0604030504040204" pitchFamily="34" charset="0"/>
              </a:rPr>
              <a:t>。</a:t>
            </a:r>
            <a:endParaRPr lang="zh-CN" altLang="en-US" sz="1800" strike="noStrike" noProof="1">
              <a:solidFill>
                <a:schemeClr val="accent1"/>
              </a:solidFill>
              <a:latin typeface="Verdana" panose="020B0604030504040204" pitchFamily="34" charset="0"/>
            </a:endParaRPr>
          </a:p>
          <a:p>
            <a:pPr algn="just" fontAlgn="base">
              <a:lnSpc>
                <a:spcPct val="90000"/>
              </a:lnSpc>
              <a:buNone/>
            </a:pPr>
            <a:br>
              <a:rPr lang="zh-CN" altLang="en-US" sz="2100" dirty="0">
                <a:latin typeface="宋体" panose="02010600030101010101" pitchFamily="2" charset="-122"/>
              </a:rPr>
            </a:br>
            <a:endParaRPr lang="zh-CN" altLang="en-US" sz="2100" strike="noStrike" noProof="1">
              <a:latin typeface="宋体" panose="02010600030101010101" pitchFamily="2" charset="-122"/>
            </a:endParaRPr>
          </a:p>
        </p:txBody>
      </p:sp>
    </p:spTree>
  </p:cSld>
  <p:clrMapOvr>
    <a:masterClrMapping/>
  </p:clrMapOvr>
  <p:transition>
    <p:blinds dir="vert"/>
  </p:transition>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1731" name="文本占位符 201730"/>
          <p:cNvSpPr>
            <a:spLocks noGrp="1"/>
          </p:cNvSpPr>
          <p:nvPr>
            <p:ph idx="1"/>
          </p:nvPr>
        </p:nvSpPr>
        <p:spPr>
          <a:xfrm>
            <a:off x="184785" y="303530"/>
            <a:ext cx="8559800" cy="3394710"/>
          </a:xfrm>
        </p:spPr>
        <p:txBody>
          <a:bodyPr/>
          <a:lstStyle/>
          <a:p>
            <a:pPr algn="just" fontAlgn="base">
              <a:lnSpc>
                <a:spcPct val="90000"/>
              </a:lnSpc>
              <a:buNone/>
            </a:pPr>
            <a:r>
              <a:rPr lang="zh-CN" altLang="en-US" sz="2100" strike="noStrike" noProof="1">
                <a:latin typeface="Verdana" panose="020B0604030504040204" pitchFamily="34" charset="0"/>
              </a:rPr>
              <a:t>      </a:t>
            </a:r>
            <a:endParaRPr lang="zh-CN" altLang="en-US" sz="2100" dirty="0">
              <a:solidFill>
                <a:schemeClr val="accent1"/>
              </a:solidFill>
              <a:latin typeface="Verdana" panose="020B0604030504040204" pitchFamily="34" charset="0"/>
              <a:sym typeface="+mn-ea"/>
            </a:endParaRPr>
          </a:p>
          <a:p>
            <a:pPr algn="l" fontAlgn="base">
              <a:lnSpc>
                <a:spcPct val="90000"/>
              </a:lnSpc>
              <a:buNone/>
            </a:pPr>
            <a:r>
              <a:rPr lang="zh-CN" altLang="en-US" sz="1800" dirty="0">
                <a:latin typeface="Verdana" panose="020B0604030504040204" pitchFamily="34" charset="0"/>
                <a:sym typeface="+mn-ea"/>
              </a:rPr>
              <a:t>         </a:t>
            </a:r>
            <a:r>
              <a:rPr lang="zh-CN" altLang="en-US" sz="1800" dirty="0">
                <a:solidFill>
                  <a:schemeClr val="accent1"/>
                </a:solidFill>
                <a:latin typeface="Verdana" panose="020B0604030504040204" pitchFamily="34" charset="0"/>
                <a:sym typeface="+mn-ea"/>
              </a:rPr>
              <a:t> 随着情节的发展，七个农民也越来越侧重在农民中寻访幸福的人。通过这个形式，诗人怀着满腔爱心，以饱蘸血泪之笔描绘了活生生的农民群像。其中有赤脚村的老农光腚亚金，他尖锐地揭露了俄罗斯农村的真实</a:t>
            </a:r>
            <a:r>
              <a:rPr lang="zh-CN" altLang="en-US" sz="1800" dirty="0">
                <a:solidFill>
                  <a:schemeClr val="accent1"/>
                </a:solidFill>
                <a:latin typeface="Times New Roman" panose="02020603050405020304" pitchFamily="18" charset="0"/>
                <a:sym typeface="+mn-ea"/>
              </a:rPr>
              <a:t>:"干活的时候只有你一个，等到活干完，看哪，站着三个分红的股东:上帝、沙皇和老爷!"</a:t>
            </a:r>
            <a:r>
              <a:rPr lang="zh-CN" altLang="en-US" sz="1800" dirty="0">
                <a:solidFill>
                  <a:schemeClr val="accent1"/>
                </a:solidFill>
                <a:latin typeface="Verdana" panose="020B0604030504040204" pitchFamily="34" charset="0"/>
                <a:sym typeface="+mn-ea"/>
              </a:rPr>
              <a:t>有反叛的奴隶壮士萨威里，他把农民的命运归纳为</a:t>
            </a:r>
            <a:r>
              <a:rPr lang="zh-CN" altLang="en-US" sz="1800" dirty="0">
                <a:solidFill>
                  <a:schemeClr val="accent1"/>
                </a:solidFill>
                <a:latin typeface="Times New Roman" panose="02020603050405020304" pitchFamily="18" charset="0"/>
                <a:sym typeface="+mn-ea"/>
              </a:rPr>
              <a:t>:"男子汉面前三条路:酒店、苦役、坐监牢；妇人面前三根绳套:第一条是白绫，第二条是红绫，第三条是黑绫，任你选一条，把脖子往里套!"</a:t>
            </a:r>
            <a:r>
              <a:rPr lang="zh-CN" altLang="en-US" sz="1800" dirty="0">
                <a:solidFill>
                  <a:schemeClr val="accent1"/>
                </a:solidFill>
                <a:latin typeface="Verdana" panose="020B0604030504040204" pitchFamily="34" charset="0"/>
                <a:sym typeface="+mn-ea"/>
              </a:rPr>
              <a:t>也有农妇的典型玛特辽娜</a:t>
            </a:r>
            <a:r>
              <a:rPr lang="zh-CN" altLang="en-US" sz="1800" dirty="0">
                <a:solidFill>
                  <a:schemeClr val="accent1"/>
                </a:solidFill>
                <a:latin typeface="Times New Roman" panose="02020603050405020304" pitchFamily="18" charset="0"/>
                <a:sym typeface="+mn-ea"/>
              </a:rPr>
              <a:t>:"黑夜我用眼泪来洗脸，白天我像小草把腰弯，每天我低头过日子，怀着愤怒的心!"</a:t>
            </a:r>
            <a:endParaRPr lang="zh-CN" altLang="en-US" sz="1800" strike="noStrike" noProof="1">
              <a:solidFill>
                <a:schemeClr val="accent1"/>
              </a:solidFill>
              <a:latin typeface="Verdana" panose="020B0604030504040204" pitchFamily="34" charset="0"/>
              <a:sym typeface="+mn-ea"/>
            </a:endParaRPr>
          </a:p>
        </p:txBody>
      </p:sp>
    </p:spTree>
  </p:cSld>
  <p:clrMapOvr>
    <a:masterClrMapping/>
  </p:clrMapOvr>
  <p:transition>
    <p:blinds dir="vert"/>
  </p:transition>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1731" name="文本占位符 201730"/>
          <p:cNvSpPr>
            <a:spLocks noGrp="1"/>
          </p:cNvSpPr>
          <p:nvPr>
            <p:ph idx="1"/>
          </p:nvPr>
        </p:nvSpPr>
        <p:spPr>
          <a:xfrm>
            <a:off x="198120" y="782955"/>
            <a:ext cx="8559800" cy="3394710"/>
          </a:xfrm>
        </p:spPr>
        <p:txBody>
          <a:bodyPr/>
          <a:lstStyle/>
          <a:p>
            <a:pPr algn="just" fontAlgn="base">
              <a:lnSpc>
                <a:spcPct val="90000"/>
              </a:lnSpc>
              <a:buNone/>
            </a:pPr>
            <a:r>
              <a:rPr lang="zh-CN" altLang="en-US" sz="2100" strike="noStrike" noProof="1">
                <a:latin typeface="Verdana" panose="020B0604030504040204" pitchFamily="34" charset="0"/>
              </a:rPr>
              <a:t>       </a:t>
            </a:r>
            <a:r>
              <a:rPr lang="zh-CN" altLang="en-US" sz="1800" strike="noStrike" noProof="1">
                <a:latin typeface="Verdana" panose="020B0604030504040204" pitchFamily="34" charset="0"/>
              </a:rPr>
              <a:t> </a:t>
            </a:r>
            <a:r>
              <a:rPr lang="zh-CN" altLang="en-US" sz="1800" dirty="0">
                <a:solidFill>
                  <a:schemeClr val="accent1"/>
                </a:solidFill>
                <a:latin typeface="Verdana" panose="020B0604030504040204" pitchFamily="34" charset="0"/>
                <a:sym typeface="+mn-ea"/>
              </a:rPr>
              <a:t>不错，</a:t>
            </a:r>
            <a:r>
              <a:rPr lang="zh-CN" altLang="en-US" sz="1800" dirty="0">
                <a:solidFill>
                  <a:schemeClr val="accent1"/>
                </a:solidFill>
                <a:latin typeface="Times New Roman" panose="02020603050405020304" pitchFamily="18" charset="0"/>
                <a:sym typeface="+mn-ea"/>
              </a:rPr>
              <a:t>"解放"</a:t>
            </a:r>
            <a:r>
              <a:rPr lang="zh-CN" altLang="en-US" sz="1800" dirty="0">
                <a:solidFill>
                  <a:schemeClr val="accent1"/>
                </a:solidFill>
                <a:latin typeface="Verdana" panose="020B0604030504040204" pitchFamily="34" charset="0"/>
                <a:sym typeface="+mn-ea"/>
              </a:rPr>
              <a:t>了的农奴仍在受苦受难，他们默默地逆来顺受似乎还了无尽期，但在他们的坚忍中却隐隐闪现着壮士的志气和反抗的火星。尽管迫于严酷的出版检查，涅克拉索夫每逢触及农民起义事件时，都不得不巧妙遮掩</a:t>
            </a:r>
            <a:r>
              <a:rPr lang="zh-CN" altLang="en-US" sz="1800" dirty="0">
                <a:solidFill>
                  <a:schemeClr val="accent1"/>
                </a:solidFill>
                <a:latin typeface="Times New Roman" panose="02020603050405020304" pitchFamily="18" charset="0"/>
                <a:sym typeface="+mn-ea"/>
              </a:rPr>
              <a:t>，但苦难的人民被压抑的而又生气勃勃的力量正在逐渐觉醒，正在寻找"不挨鞭子省，不受压榨乡，不饿肚子村"，</a:t>
            </a:r>
            <a:r>
              <a:rPr lang="zh-CN" altLang="en-US" sz="1800" dirty="0">
                <a:solidFill>
                  <a:schemeClr val="accent1"/>
                </a:solidFill>
                <a:latin typeface="Verdana" panose="020B0604030504040204" pitchFamily="34" charset="0"/>
                <a:sym typeface="+mn-ea"/>
              </a:rPr>
              <a:t>这一历史进程不可阻挡。就拿贯穿全诗的、主要只具有象征性的七个出门人来说吧，他们代表的只是中间状态的普通农民，还口口声声地说明</a:t>
            </a:r>
            <a:r>
              <a:rPr lang="zh-CN" altLang="en-US" sz="1800" dirty="0">
                <a:solidFill>
                  <a:schemeClr val="accent1"/>
                </a:solidFill>
                <a:latin typeface="Times New Roman" panose="02020603050405020304" pitchFamily="18" charset="0"/>
                <a:sym typeface="+mn-ea"/>
              </a:rPr>
              <a:t>"我们是本分的庄户人"，绝无造反之心，但他们那种不屈不挠的、打破沙锅问到底的精神，却充分代表着广大农民开始思考和要求掌握自己命运的强有力的历史进程。"庄稼汉都是牛性子，怪念头钻进了脑袋，用棍子也敲不出来，……直到一点不含糊，确确实实闹清楚:谁在俄罗斯能过好日子，过的快活又舒畅?"</a:t>
            </a:r>
            <a:br>
              <a:rPr lang="zh-CN" altLang="en-US" sz="2100" dirty="0">
                <a:solidFill>
                  <a:schemeClr val="accent1"/>
                </a:solidFill>
                <a:latin typeface="宋体" panose="02010600030101010101" pitchFamily="2" charset="-122"/>
                <a:sym typeface="+mn-ea"/>
              </a:rPr>
            </a:br>
            <a:endParaRPr lang="zh-CN" altLang="en-US" sz="2100" strike="noStrike" noProof="1">
              <a:solidFill>
                <a:schemeClr val="accent1"/>
              </a:solidFill>
              <a:latin typeface="宋体" panose="02010600030101010101" pitchFamily="2" charset="-122"/>
              <a:sym typeface="+mn-ea"/>
            </a:endParaRPr>
          </a:p>
          <a:p>
            <a:pPr algn="just" fontAlgn="base">
              <a:lnSpc>
                <a:spcPct val="90000"/>
              </a:lnSpc>
              <a:buNone/>
            </a:pPr>
            <a:endParaRPr lang="zh-CN" altLang="en-US" sz="2100" dirty="0">
              <a:solidFill>
                <a:schemeClr val="accent1"/>
              </a:solidFill>
              <a:latin typeface="Verdana" panose="020B0604030504040204" pitchFamily="34" charset="0"/>
              <a:sym typeface="+mn-ea"/>
            </a:endParaRPr>
          </a:p>
          <a:p>
            <a:pPr algn="just" fontAlgn="base">
              <a:lnSpc>
                <a:spcPct val="90000"/>
              </a:lnSpc>
              <a:buNone/>
            </a:pPr>
            <a:br>
              <a:rPr lang="zh-CN" altLang="en-US" sz="2100" dirty="0">
                <a:latin typeface="宋体" panose="02010600030101010101" pitchFamily="2" charset="-122"/>
              </a:rPr>
            </a:br>
            <a:endParaRPr lang="zh-CN" altLang="en-US" sz="2100" strike="noStrike" noProof="1">
              <a:latin typeface="宋体" panose="02010600030101010101" pitchFamily="2" charset="-122"/>
            </a:endParaRPr>
          </a:p>
        </p:txBody>
      </p:sp>
    </p:spTree>
  </p:cSld>
  <p:clrMapOvr>
    <a:masterClrMapping/>
  </p:clrMapOvr>
  <p:transition>
    <p:blinds dir="vert"/>
  </p:transition>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1731" name="文本占位符 201730"/>
          <p:cNvSpPr>
            <a:spLocks noGrp="1"/>
          </p:cNvSpPr>
          <p:nvPr>
            <p:ph idx="1"/>
          </p:nvPr>
        </p:nvSpPr>
        <p:spPr>
          <a:xfrm>
            <a:off x="229870" y="738505"/>
            <a:ext cx="8559800" cy="3394710"/>
          </a:xfrm>
        </p:spPr>
        <p:txBody>
          <a:bodyPr/>
          <a:lstStyle/>
          <a:p>
            <a:pPr algn="just" fontAlgn="base">
              <a:lnSpc>
                <a:spcPct val="90000"/>
              </a:lnSpc>
              <a:buNone/>
            </a:pPr>
            <a:r>
              <a:rPr lang="zh-CN" altLang="en-US" sz="2100" strike="noStrike" noProof="1">
                <a:latin typeface="Verdana" panose="020B0604030504040204" pitchFamily="34" charset="0"/>
              </a:rPr>
              <a:t>         </a:t>
            </a:r>
            <a:r>
              <a:rPr lang="zh-CN" altLang="en-US" sz="1800" dirty="0">
                <a:solidFill>
                  <a:schemeClr val="accent1"/>
                </a:solidFill>
                <a:latin typeface="Verdana" panose="020B0604030504040204" pitchFamily="34" charset="0"/>
                <a:sym typeface="+mn-ea"/>
              </a:rPr>
              <a:t>长诗体现了诗人对俄罗斯农民命运的关注和对现实生活中矛盾冲突的深刻认识。诗人热情赞颂农民的美好心灵和精神力量。七个农民的探寻，表明农民已经开始觉醒。沙维里</a:t>
            </a:r>
            <a:r>
              <a:rPr lang="en-US" altLang="zh-CN" sz="1800" dirty="0">
                <a:solidFill>
                  <a:schemeClr val="accent1"/>
                </a:solidFill>
                <a:latin typeface="Times New Roman" panose="02020603050405020304" pitchFamily="18" charset="0"/>
                <a:cs typeface="Times New Roman" panose="02020603050405020304" pitchFamily="18" charset="0"/>
                <a:sym typeface="+mn-ea"/>
              </a:rPr>
              <a:t>(Савелий)</a:t>
            </a:r>
            <a:r>
              <a:rPr lang="zh-CN" altLang="en-US" sz="1800" dirty="0">
                <a:solidFill>
                  <a:schemeClr val="accent1"/>
                </a:solidFill>
                <a:latin typeface="Verdana" panose="020B0604030504040204" pitchFamily="34" charset="0"/>
                <a:sym typeface="+mn-ea"/>
              </a:rPr>
              <a:t>老爷爷由沉默忍耐到奋起反抗，是一个俄罗斯勇土的形象。玛特维娅</a:t>
            </a:r>
            <a:r>
              <a:rPr lang="en-US" altLang="zh-CN" sz="1800" dirty="0">
                <a:solidFill>
                  <a:schemeClr val="accent1"/>
                </a:solidFill>
                <a:latin typeface="Times New Roman" panose="02020603050405020304" pitchFamily="18" charset="0"/>
                <a:cs typeface="Times New Roman" panose="02020603050405020304" pitchFamily="18" charset="0"/>
                <a:sym typeface="+mn-ea"/>
              </a:rPr>
              <a:t>(Матвея)</a:t>
            </a:r>
            <a:r>
              <a:rPr lang="zh-CN" altLang="en-US" sz="1800" dirty="0">
                <a:solidFill>
                  <a:schemeClr val="accent1"/>
                </a:solidFill>
                <a:latin typeface="Verdana" panose="020B0604030504040204" pitchFamily="34" charset="0"/>
                <a:sym typeface="+mn-ea"/>
              </a:rPr>
              <a:t>命运悲惨，但苦难并没有压垮她的意志。特别是平民知识分子格利沙</a:t>
            </a:r>
            <a:r>
              <a:rPr lang="en-US" altLang="zh-CN" sz="1800" dirty="0">
                <a:solidFill>
                  <a:schemeClr val="accent1"/>
                </a:solidFill>
                <a:latin typeface="Times New Roman" panose="02020603050405020304" pitchFamily="18" charset="0"/>
                <a:cs typeface="Times New Roman" panose="02020603050405020304" pitchFamily="18" charset="0"/>
                <a:sym typeface="+mn-ea"/>
              </a:rPr>
              <a:t>(Гриша Добросклонов)</a:t>
            </a:r>
            <a:r>
              <a:rPr lang="zh-CN" altLang="en-US" sz="1800" dirty="0">
                <a:solidFill>
                  <a:schemeClr val="accent1"/>
                </a:solidFill>
                <a:latin typeface="Verdana" panose="020B0604030504040204" pitchFamily="34" charset="0"/>
                <a:sym typeface="+mn-ea"/>
              </a:rPr>
              <a:t>形象，反映了人民的反抗情绪和对未来的乐观和信心；也表明：只有献身人民的解放事业的人才能得到真正的幸福。</a:t>
            </a:r>
            <a:endParaRPr lang="zh-CN" altLang="en-US" sz="1800" strike="noStrike" noProof="1">
              <a:solidFill>
                <a:schemeClr val="accent1"/>
              </a:solidFill>
              <a:latin typeface="Verdana" panose="020B0604030504040204" pitchFamily="34" charset="0"/>
              <a:sym typeface="+mn-ea"/>
            </a:endParaRPr>
          </a:p>
          <a:p>
            <a:pPr algn="just" fontAlgn="base">
              <a:lnSpc>
                <a:spcPct val="90000"/>
              </a:lnSpc>
              <a:buNone/>
            </a:pPr>
            <a:r>
              <a:rPr lang="zh-CN" altLang="en-US" sz="1800" strike="noStrike" noProof="1">
                <a:latin typeface="Verdana" panose="020B0604030504040204" pitchFamily="34" charset="0"/>
              </a:rPr>
              <a:t>    </a:t>
            </a:r>
            <a:endParaRPr lang="zh-CN" altLang="en-US" sz="1800" strike="noStrike" noProof="1">
              <a:latin typeface="Verdana" panose="020B0604030504040204" pitchFamily="34" charset="0"/>
            </a:endParaRPr>
          </a:p>
          <a:p>
            <a:pPr algn="just" fontAlgn="base">
              <a:lnSpc>
                <a:spcPct val="90000"/>
              </a:lnSpc>
              <a:buNone/>
            </a:pPr>
            <a:r>
              <a:rPr lang="zh-CN" altLang="en-US" sz="1800" dirty="0">
                <a:solidFill>
                  <a:schemeClr val="accent1"/>
                </a:solidFill>
                <a:latin typeface="Verdana" panose="020B0604030504040204" pitchFamily="34" charset="0"/>
                <a:sym typeface="+mn-ea"/>
              </a:rPr>
              <a:t>          长诗采用的是</a:t>
            </a:r>
            <a:r>
              <a:rPr lang="zh-CN" altLang="en-US" sz="1800" b="1" dirty="0">
                <a:solidFill>
                  <a:schemeClr val="accent1"/>
                </a:solidFill>
                <a:latin typeface="Verdana" panose="020B0604030504040204" pitchFamily="34" charset="0"/>
                <a:sym typeface="+mn-ea"/>
              </a:rPr>
              <a:t>民歌</a:t>
            </a:r>
            <a:r>
              <a:rPr lang="zh-CN" altLang="en-US" sz="1800" dirty="0">
                <a:solidFill>
                  <a:schemeClr val="accent1"/>
                </a:solidFill>
                <a:latin typeface="Verdana" panose="020B0604030504040204" pitchFamily="34" charset="0"/>
                <a:sym typeface="+mn-ea"/>
              </a:rPr>
              <a:t>形式，是诗人努力吸收民间说唱文学营养的成功尝试。从情节结构来看，农民为寻找答案去漫游天下的构思，和民间文学中寻找幸福和真理的童话相似；而有魔力的宝匣、神奇的桌布、会说话的鸟，则更具有民间故事的幻想成分。</a:t>
            </a:r>
            <a:endParaRPr lang="zh-CN" altLang="en-US" sz="1800" dirty="0">
              <a:solidFill>
                <a:schemeClr val="accent1"/>
              </a:solidFill>
              <a:latin typeface="Verdana" panose="020B0604030504040204" pitchFamily="34" charset="0"/>
              <a:sym typeface="+mn-ea"/>
            </a:endParaRPr>
          </a:p>
          <a:p>
            <a:pPr algn="just" fontAlgn="base">
              <a:lnSpc>
                <a:spcPct val="90000"/>
              </a:lnSpc>
              <a:buNone/>
            </a:pPr>
            <a:br>
              <a:rPr lang="zh-CN" altLang="en-US" sz="1800" dirty="0">
                <a:latin typeface="宋体" panose="02010600030101010101" pitchFamily="2" charset="-122"/>
              </a:rPr>
            </a:br>
            <a:endParaRPr lang="zh-CN" altLang="en-US" sz="1800" strike="noStrike" noProof="1">
              <a:latin typeface="宋体" panose="02010600030101010101" pitchFamily="2" charset="-122"/>
            </a:endParaRPr>
          </a:p>
        </p:txBody>
      </p:sp>
    </p:spTree>
  </p:cSld>
  <p:clrMapOvr>
    <a:masterClrMapping/>
  </p:clrMapOvr>
  <p:transition>
    <p:blinds dir="vert"/>
  </p:transition>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433" name="标题 180225"/>
          <p:cNvSpPr>
            <a:spLocks noGrp="1"/>
          </p:cNvSpPr>
          <p:nvPr>
            <p:ph type="title"/>
          </p:nvPr>
        </p:nvSpPr>
        <p:spPr>
          <a:xfrm>
            <a:off x="457200" y="288528"/>
            <a:ext cx="8229600" cy="857250"/>
          </a:xfrm>
        </p:spPr>
        <p:txBody>
          <a:bodyPr anchor="ctr"/>
          <a:lstStyle/>
          <a:p>
            <a:r>
              <a:rPr lang="zh-CN" altLang="en-US" sz="2700" b="1" dirty="0">
                <a:solidFill>
                  <a:srgbClr val="FF0000"/>
                </a:solidFill>
              </a:rPr>
              <a:t>萨尔蒂科夫</a:t>
            </a:r>
            <a:r>
              <a:rPr lang="en-US" altLang="zh-CN" sz="2700" b="1" dirty="0">
                <a:solidFill>
                  <a:srgbClr val="FF0000"/>
                </a:solidFill>
              </a:rPr>
              <a:t>-</a:t>
            </a:r>
            <a:r>
              <a:rPr lang="zh-CN" altLang="en-US" sz="2700" b="1" dirty="0">
                <a:solidFill>
                  <a:srgbClr val="FF0000"/>
                </a:solidFill>
              </a:rPr>
              <a:t>谢德林</a:t>
            </a:r>
            <a:br>
              <a:rPr lang="en-US" altLang="zh-CN" sz="2700">
                <a:solidFill>
                  <a:srgbClr val="FF0000"/>
                </a:solidFill>
              </a:rPr>
            </a:br>
            <a:r>
              <a:rPr lang="zh-CN" altLang="en-US" sz="2700">
                <a:solidFill>
                  <a:srgbClr val="FF0000"/>
                </a:solidFill>
              </a:rPr>
              <a:t>（Салтыков</a:t>
            </a:r>
            <a:r>
              <a:rPr lang="en-US" altLang="zh-CN" sz="2700">
                <a:solidFill>
                  <a:srgbClr val="FF0000"/>
                </a:solidFill>
              </a:rPr>
              <a:t>-</a:t>
            </a:r>
            <a:r>
              <a:rPr lang="zh-CN" altLang="en-US" sz="2700">
                <a:solidFill>
                  <a:srgbClr val="FF0000"/>
                </a:solidFill>
              </a:rPr>
              <a:t>Щедрин  </a:t>
            </a:r>
            <a:r>
              <a:rPr lang="en-US" altLang="zh-CN" sz="2700">
                <a:solidFill>
                  <a:srgbClr val="FF0000"/>
                </a:solidFill>
              </a:rPr>
              <a:t>1826—1889</a:t>
            </a:r>
            <a:r>
              <a:rPr lang="zh-CN" altLang="en-US" sz="2700">
                <a:solidFill>
                  <a:srgbClr val="FF0000"/>
                </a:solidFill>
              </a:rPr>
              <a:t>）</a:t>
            </a:r>
            <a:br>
              <a:rPr lang="zh-CN" altLang="en-US" sz="2700" dirty="0"/>
            </a:br>
            <a:endParaRPr lang="zh-CN" altLang="en-US" sz="2700" dirty="0"/>
          </a:p>
        </p:txBody>
      </p:sp>
      <p:sp>
        <p:nvSpPr>
          <p:cNvPr id="146434" name="文本占位符 180226"/>
          <p:cNvSpPr>
            <a:spLocks noGrp="1"/>
          </p:cNvSpPr>
          <p:nvPr>
            <p:ph idx="1"/>
          </p:nvPr>
        </p:nvSpPr>
        <p:spPr>
          <a:xfrm>
            <a:off x="494665" y="1062990"/>
            <a:ext cx="8154035" cy="3942080"/>
          </a:xfrm>
        </p:spPr>
        <p:txBody>
          <a:bodyPr anchor="t"/>
          <a:lstStyle/>
          <a:p>
            <a:pPr>
              <a:lnSpc>
                <a:spcPct val="90000"/>
              </a:lnSpc>
            </a:pPr>
            <a:r>
              <a:rPr lang="zh-CN" altLang="en-US" sz="1800" dirty="0">
                <a:solidFill>
                  <a:srgbClr val="080808"/>
                </a:solidFill>
              </a:rPr>
              <a:t>谢德林是继果戈理之后俄国文学中又一位杰出的讽刺作家。他的原名是米哈依尔</a:t>
            </a:r>
            <a:r>
              <a:rPr lang="en-US" altLang="zh-CN" sz="1800" dirty="0">
                <a:solidFill>
                  <a:srgbClr val="080808"/>
                </a:solidFill>
              </a:rPr>
              <a:t>·</a:t>
            </a:r>
            <a:r>
              <a:rPr lang="zh-CN" altLang="en-US" sz="1800" dirty="0">
                <a:solidFill>
                  <a:srgbClr val="080808"/>
                </a:solidFill>
              </a:rPr>
              <a:t>叶夫格拉福维奇</a:t>
            </a:r>
            <a:r>
              <a:rPr lang="en-US" altLang="zh-CN" sz="1800" dirty="0">
                <a:solidFill>
                  <a:srgbClr val="080808"/>
                </a:solidFill>
              </a:rPr>
              <a:t>·</a:t>
            </a:r>
            <a:r>
              <a:rPr lang="zh-CN" altLang="en-US" sz="1800" dirty="0">
                <a:solidFill>
                  <a:srgbClr val="080808"/>
                </a:solidFill>
              </a:rPr>
              <a:t>萨尔蒂科夫</a:t>
            </a:r>
            <a:r>
              <a:rPr lang="en-US" altLang="zh-CN" sz="1800" dirty="0">
                <a:solidFill>
                  <a:srgbClr val="080808"/>
                </a:solidFill>
                <a:latin typeface="Times New Roman" panose="02020603050405020304" pitchFamily="18" charset="0"/>
              </a:rPr>
              <a:t>(Михаил Евграфович Салтыков)</a:t>
            </a:r>
            <a:r>
              <a:rPr lang="zh-CN" altLang="en-US" sz="1800" dirty="0">
                <a:solidFill>
                  <a:srgbClr val="080808"/>
                </a:solidFill>
              </a:rPr>
              <a:t>，谢德林是他的笔名。他出身于大地主家庭，自幼爱好文学，毕业于皇村中学，后出任政府官员。青少年时代受别林斯基、赫尔岑的思想影响，一度迷恋空想社会主义，因参加革命一度被流放。</a:t>
            </a:r>
            <a:r>
              <a:rPr lang="en-US" altLang="zh-CN" sz="1800" dirty="0">
                <a:solidFill>
                  <a:srgbClr val="080808"/>
                </a:solidFill>
              </a:rPr>
              <a:t>1856</a:t>
            </a:r>
            <a:r>
              <a:rPr lang="zh-CN" altLang="en-US" sz="1800" dirty="0">
                <a:solidFill>
                  <a:srgbClr val="080808"/>
                </a:solidFill>
              </a:rPr>
              <a:t>年</a:t>
            </a:r>
            <a:r>
              <a:rPr lang="en-US" altLang="zh-CN" sz="1800" dirty="0">
                <a:solidFill>
                  <a:srgbClr val="080808"/>
                </a:solidFill>
              </a:rPr>
              <a:t>8</a:t>
            </a:r>
            <a:r>
              <a:rPr lang="zh-CN" altLang="en-US" sz="1800" dirty="0">
                <a:solidFill>
                  <a:srgbClr val="080808"/>
                </a:solidFill>
              </a:rPr>
              <a:t>月他发表</a:t>
            </a:r>
            <a:r>
              <a:rPr lang="en-US" altLang="zh-CN" sz="1800" dirty="0">
                <a:solidFill>
                  <a:srgbClr val="080808"/>
                </a:solidFill>
              </a:rPr>
              <a:t>《</a:t>
            </a:r>
            <a:r>
              <a:rPr lang="zh-CN" altLang="en-US" sz="1800" b="1" dirty="0">
                <a:solidFill>
                  <a:srgbClr val="C00000"/>
                </a:solidFill>
              </a:rPr>
              <a:t>外省散纪</a:t>
            </a:r>
            <a:r>
              <a:rPr lang="en-US" altLang="zh-CN" sz="1800" dirty="0">
                <a:solidFill>
                  <a:srgbClr val="080808"/>
                </a:solidFill>
              </a:rPr>
              <a:t>》(Губернские очерки)</a:t>
            </a:r>
            <a:r>
              <a:rPr lang="zh-CN" altLang="en-US" sz="1800" dirty="0">
                <a:solidFill>
                  <a:srgbClr val="080808"/>
                </a:solidFill>
              </a:rPr>
              <a:t>，作品讽刺揭露外省官吏，从此他蜚声俄国文坛。</a:t>
            </a:r>
            <a:endParaRPr lang="zh-CN" altLang="en-US" sz="1800" dirty="0">
              <a:solidFill>
                <a:srgbClr val="080808"/>
              </a:solidFill>
            </a:endParaRPr>
          </a:p>
          <a:p>
            <a:pPr>
              <a:lnSpc>
                <a:spcPct val="90000"/>
              </a:lnSpc>
            </a:pPr>
            <a:r>
              <a:rPr lang="en-US" altLang="zh-CN" sz="1800" dirty="0">
                <a:solidFill>
                  <a:srgbClr val="080808"/>
                </a:solidFill>
              </a:rPr>
              <a:t>1863</a:t>
            </a:r>
            <a:r>
              <a:rPr lang="zh-CN" altLang="en-US" sz="1800" dirty="0">
                <a:solidFill>
                  <a:srgbClr val="080808"/>
                </a:solidFill>
              </a:rPr>
              <a:t>年开始，他先后参加</a:t>
            </a:r>
            <a:r>
              <a:rPr lang="en-US" altLang="zh-CN" sz="1800" dirty="0">
                <a:solidFill>
                  <a:srgbClr val="080808"/>
                </a:solidFill>
              </a:rPr>
              <a:t>《</a:t>
            </a:r>
            <a:r>
              <a:rPr lang="zh-CN" altLang="en-US" sz="1800" dirty="0">
                <a:solidFill>
                  <a:srgbClr val="080808"/>
                </a:solidFill>
              </a:rPr>
              <a:t>现代人</a:t>
            </a:r>
            <a:r>
              <a:rPr lang="en-US" altLang="zh-CN" sz="1800" dirty="0">
                <a:solidFill>
                  <a:srgbClr val="080808"/>
                </a:solidFill>
              </a:rPr>
              <a:t>》</a:t>
            </a:r>
            <a:r>
              <a:rPr lang="zh-CN" altLang="en-US" sz="1800" dirty="0">
                <a:solidFill>
                  <a:srgbClr val="080808"/>
                </a:solidFill>
              </a:rPr>
              <a:t>和</a:t>
            </a:r>
            <a:r>
              <a:rPr lang="en-US" altLang="zh-CN" sz="1800" dirty="0">
                <a:solidFill>
                  <a:srgbClr val="080808"/>
                </a:solidFill>
              </a:rPr>
              <a:t>《</a:t>
            </a:r>
            <a:r>
              <a:rPr lang="zh-CN" altLang="en-US" sz="1800" dirty="0">
                <a:solidFill>
                  <a:srgbClr val="080808"/>
                </a:solidFill>
              </a:rPr>
              <a:t>祖国纪事</a:t>
            </a:r>
            <a:r>
              <a:rPr lang="en-US" altLang="zh-CN" sz="1800" dirty="0">
                <a:solidFill>
                  <a:srgbClr val="080808"/>
                </a:solidFill>
              </a:rPr>
              <a:t>》</a:t>
            </a:r>
            <a:r>
              <a:rPr lang="zh-CN" altLang="en-US" sz="1800" dirty="0">
                <a:solidFill>
                  <a:srgbClr val="080808"/>
                </a:solidFill>
              </a:rPr>
              <a:t>的编辑工作长达</a:t>
            </a:r>
            <a:r>
              <a:rPr lang="en-US" altLang="zh-CN" sz="1800" dirty="0">
                <a:solidFill>
                  <a:srgbClr val="080808"/>
                </a:solidFill>
              </a:rPr>
              <a:t>16</a:t>
            </a:r>
            <a:r>
              <a:rPr lang="zh-CN" altLang="en-US" sz="1800" dirty="0">
                <a:solidFill>
                  <a:srgbClr val="080808"/>
                </a:solidFill>
              </a:rPr>
              <a:t>年之久。这其间，他发表了许多杰出的讽刺作品，如，</a:t>
            </a:r>
            <a:r>
              <a:rPr lang="en-US" altLang="zh-CN" sz="1800" dirty="0">
                <a:solidFill>
                  <a:srgbClr val="080808"/>
                </a:solidFill>
              </a:rPr>
              <a:t>《</a:t>
            </a:r>
            <a:r>
              <a:rPr lang="zh-CN" altLang="en-US" sz="1800" b="1" dirty="0">
                <a:solidFill>
                  <a:srgbClr val="C00000"/>
                </a:solidFill>
              </a:rPr>
              <a:t>一个城市的历史</a:t>
            </a:r>
            <a:r>
              <a:rPr lang="en-US" altLang="zh-CN" sz="1800" dirty="0">
                <a:solidFill>
                  <a:srgbClr val="080808"/>
                </a:solidFill>
              </a:rPr>
              <a:t>》</a:t>
            </a:r>
            <a:r>
              <a:rPr lang="zh-CN" altLang="en-US" sz="1800" dirty="0">
                <a:solidFill>
                  <a:srgbClr val="080808"/>
                </a:solidFill>
                <a:latin typeface="Times New Roman" panose="02020603050405020304" pitchFamily="18" charset="0"/>
              </a:rPr>
              <a:t>（</a:t>
            </a:r>
            <a:r>
              <a:rPr lang="en-US" altLang="zh-CN" sz="1800" dirty="0">
                <a:solidFill>
                  <a:srgbClr val="080808"/>
                </a:solidFill>
                <a:latin typeface="Times New Roman" panose="02020603050405020304" pitchFamily="18" charset="0"/>
              </a:rPr>
              <a:t>История одного города, 1869-70</a:t>
            </a:r>
            <a:r>
              <a:rPr lang="zh-CN" altLang="en-US" sz="1800" dirty="0">
                <a:solidFill>
                  <a:srgbClr val="080808"/>
                </a:solidFill>
                <a:latin typeface="Times New Roman" panose="02020603050405020304" pitchFamily="18" charset="0"/>
              </a:rPr>
              <a:t>）、</a:t>
            </a:r>
            <a:r>
              <a:rPr lang="en-US" altLang="zh-CN" sz="1800" dirty="0">
                <a:solidFill>
                  <a:srgbClr val="080808"/>
                </a:solidFill>
                <a:latin typeface="Times New Roman" panose="02020603050405020304" pitchFamily="18" charset="0"/>
              </a:rPr>
              <a:t>《</a:t>
            </a:r>
            <a:r>
              <a:rPr lang="zh-CN" altLang="en-US" sz="1800" b="1" dirty="0">
                <a:solidFill>
                  <a:srgbClr val="C00000"/>
                </a:solidFill>
                <a:latin typeface="Times New Roman" panose="02020603050405020304" pitchFamily="18" charset="0"/>
              </a:rPr>
              <a:t>在适度和有序的王国</a:t>
            </a:r>
            <a:r>
              <a:rPr lang="en-US" altLang="zh-CN" sz="1800" dirty="0">
                <a:solidFill>
                  <a:srgbClr val="080808"/>
                </a:solidFill>
                <a:latin typeface="Times New Roman" panose="02020603050405020304" pitchFamily="18" charset="0"/>
              </a:rPr>
              <a:t>》</a:t>
            </a:r>
            <a:r>
              <a:rPr lang="zh-CN" altLang="en-US" sz="1800" dirty="0">
                <a:solidFill>
                  <a:srgbClr val="080808"/>
                </a:solidFill>
                <a:latin typeface="Times New Roman" panose="02020603050405020304" pitchFamily="18" charset="0"/>
              </a:rPr>
              <a:t>（</a:t>
            </a:r>
            <a:r>
              <a:rPr lang="en-US" altLang="zh-CN" sz="1800" dirty="0">
                <a:solidFill>
                  <a:srgbClr val="080808"/>
                </a:solidFill>
                <a:latin typeface="Times New Roman" panose="02020603050405020304" pitchFamily="18" charset="0"/>
              </a:rPr>
              <a:t>В царстве ум</a:t>
            </a:r>
            <a:r>
              <a:rPr lang="en-US" altLang="zh-CN" sz="1800" b="1" dirty="0">
                <a:solidFill>
                  <a:srgbClr val="080808"/>
                </a:solidFill>
                <a:latin typeface="Times New Roman" panose="02020603050405020304" pitchFamily="18" charset="0"/>
              </a:rPr>
              <a:t>е</a:t>
            </a:r>
            <a:r>
              <a:rPr lang="en-US" altLang="zh-CN" sz="1800" dirty="0">
                <a:solidFill>
                  <a:srgbClr val="080808"/>
                </a:solidFill>
                <a:latin typeface="Times New Roman" panose="02020603050405020304" pitchFamily="18" charset="0"/>
              </a:rPr>
              <a:t>ренности и аккуратности,1874-77</a:t>
            </a:r>
            <a:r>
              <a:rPr lang="zh-CN" altLang="en-US" sz="1800" dirty="0">
                <a:solidFill>
                  <a:srgbClr val="080808"/>
                </a:solidFill>
                <a:latin typeface="Times New Roman" panose="02020603050405020304" pitchFamily="18" charset="0"/>
              </a:rPr>
              <a:t>）、</a:t>
            </a:r>
            <a:r>
              <a:rPr lang="en-US" altLang="zh-CN" sz="1800" dirty="0">
                <a:solidFill>
                  <a:srgbClr val="080808"/>
                </a:solidFill>
                <a:latin typeface="Times New Roman" panose="02020603050405020304" pitchFamily="18" charset="0"/>
              </a:rPr>
              <a:t>《</a:t>
            </a:r>
            <a:r>
              <a:rPr lang="zh-CN" altLang="en-US" sz="1800" b="1" dirty="0">
                <a:solidFill>
                  <a:srgbClr val="C00000"/>
                </a:solidFill>
                <a:latin typeface="Times New Roman" panose="02020603050405020304" pitchFamily="18" charset="0"/>
              </a:rPr>
              <a:t>戈洛夫廖夫一家</a:t>
            </a:r>
            <a:r>
              <a:rPr lang="en-US" altLang="zh-CN" sz="1800" dirty="0">
                <a:solidFill>
                  <a:srgbClr val="080808"/>
                </a:solidFill>
                <a:latin typeface="Times New Roman" panose="02020603050405020304" pitchFamily="18" charset="0"/>
              </a:rPr>
              <a:t>》(Господа Головлевы,1876)</a:t>
            </a:r>
            <a:r>
              <a:rPr lang="zh-CN" altLang="en-US" sz="1800" dirty="0">
                <a:solidFill>
                  <a:srgbClr val="080808"/>
                </a:solidFill>
              </a:rPr>
              <a:t>等。晚年，他主要借用童话的形式，通过伊索寓言式的隐喻和暗示，继续猛烈抨击沙皇专制制度，无情地揭露地主、官僚的贪婪和腐败，号召人们起来作坚决斗争。</a:t>
            </a:r>
            <a:endParaRPr lang="zh-CN" altLang="en-US" sz="1800" dirty="0">
              <a:solidFill>
                <a:srgbClr val="080808"/>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7" name="标题 181249"/>
          <p:cNvSpPr>
            <a:spLocks noGrp="1"/>
          </p:cNvSpPr>
          <p:nvPr>
            <p:ph type="title"/>
          </p:nvPr>
        </p:nvSpPr>
        <p:spPr>
          <a:xfrm>
            <a:off x="457200" y="59293"/>
            <a:ext cx="8229600" cy="857250"/>
          </a:xfrm>
        </p:spPr>
        <p:txBody>
          <a:bodyPr anchor="ctr"/>
          <a:lstStyle/>
          <a:p>
            <a:r>
              <a:rPr lang="en-US" altLang="zh-CN" sz="4000" b="1" dirty="0">
                <a:solidFill>
                  <a:srgbClr val="FF0000"/>
                </a:solidFill>
              </a:rPr>
              <a:t>《</a:t>
            </a:r>
            <a:r>
              <a:rPr lang="zh-CN" altLang="en-US" sz="4000" b="1" dirty="0">
                <a:solidFill>
                  <a:srgbClr val="FF0000"/>
                </a:solidFill>
              </a:rPr>
              <a:t>戈洛夫廖夫一家</a:t>
            </a:r>
            <a:r>
              <a:rPr lang="en-US" altLang="zh-CN" sz="4000" b="1">
                <a:solidFill>
                  <a:srgbClr val="FF0000"/>
                </a:solidFill>
              </a:rPr>
              <a:t>》</a:t>
            </a:r>
            <a:endParaRPr lang="en-US" altLang="zh-CN" sz="4000" b="1">
              <a:solidFill>
                <a:srgbClr val="FF0000"/>
              </a:solidFill>
            </a:endParaRPr>
          </a:p>
        </p:txBody>
      </p:sp>
      <p:sp>
        <p:nvSpPr>
          <p:cNvPr id="147458" name="文本占位符 181250"/>
          <p:cNvSpPr>
            <a:spLocks noGrp="1"/>
          </p:cNvSpPr>
          <p:nvPr>
            <p:ph idx="1"/>
          </p:nvPr>
        </p:nvSpPr>
        <p:spPr>
          <a:xfrm>
            <a:off x="549910" y="916305"/>
            <a:ext cx="8044180" cy="3696970"/>
          </a:xfrm>
        </p:spPr>
        <p:txBody>
          <a:bodyPr anchor="t"/>
          <a:lstStyle/>
          <a:p>
            <a:pPr>
              <a:lnSpc>
                <a:spcPct val="80000"/>
              </a:lnSpc>
            </a:pPr>
            <a:r>
              <a:rPr lang="zh-CN" altLang="en-US" sz="1800" dirty="0">
                <a:solidFill>
                  <a:srgbClr val="080808"/>
                </a:solidFill>
              </a:rPr>
              <a:t>这部小说是谢德林的代表作。小说描写的背景是农奴制改革前后，以地主戈洛夫廖夫一家三代人生活境遇为线索。真实地反映了地主资产阶级争权夺利，互相吞噬，腐化堕落和必然灭亡的命运。小说描写的女地主阿连娜</a:t>
            </a:r>
            <a:r>
              <a:rPr lang="en-US" altLang="zh-CN" sz="1800" dirty="0">
                <a:solidFill>
                  <a:srgbClr val="080808"/>
                </a:solidFill>
              </a:rPr>
              <a:t>·</a:t>
            </a:r>
            <a:r>
              <a:rPr lang="zh-CN" altLang="en-US" sz="1800" dirty="0">
                <a:solidFill>
                  <a:srgbClr val="080808"/>
                </a:solidFill>
              </a:rPr>
              <a:t>戈罗夫廖娃精明强干，贪婪吝啬，一人独揽家族大权。她的生活的全部目的就是不惜一切地积聚钱财，扩大家业。她的三个儿子都是游手好闲的纨绔子弟。大儿子斯捷潘浪荡懒惰，不务正业，被母亲虐待而死；小儿子巴威尔嗜酒成性，久病不愈，被哥哥波尔费利逼迫身亡。</a:t>
            </a:r>
            <a:endParaRPr lang="zh-CN" altLang="en-US" sz="1800" dirty="0">
              <a:solidFill>
                <a:srgbClr val="080808"/>
              </a:solidFill>
            </a:endParaRPr>
          </a:p>
          <a:p>
            <a:pPr marL="0" indent="0">
              <a:lnSpc>
                <a:spcPct val="80000"/>
              </a:lnSpc>
              <a:buNone/>
            </a:pPr>
            <a:endParaRPr lang="zh-CN" altLang="en-US" sz="1800" dirty="0">
              <a:solidFill>
                <a:srgbClr val="080808"/>
              </a:solidFill>
            </a:endParaRPr>
          </a:p>
          <a:p>
            <a:pPr>
              <a:lnSpc>
                <a:spcPct val="80000"/>
              </a:lnSpc>
            </a:pPr>
            <a:r>
              <a:rPr lang="zh-CN" altLang="en-US" sz="1800" dirty="0">
                <a:solidFill>
                  <a:srgbClr val="080808"/>
                </a:solidFill>
              </a:rPr>
              <a:t>这一家人，除了具备没落地主阶级的固有的特性外，还染上了资产阶级贪婪、残忍的恶习。</a:t>
            </a:r>
            <a:r>
              <a:rPr lang="zh-CN" altLang="en-US" sz="1800" dirty="0">
                <a:solidFill>
                  <a:srgbClr val="080808"/>
                </a:solidFill>
                <a:sym typeface="+mn-ea"/>
              </a:rPr>
              <a:t>波尔费利</a:t>
            </a:r>
            <a:r>
              <a:rPr lang="zh-CN" altLang="en-US" sz="1800" dirty="0">
                <a:solidFill>
                  <a:srgbClr val="080808"/>
                </a:solidFill>
              </a:rPr>
              <a:t>是阿连娜唯一信任的儿子，他却伪装孝顺，采用卑鄙的手段骗去母亲的财产，成为这个家族的唯一的合法继承人。而母亲最后却在贫困和孤独中死去。然而，</a:t>
            </a:r>
            <a:r>
              <a:rPr lang="zh-CN" altLang="en-US" sz="1800" dirty="0">
                <a:solidFill>
                  <a:srgbClr val="080808"/>
                </a:solidFill>
                <a:sym typeface="+mn-ea"/>
              </a:rPr>
              <a:t>波尔费利</a:t>
            </a:r>
            <a:r>
              <a:rPr lang="zh-CN" altLang="en-US" sz="1800" dirty="0">
                <a:solidFill>
                  <a:srgbClr val="080808"/>
                </a:solidFill>
              </a:rPr>
              <a:t>的两个儿子更不如父辈，更是不成器，长子自杀，次子死于流放途中，还有一个私生子，从小就被送进育婴堂。</a:t>
            </a:r>
            <a:r>
              <a:rPr lang="zh-CN" altLang="en-US" sz="1800" dirty="0">
                <a:solidFill>
                  <a:srgbClr val="080808"/>
                </a:solidFill>
                <a:sym typeface="+mn-ea"/>
              </a:rPr>
              <a:t>波尔费利</a:t>
            </a:r>
            <a:r>
              <a:rPr lang="zh-CN" altLang="en-US" sz="1800" dirty="0">
                <a:solidFill>
                  <a:srgbClr val="080808"/>
                </a:solidFill>
              </a:rPr>
              <a:t>最后因酗酒过度而冻死路头。</a:t>
            </a:r>
            <a:endParaRPr lang="zh-CN" altLang="en-US" sz="1800" dirty="0">
              <a:solidFill>
                <a:srgbClr val="080808"/>
              </a:solidFill>
            </a:endParaRPr>
          </a:p>
          <a:p>
            <a:pPr>
              <a:lnSpc>
                <a:spcPct val="80000"/>
              </a:lnSpc>
            </a:pPr>
            <a:r>
              <a:rPr lang="zh-CN" altLang="en-US" sz="600" dirty="0"/>
              <a:t> </a:t>
            </a:r>
            <a:endParaRPr lang="zh-CN" altLang="en-US" sz="600" dirty="0"/>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1" name="标题 182273"/>
          <p:cNvSpPr>
            <a:spLocks noGrp="1"/>
          </p:cNvSpPr>
          <p:nvPr>
            <p:ph type="title"/>
          </p:nvPr>
        </p:nvSpPr>
        <p:spPr>
          <a:xfrm>
            <a:off x="1485900" y="205979"/>
            <a:ext cx="6172200" cy="528638"/>
          </a:xfrm>
        </p:spPr>
        <p:txBody>
          <a:bodyPr anchor="ctr"/>
          <a:lstStyle/>
          <a:p>
            <a:r>
              <a:rPr lang="zh-CN" altLang="en-US" sz="4000" b="1" dirty="0">
                <a:solidFill>
                  <a:srgbClr val="FF0000"/>
                </a:solidFill>
                <a:sym typeface="+mn-ea"/>
              </a:rPr>
              <a:t>波尔费利</a:t>
            </a:r>
            <a:endParaRPr lang="zh-CN" altLang="en-US" sz="4000" b="1" dirty="0">
              <a:solidFill>
                <a:srgbClr val="FF0000"/>
              </a:solidFill>
              <a:sym typeface="+mn-ea"/>
            </a:endParaRPr>
          </a:p>
        </p:txBody>
      </p:sp>
      <p:sp>
        <p:nvSpPr>
          <p:cNvPr id="148482" name="文本占位符 182274"/>
          <p:cNvSpPr>
            <a:spLocks noGrp="1"/>
          </p:cNvSpPr>
          <p:nvPr>
            <p:ph idx="1"/>
          </p:nvPr>
        </p:nvSpPr>
        <p:spPr>
          <a:xfrm>
            <a:off x="390525" y="941705"/>
            <a:ext cx="8362950" cy="3834130"/>
          </a:xfrm>
        </p:spPr>
        <p:txBody>
          <a:bodyPr anchor="t"/>
          <a:lstStyle/>
          <a:p>
            <a:pPr>
              <a:lnSpc>
                <a:spcPct val="80000"/>
              </a:lnSpc>
            </a:pPr>
            <a:r>
              <a:rPr lang="zh-CN" altLang="en-US" sz="2000" dirty="0">
                <a:solidFill>
                  <a:schemeClr val="accent1"/>
                </a:solidFill>
              </a:rPr>
              <a:t>小说成功地塑造了</a:t>
            </a:r>
            <a:r>
              <a:rPr lang="zh-CN" altLang="en-US" sz="2000" b="1" dirty="0">
                <a:solidFill>
                  <a:schemeClr val="accent1"/>
                </a:solidFill>
              </a:rPr>
              <a:t>波尔费利</a:t>
            </a:r>
            <a:r>
              <a:rPr lang="zh-CN" altLang="en-US" sz="2000" b="1" dirty="0">
                <a:solidFill>
                  <a:schemeClr val="accent1"/>
                </a:solidFill>
                <a:latin typeface="Times New Roman" panose="02020603050405020304" pitchFamily="18" charset="0"/>
              </a:rPr>
              <a:t>（</a:t>
            </a:r>
            <a:r>
              <a:rPr lang="en-US" altLang="zh-CN" sz="2000" b="1" dirty="0">
                <a:solidFill>
                  <a:schemeClr val="accent1"/>
                </a:solidFill>
                <a:latin typeface="Times New Roman" panose="02020603050405020304" pitchFamily="18" charset="0"/>
              </a:rPr>
              <a:t>Порфирий</a:t>
            </a:r>
            <a:r>
              <a:rPr lang="zh-CN" altLang="en-US" sz="2000" b="1" dirty="0">
                <a:solidFill>
                  <a:schemeClr val="accent1"/>
                </a:solidFill>
                <a:latin typeface="Times New Roman" panose="02020603050405020304" pitchFamily="18" charset="0"/>
              </a:rPr>
              <a:t>）</a:t>
            </a:r>
            <a:r>
              <a:rPr lang="zh-CN" altLang="en-US" sz="2000" dirty="0">
                <a:solidFill>
                  <a:schemeClr val="accent1"/>
                </a:solidFill>
              </a:rPr>
              <a:t>这个反面人物的典型。这是一个虚伪、奸诈、残忍、冷漠、贪婪的家伙。他对任何人都怀着仇恨的心理，甚至对骨肉兄弟也是如此。他先帮助母亲害死两个兄弟，后又伪装虔诚，把自己的庄园托付给母亲照管。不知是计的母亲贴尽存款来扩大儿子的家业，把希望寄托在他身上，孰不知波尔费利突然归来，以最孝顺的方式请求母亲弄清帐目，结果将母亲剥夺得精光，使她一文不名，并将其赶出家门，而且还假惺惺地叫着“</a:t>
            </a:r>
            <a:r>
              <a:rPr lang="en-US" altLang="zh-CN" sz="2000" dirty="0">
                <a:solidFill>
                  <a:schemeClr val="accent1"/>
                </a:solidFill>
              </a:rPr>
              <a:t>……</a:t>
            </a:r>
            <a:r>
              <a:rPr lang="zh-CN" altLang="en-US" sz="2000" dirty="0">
                <a:solidFill>
                  <a:schemeClr val="accent1"/>
                </a:solidFill>
              </a:rPr>
              <a:t>妈妈</a:t>
            </a:r>
            <a:r>
              <a:rPr lang="en-US" altLang="zh-CN" sz="2000" dirty="0">
                <a:solidFill>
                  <a:schemeClr val="accent1"/>
                </a:solidFill>
              </a:rPr>
              <a:t>……</a:t>
            </a:r>
            <a:r>
              <a:rPr lang="zh-CN" altLang="en-US" sz="2000" dirty="0">
                <a:solidFill>
                  <a:schemeClr val="accent1"/>
                </a:solidFill>
              </a:rPr>
              <a:t>亲爱的，您不要忘记我们</a:t>
            </a:r>
            <a:r>
              <a:rPr lang="en-US" altLang="zh-CN" sz="2000" dirty="0">
                <a:solidFill>
                  <a:schemeClr val="accent1"/>
                </a:solidFill>
              </a:rPr>
              <a:t>……</a:t>
            </a:r>
            <a:r>
              <a:rPr lang="zh-CN" altLang="en-US" sz="2000" dirty="0">
                <a:solidFill>
                  <a:schemeClr val="accent1"/>
                </a:solidFill>
              </a:rPr>
              <a:t>要像亲人一样！”</a:t>
            </a:r>
            <a:endParaRPr lang="zh-CN" altLang="en-US" sz="2000" dirty="0">
              <a:solidFill>
                <a:schemeClr val="accent1"/>
              </a:solidFill>
            </a:endParaRPr>
          </a:p>
          <a:p>
            <a:pPr marL="0" indent="0">
              <a:lnSpc>
                <a:spcPct val="80000"/>
              </a:lnSpc>
              <a:buNone/>
            </a:pPr>
            <a:endParaRPr lang="zh-CN" altLang="en-US" sz="2000" dirty="0">
              <a:solidFill>
                <a:schemeClr val="accent1"/>
              </a:solidFill>
            </a:endParaRPr>
          </a:p>
          <a:p>
            <a:pPr>
              <a:lnSpc>
                <a:spcPct val="80000"/>
              </a:lnSpc>
            </a:pPr>
            <a:r>
              <a:rPr lang="zh-CN" altLang="en-US" sz="2000" dirty="0">
                <a:solidFill>
                  <a:schemeClr val="accent1"/>
                </a:solidFill>
              </a:rPr>
              <a:t>作家通过这一形象的最后灭亡，深刻揭示出封建地主阶级的堕落灭亡的原因。但他描写贵族阶级的灭亡时不同于屠格涅夫的那种惋惜和同情的笔触，而是以无情和讽刺的笔调揭示这种历史趋势。</a:t>
            </a:r>
            <a:endParaRPr lang="zh-CN" altLang="en-US" sz="2000" dirty="0">
              <a:solidFill>
                <a:schemeClr val="accent1"/>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939" name="文本占位符 167938"/>
          <p:cNvSpPr>
            <a:spLocks noGrp="1"/>
          </p:cNvSpPr>
          <p:nvPr>
            <p:ph idx="1"/>
          </p:nvPr>
        </p:nvSpPr>
        <p:spPr/>
        <p:txBody>
          <a:bodyPr/>
          <a:lstStyle/>
          <a:p>
            <a:pPr fontAlgn="base"/>
            <a:r>
              <a:rPr lang="zh-CN" altLang="en-US" sz="2000" b="1" dirty="0">
                <a:solidFill>
                  <a:srgbClr val="080808"/>
                </a:solidFill>
                <a:sym typeface="+mn-ea"/>
              </a:rPr>
              <a:t>亚历山大</a:t>
            </a:r>
            <a:r>
              <a:rPr lang="en-US" altLang="zh-CN" sz="2000" b="1" dirty="0">
                <a:solidFill>
                  <a:srgbClr val="080808"/>
                </a:solidFill>
                <a:sym typeface="+mn-ea"/>
              </a:rPr>
              <a:t>·</a:t>
            </a:r>
            <a:r>
              <a:rPr lang="zh-CN" altLang="en-US" sz="2000" b="1" dirty="0">
                <a:solidFill>
                  <a:srgbClr val="080808"/>
                </a:solidFill>
                <a:sym typeface="+mn-ea"/>
              </a:rPr>
              <a:t>伊万诺维奇</a:t>
            </a:r>
            <a:r>
              <a:rPr lang="en-US" altLang="zh-CN" sz="2000" b="1" dirty="0">
                <a:solidFill>
                  <a:srgbClr val="080808"/>
                </a:solidFill>
                <a:sym typeface="+mn-ea"/>
              </a:rPr>
              <a:t>·</a:t>
            </a:r>
            <a:r>
              <a:rPr lang="zh-CN" altLang="en-US" sz="2000" b="1" strike="noStrike" noProof="1">
                <a:solidFill>
                  <a:srgbClr val="080808"/>
                </a:solidFill>
              </a:rPr>
              <a:t>赫尔岑</a:t>
            </a:r>
            <a:r>
              <a:rPr lang="zh-CN" altLang="en-US" sz="2000" strike="noStrike" noProof="1">
                <a:solidFill>
                  <a:srgbClr val="080808"/>
                </a:solidFill>
              </a:rPr>
              <a:t>（</a:t>
            </a:r>
            <a:r>
              <a:rPr lang="zh-CN" altLang="en-US" sz="2000" b="1" strike="noStrike" noProof="1">
                <a:solidFill>
                  <a:srgbClr val="080808"/>
                </a:solidFill>
              </a:rPr>
              <a:t>Александр Иванович Герцен</a:t>
            </a:r>
            <a:r>
              <a:rPr lang="zh-CN" altLang="en-US" sz="2000" strike="noStrike" noProof="1">
                <a:solidFill>
                  <a:srgbClr val="080808"/>
                </a:solidFill>
              </a:rPr>
              <a:t>，</a:t>
            </a:r>
            <a:r>
              <a:rPr lang="en-US" altLang="zh-CN" sz="2000" strike="noStrike" noProof="1">
                <a:solidFill>
                  <a:srgbClr val="080808"/>
                </a:solidFill>
              </a:rPr>
              <a:t>1812-1870</a:t>
            </a:r>
            <a:r>
              <a:rPr lang="zh-CN" altLang="en-US" sz="2000" strike="noStrike" noProof="1">
                <a:solidFill>
                  <a:srgbClr val="080808"/>
                </a:solidFill>
              </a:rPr>
              <a:t>），是俄国十九世纪中叶一位杰出的作家、哲学家和革命活动家。他一生致力于对俄国社会的激烈批判和为祖国的未来寻求一条光明的道路。他的政治活动和他的文学创作活动一样，对后世都有着深远的影响，在唤醒俄国民族意识、改造社会旧的思想、文化观念等方面，他都为未来的俄国革命作了许多准备。在俄国文学史、俄国思想史上，赫尔岑都占有相当重要的位置。 </a:t>
            </a:r>
            <a:endParaRPr lang="zh-CN" altLang="en-US" sz="2000" strike="noStrike" noProof="1">
              <a:solidFill>
                <a:srgbClr val="080808"/>
              </a:solidFill>
            </a:endParaRPr>
          </a:p>
          <a:p>
            <a:pPr fontAlgn="base"/>
            <a:endParaRPr lang="zh-CN" altLang="en-US" sz="2000" strike="noStrike" noProof="1"/>
          </a:p>
        </p:txBody>
      </p:sp>
      <p:sp>
        <p:nvSpPr>
          <p:cNvPr id="2" name="矩形 1"/>
          <p:cNvSpPr/>
          <p:nvPr/>
        </p:nvSpPr>
        <p:spPr>
          <a:xfrm>
            <a:off x="3409315" y="125730"/>
            <a:ext cx="1866900" cy="762000"/>
          </a:xfrm>
          <a:prstGeom prst="rect">
            <a:avLst/>
          </a:prstGeom>
          <a:noFill/>
          <a:ln>
            <a:noFill/>
          </a:ln>
        </p:spPr>
        <p:txBody>
          <a:bodyPr wrap="none" rtlCol="0" anchor="t">
            <a:spAutoFit/>
          </a:bodyPr>
          <a:lstStyle/>
          <a:p>
            <a:pPr algn="ctr"/>
            <a:r>
              <a:rPr lang="zh-CN" altLang="en-US" sz="4400" b="1">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赫尔岑</a:t>
            </a:r>
            <a:endParaRPr lang="zh-CN" altLang="en-US" sz="4400" b="1">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spTree>
  </p:cSld>
  <p:clrMapOvr>
    <a:masterClrMapping/>
  </p:clrMapOvr>
  <p:transition>
    <p:blinds dir="vert"/>
  </p:transition>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文本框 182273"/>
          <p:cNvSpPr txBox="1"/>
          <p:nvPr/>
        </p:nvSpPr>
        <p:spPr>
          <a:xfrm>
            <a:off x="2219960" y="3787140"/>
            <a:ext cx="467916" cy="1196340"/>
          </a:xfrm>
          <a:prstGeom prst="rect">
            <a:avLst/>
          </a:prstGeom>
          <a:solidFill>
            <a:schemeClr val="tx2">
              <a:lumMod val="20000"/>
              <a:lumOff val="80000"/>
            </a:schemeClr>
          </a:solidFill>
          <a:ln w="9525" cap="flat" cmpd="sng">
            <a:solidFill>
              <a:schemeClr val="hlink"/>
            </a:solidFill>
            <a:prstDash val="solid"/>
            <a:miter/>
            <a:headEnd type="none" w="med" len="med"/>
            <a:tailEnd type="none" w="med" len="med"/>
          </a:ln>
        </p:spPr>
        <p:txBody>
          <a:bodyPr lIns="67500" tIns="35100" rIns="67500" bIns="35100" anchor="t">
            <a:spAutoFit/>
          </a:bodyPr>
          <a:lstStyle/>
          <a:p>
            <a:pPr lvl="0" indent="0" algn="ctr"/>
            <a:r>
              <a:rPr lang="zh-CN" altLang="en-US" sz="2400" b="1" dirty="0">
                <a:solidFill>
                  <a:schemeClr val="bg1"/>
                </a:solidFill>
                <a:latin typeface="Times New Roman" panose="02020603050405020304" pitchFamily="18" charset="0"/>
                <a:ea typeface="方正大标宋简体" pitchFamily="2" charset="-122"/>
              </a:rPr>
              <a:t>赫尔岑</a:t>
            </a:r>
            <a:endParaRPr lang="zh-CN" altLang="en-US" sz="2400" b="1" dirty="0">
              <a:solidFill>
                <a:schemeClr val="bg1"/>
              </a:solidFill>
              <a:latin typeface="Times New Roman" panose="02020603050405020304" pitchFamily="18" charset="0"/>
              <a:ea typeface="方正大标宋简体" pitchFamily="2" charset="-122"/>
            </a:endParaRPr>
          </a:p>
        </p:txBody>
      </p:sp>
      <p:pic>
        <p:nvPicPr>
          <p:cNvPr id="43010" name="图片 182274"/>
          <p:cNvPicPr>
            <a:picLocks noChangeAspect="1"/>
          </p:cNvPicPr>
          <p:nvPr/>
        </p:nvPicPr>
        <p:blipFill>
          <a:blip r:embed="rId1" cstate="print"/>
          <a:stretch>
            <a:fillRect/>
          </a:stretch>
        </p:blipFill>
        <p:spPr>
          <a:xfrm>
            <a:off x="2857500" y="0"/>
            <a:ext cx="3638550" cy="5143500"/>
          </a:xfrm>
          <a:prstGeom prst="rect">
            <a:avLst/>
          </a:prstGeom>
          <a:noFill/>
          <a:ln w="9525">
            <a:noFill/>
          </a:ln>
        </p:spPr>
      </p:pic>
    </p:spTree>
  </p:cSld>
  <p:clrMapOvr>
    <a:masterClrMapping/>
  </p:clrMapOvr>
  <p:transition>
    <p:blinds dir="vert"/>
  </p:transition>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939" name="文本占位符 167938"/>
          <p:cNvSpPr>
            <a:spLocks noGrp="1"/>
          </p:cNvSpPr>
          <p:nvPr>
            <p:ph idx="1"/>
          </p:nvPr>
        </p:nvSpPr>
        <p:spPr>
          <a:xfrm>
            <a:off x="457200" y="1072516"/>
            <a:ext cx="8229600" cy="3394472"/>
          </a:xfrm>
        </p:spPr>
        <p:txBody>
          <a:bodyPr/>
          <a:lstStyle/>
          <a:p>
            <a:pPr fontAlgn="base"/>
            <a:r>
              <a:rPr sz="1800" strike="noStrike" noProof="1">
                <a:solidFill>
                  <a:srgbClr val="080808"/>
                </a:solidFill>
              </a:rPr>
              <a:t>赫尔岑于1812年出身于莫斯科一位沙皇禁卫军军官之家，</a:t>
            </a:r>
            <a:r>
              <a:rPr lang="zh-CN" sz="1800" strike="noStrike" noProof="1">
                <a:solidFill>
                  <a:srgbClr val="080808"/>
                </a:solidFill>
              </a:rPr>
              <a:t>他是其父与一位德国姑娘的私生子。虽为私生子，但赫尔岑作为一位大贵族之子，其成长过程未受到任何干扰，养尊处优。他接受的是当时通行的、非实用性的法式教育</a:t>
            </a:r>
            <a:r>
              <a:rPr sz="1800" strike="noStrike" noProof="1">
                <a:solidFill>
                  <a:srgbClr val="080808"/>
                </a:solidFill>
              </a:rPr>
              <a:t>。</a:t>
            </a:r>
            <a:r>
              <a:rPr lang="zh-CN" sz="1800" strike="noStrike" noProof="1">
                <a:solidFill>
                  <a:srgbClr val="080808"/>
                </a:solidFill>
              </a:rPr>
              <a:t>其阶级叛逆色彩远逊于屠格涅夫或涅克拉索夫。</a:t>
            </a:r>
            <a:endParaRPr sz="1800" strike="noStrike" noProof="1">
              <a:solidFill>
                <a:srgbClr val="080808"/>
              </a:solidFill>
            </a:endParaRPr>
          </a:p>
          <a:p>
            <a:pPr fontAlgn="base"/>
            <a:r>
              <a:rPr lang="zh-CN" altLang="en-US" sz="1800" strike="noStrike" noProof="1">
                <a:solidFill>
                  <a:srgbClr val="080808"/>
                </a:solidFill>
              </a:rPr>
              <a:t>十二月党人起义给少年赫尔岑留下了深刻印象。1825年，沙皇尼古拉一世对十二月党人进行了血腥的镇压，十五岁的赫尔岑满腔愤怒，当时便发誓要为这些“从头到脚用纯纲铸成的英雄”报仇。在莫斯科大学学习时，他同奥加廖夫一起成为一个探讨政治理想和社会主义的小组的核心成员。</a:t>
            </a:r>
            <a:r>
              <a:rPr lang="en-US" altLang="zh-CN" sz="1800" strike="noStrike" noProof="1">
                <a:solidFill>
                  <a:srgbClr val="080808"/>
                </a:solidFill>
              </a:rPr>
              <a:t>1834</a:t>
            </a:r>
            <a:r>
              <a:rPr lang="zh-CN" altLang="en-US" sz="1800" strike="noStrike" noProof="1">
                <a:solidFill>
                  <a:srgbClr val="080808"/>
                </a:solidFill>
              </a:rPr>
              <a:t>年，这一小组成员被捕，赫尔岑被流放外省，但他并非囚犯，而身为政府官员。任职七年后，他偷偷返回莫斯科，与从小青梅竹马的表妹私奔、秘密成婚（其家族反对这桩婚姻）。</a:t>
            </a:r>
            <a:r>
              <a:rPr lang="en-US" altLang="zh-CN" sz="1800" strike="noStrike" noProof="1">
                <a:solidFill>
                  <a:srgbClr val="080808"/>
                </a:solidFill>
              </a:rPr>
              <a:t>1840</a:t>
            </a:r>
            <a:r>
              <a:rPr lang="zh-CN" altLang="en-US" sz="1800" strike="noStrike" noProof="1">
                <a:solidFill>
                  <a:srgbClr val="080808"/>
                </a:solidFill>
              </a:rPr>
              <a:t>年，赫尔岑获准返回莫斯科，他立即成为首都知识精英圈子中的重要人物。他对别林斯基产生重要影响，正是由于他们二人的结盟，俄国西方派（</a:t>
            </a:r>
            <a:r>
              <a:rPr lang="en-US" altLang="zh-CN" sz="1800" strike="noStrike" noProof="1">
                <a:solidFill>
                  <a:srgbClr val="080808"/>
                </a:solidFill>
              </a:rPr>
              <a:t>русское западничество</a:t>
            </a:r>
            <a:r>
              <a:rPr lang="zh-CN" altLang="en-US" sz="1800" strike="noStrike" noProof="1">
                <a:solidFill>
                  <a:srgbClr val="080808"/>
                </a:solidFill>
              </a:rPr>
              <a:t>）方得以最终形成。</a:t>
            </a:r>
            <a:endParaRPr lang="zh-CN" altLang="en-US" sz="1800" strike="noStrike" noProof="1">
              <a:solidFill>
                <a:srgbClr val="080808"/>
              </a:solidFill>
            </a:endParaRPr>
          </a:p>
        </p:txBody>
      </p:sp>
      <p:sp>
        <p:nvSpPr>
          <p:cNvPr id="2" name="矩形 1"/>
          <p:cNvSpPr/>
          <p:nvPr/>
        </p:nvSpPr>
        <p:spPr>
          <a:xfrm>
            <a:off x="2847975" y="125730"/>
            <a:ext cx="2989580" cy="762000"/>
          </a:xfrm>
          <a:prstGeom prst="rect">
            <a:avLst/>
          </a:prstGeom>
          <a:noFill/>
          <a:ln>
            <a:noFill/>
          </a:ln>
        </p:spPr>
        <p:txBody>
          <a:bodyPr wrap="none" rtlCol="0" anchor="t">
            <a:spAutoFit/>
          </a:bodyPr>
          <a:lstStyle/>
          <a:p>
            <a:pPr algn="ctr"/>
            <a:r>
              <a:rPr lang="zh-CN" altLang="en-US" sz="4400" b="1">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生平与创作</a:t>
            </a:r>
            <a:endParaRPr lang="zh-CN" altLang="en-US" sz="4400" b="1">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spTree>
  </p:cSld>
  <p:clrMapOvr>
    <a:masterClrMapping/>
  </p:clrMapOvr>
  <p:transition>
    <p:blinds dir="vert"/>
  </p:transition>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939" name="文本占位符 167938"/>
          <p:cNvSpPr>
            <a:spLocks noGrp="1"/>
          </p:cNvSpPr>
          <p:nvPr>
            <p:ph idx="1"/>
          </p:nvPr>
        </p:nvSpPr>
        <p:spPr>
          <a:xfrm>
            <a:off x="401955" y="1035051"/>
            <a:ext cx="8229600" cy="3394472"/>
          </a:xfrm>
        </p:spPr>
        <p:txBody>
          <a:bodyPr/>
          <a:lstStyle/>
          <a:p>
            <a:pPr fontAlgn="base"/>
            <a:r>
              <a:rPr lang="zh-CN" sz="2000" strike="noStrike" noProof="1">
                <a:solidFill>
                  <a:srgbClr val="080808"/>
                </a:solidFill>
              </a:rPr>
              <a:t>莫斯科时期</a:t>
            </a:r>
            <a:r>
              <a:rPr sz="2000" strike="noStrike" noProof="1">
                <a:solidFill>
                  <a:srgbClr val="080808"/>
                </a:solidFill>
              </a:rPr>
              <a:t>他的辩证唯物主义世界观已经完全形成，《科学上的一知半解》（1842—1843）和《自然研究通信》 （1844—1845）都表现出了他的唯物主义立场以及对艺术现实主义倾向的向往。</a:t>
            </a:r>
            <a:endParaRPr sz="2000" strike="noStrike" noProof="1">
              <a:solidFill>
                <a:srgbClr val="080808"/>
              </a:solidFill>
            </a:endParaRPr>
          </a:p>
          <a:p>
            <a:pPr fontAlgn="base"/>
            <a:r>
              <a:rPr lang="zh-CN" altLang="en-US" sz="2000" strike="noStrike" noProof="1">
                <a:solidFill>
                  <a:srgbClr val="080808"/>
                </a:solidFill>
              </a:rPr>
              <a:t>文学创作活动始终是赫尔岑社会活动的一个组成部分。1841年，赫尔岑发表了较有影响的中篇小说《一个青年人的札记》</a:t>
            </a:r>
            <a:r>
              <a:rPr lang="en-US" altLang="zh-CN" sz="2000" strike="noStrike" noProof="1">
                <a:solidFill>
                  <a:srgbClr val="080808"/>
                </a:solidFill>
                <a:latin typeface="Times New Roman" panose="02020603050405020304" pitchFamily="18" charset="0"/>
              </a:rPr>
              <a:t>(Из записок доктора Крупова)</a:t>
            </a:r>
            <a:r>
              <a:rPr lang="zh-CN" altLang="en-US" sz="2000" strike="noStrike" noProof="1">
                <a:solidFill>
                  <a:srgbClr val="080808"/>
                </a:solidFill>
                <a:latin typeface="Times New Roman" panose="02020603050405020304" pitchFamily="18" charset="0"/>
              </a:rPr>
              <a:t>，对宗法制社会的空虚和平庸生活进行了客观反映，是一部成功的现实主义作品。四十年代中期，赫尔岑在别林斯基主编的《现代人》杂志上又发表了三部小说，这就是：《谁之罪？》 （</a:t>
            </a:r>
            <a:r>
              <a:rPr lang="en-US" altLang="zh-CN" sz="2000" strike="noStrike" noProof="1">
                <a:solidFill>
                  <a:srgbClr val="080808"/>
                </a:solidFill>
                <a:latin typeface="Times New Roman" panose="02020603050405020304" pitchFamily="18" charset="0"/>
              </a:rPr>
              <a:t>Кто виноват? </a:t>
            </a:r>
            <a:r>
              <a:rPr lang="zh-CN" altLang="en-US" sz="2000" strike="noStrike" noProof="1">
                <a:solidFill>
                  <a:srgbClr val="080808"/>
                </a:solidFill>
                <a:latin typeface="Times New Roman" panose="02020603050405020304" pitchFamily="18" charset="0"/>
              </a:rPr>
              <a:t>1846—1847）、《克鲁波夫医生》</a:t>
            </a:r>
            <a:r>
              <a:rPr lang="en-US" altLang="zh-CN" sz="2000" strike="noStrike" noProof="1">
                <a:solidFill>
                  <a:srgbClr val="080808"/>
                </a:solidFill>
                <a:latin typeface="Times New Roman" panose="02020603050405020304" pitchFamily="18" charset="0"/>
              </a:rPr>
              <a:t>(</a:t>
            </a:r>
            <a:r>
              <a:rPr lang="zh-CN" altLang="en-US" sz="2000" strike="noStrike" noProof="1">
                <a:solidFill>
                  <a:srgbClr val="080808"/>
                </a:solidFill>
                <a:latin typeface="Times New Roman" panose="02020603050405020304" pitchFamily="18" charset="0"/>
              </a:rPr>
              <a:t>Доктор Крупов</a:t>
            </a:r>
            <a:r>
              <a:rPr lang="en-US" altLang="zh-CN" sz="2000" strike="noStrike" noProof="1">
                <a:solidFill>
                  <a:srgbClr val="080808"/>
                </a:solidFill>
                <a:latin typeface="Times New Roman" panose="02020603050405020304" pitchFamily="18" charset="0"/>
              </a:rPr>
              <a:t>, </a:t>
            </a:r>
            <a:r>
              <a:rPr lang="zh-CN" altLang="en-US" sz="2000" strike="noStrike" noProof="1">
                <a:solidFill>
                  <a:srgbClr val="080808"/>
                </a:solidFill>
                <a:latin typeface="Times New Roman" panose="02020603050405020304" pitchFamily="18" charset="0"/>
              </a:rPr>
              <a:t>1847</a:t>
            </a:r>
            <a:r>
              <a:rPr lang="en-US" altLang="zh-CN" sz="2000" strike="noStrike" noProof="1">
                <a:solidFill>
                  <a:srgbClr val="080808"/>
                </a:solidFill>
                <a:latin typeface="Times New Roman" panose="02020603050405020304" pitchFamily="18" charset="0"/>
              </a:rPr>
              <a:t>)</a:t>
            </a:r>
            <a:r>
              <a:rPr lang="zh-CN" altLang="en-US" sz="2000" strike="noStrike" noProof="1">
                <a:solidFill>
                  <a:srgbClr val="080808"/>
                </a:solidFill>
                <a:latin typeface="Times New Roman" panose="02020603050405020304" pitchFamily="18" charset="0"/>
              </a:rPr>
              <a:t>和《偷东西的喜鹊》 </a:t>
            </a:r>
            <a:r>
              <a:rPr lang="en-US" altLang="zh-CN" sz="2000" strike="noStrike" noProof="1">
                <a:solidFill>
                  <a:srgbClr val="080808"/>
                </a:solidFill>
                <a:latin typeface="Times New Roman" panose="02020603050405020304" pitchFamily="18" charset="0"/>
              </a:rPr>
              <a:t>(</a:t>
            </a:r>
            <a:r>
              <a:rPr lang="zh-CN" altLang="en-US" sz="2000" strike="noStrike" noProof="1">
                <a:solidFill>
                  <a:srgbClr val="080808"/>
                </a:solidFill>
                <a:latin typeface="Times New Roman" panose="02020603050405020304" pitchFamily="18" charset="0"/>
              </a:rPr>
              <a:t>Сорока-воровка</a:t>
            </a:r>
            <a:r>
              <a:rPr lang="en-US" altLang="zh-CN" sz="2000" strike="noStrike" noProof="1">
                <a:solidFill>
                  <a:srgbClr val="080808"/>
                </a:solidFill>
                <a:latin typeface="Times New Roman" panose="02020603050405020304" pitchFamily="18" charset="0"/>
              </a:rPr>
              <a:t>,</a:t>
            </a:r>
            <a:r>
              <a:rPr lang="zh-CN" altLang="en-US" sz="2000" strike="noStrike" noProof="1">
                <a:solidFill>
                  <a:srgbClr val="080808"/>
                </a:solidFill>
                <a:latin typeface="Times New Roman" panose="02020603050405020304" pitchFamily="18" charset="0"/>
              </a:rPr>
              <a:t>1848</a:t>
            </a:r>
            <a:r>
              <a:rPr lang="en-US" altLang="zh-CN" sz="2000" strike="noStrike" noProof="1">
                <a:solidFill>
                  <a:srgbClr val="080808"/>
                </a:solidFill>
                <a:latin typeface="Times New Roman" panose="02020603050405020304" pitchFamily="18" charset="0"/>
              </a:rPr>
              <a:t>)</a:t>
            </a:r>
            <a:r>
              <a:rPr lang="zh-CN" altLang="en-US" sz="2000" strike="noStrike" noProof="1">
                <a:solidFill>
                  <a:srgbClr val="080808"/>
                </a:solidFill>
                <a:latin typeface="Times New Roman" panose="02020603050405020304" pitchFamily="18" charset="0"/>
              </a:rPr>
              <a:t>。</a:t>
            </a:r>
            <a:endParaRPr lang="zh-CN" altLang="en-US" sz="2000" strike="noStrike" noProof="1">
              <a:solidFill>
                <a:srgbClr val="080808"/>
              </a:solidFill>
              <a:latin typeface="Times New Roman" panose="02020603050405020304" pitchFamily="18" charset="0"/>
            </a:endParaRPr>
          </a:p>
        </p:txBody>
      </p:sp>
      <p:sp>
        <p:nvSpPr>
          <p:cNvPr id="2" name="矩形 1"/>
          <p:cNvSpPr/>
          <p:nvPr/>
        </p:nvSpPr>
        <p:spPr>
          <a:xfrm>
            <a:off x="2847975" y="125730"/>
            <a:ext cx="2989580" cy="762000"/>
          </a:xfrm>
          <a:prstGeom prst="rect">
            <a:avLst/>
          </a:prstGeom>
          <a:noFill/>
          <a:ln>
            <a:noFill/>
          </a:ln>
        </p:spPr>
        <p:txBody>
          <a:bodyPr wrap="none" rtlCol="0" anchor="t">
            <a:spAutoFit/>
          </a:bodyPr>
          <a:lstStyle/>
          <a:p>
            <a:pPr algn="ctr"/>
            <a:r>
              <a:rPr lang="zh-CN" altLang="en-US" sz="4400" b="1">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生平与创作</a:t>
            </a:r>
            <a:endParaRPr lang="zh-CN" altLang="en-US" sz="4400" b="1">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spTree>
  </p:cSld>
  <p:clrMapOvr>
    <a:masterClrMapping/>
  </p:clrMapOvr>
  <p:transition>
    <p:blinds dir="vert"/>
  </p:transition>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939" name="文本占位符 167938"/>
          <p:cNvSpPr>
            <a:spLocks noGrp="1"/>
          </p:cNvSpPr>
          <p:nvPr>
            <p:ph idx="1"/>
          </p:nvPr>
        </p:nvSpPr>
        <p:spPr>
          <a:xfrm>
            <a:off x="64135" y="1035050"/>
            <a:ext cx="8713470" cy="3394710"/>
          </a:xfrm>
        </p:spPr>
        <p:txBody>
          <a:bodyPr/>
          <a:lstStyle/>
          <a:p>
            <a:pPr fontAlgn="base"/>
            <a:r>
              <a:rPr sz="2000" strike="noStrike" noProof="1">
                <a:solidFill>
                  <a:srgbClr val="080808"/>
                </a:solidFill>
              </a:rPr>
              <a:t>《克鲁波夫医生》（1847）和《偷东西的喜鹊》（1848）是中篇小说。《克鲁波夫医生》用</a:t>
            </a:r>
            <a:r>
              <a:rPr sz="2000" strike="noStrike" noProof="1">
                <a:solidFill>
                  <a:srgbClr val="080808"/>
                </a:solidFill>
                <a:latin typeface="Times New Roman" panose="02020603050405020304" pitchFamily="18" charset="0"/>
              </a:rPr>
              <a:t>“医生著作”</a:t>
            </a:r>
            <a:r>
              <a:rPr sz="2000" strike="noStrike" noProof="1">
                <a:solidFill>
                  <a:srgbClr val="080808"/>
                </a:solidFill>
              </a:rPr>
              <a:t>的形式，通过克鲁波夫医生的所见所闻，得出这样的结论：健康正常人的生活和行动与疯人院里的精神病患者一样愚蠢、病态。在克鲁波夫医生所住的小城里，有钱人过着闲散、舒适的生活，他们无所事事，而大多数劳累不堪的人不分昼夜地工作，结果却一无所有。赫尔岑用辛辣的笔调讽刺了俄国这个普遍疯狂的社会的丑恶。</a:t>
            </a:r>
            <a:endParaRPr sz="2000" strike="noStrike" noProof="1">
              <a:solidFill>
                <a:srgbClr val="080808"/>
              </a:solidFill>
            </a:endParaRPr>
          </a:p>
          <a:p>
            <a:pPr fontAlgn="base"/>
            <a:r>
              <a:rPr lang="zh-CN" altLang="en-US" sz="2000" strike="noStrike" noProof="1">
                <a:solidFill>
                  <a:srgbClr val="080808"/>
                </a:solidFill>
              </a:rPr>
              <a:t>《偷东西的喜鹊》根据俄罗斯一名女演员的回忆写成，这部小说从另一个侧面批判了农奴制是扼杀天才和美好事物的罪恶之源：女演员安涅塔技艺超群，虽出身农奴，却有高尚的人格。戏班子被卖到新主人斯卡林斯基公爵手中后，安涅塔的恶运便降临了。她因不忍受斯卡林斯基的强暴而备受折磨，最后悲惨地死去。安涅塔的命运是对农奴制罪恶的愤怒控拆。</a:t>
            </a:r>
            <a:endParaRPr lang="zh-CN" altLang="en-US" sz="2000" strike="noStrike" noProof="1">
              <a:solidFill>
                <a:srgbClr val="080808"/>
              </a:solidFill>
            </a:endParaRPr>
          </a:p>
        </p:txBody>
      </p:sp>
      <p:sp>
        <p:nvSpPr>
          <p:cNvPr id="2" name="矩形 1"/>
          <p:cNvSpPr/>
          <p:nvPr/>
        </p:nvSpPr>
        <p:spPr>
          <a:xfrm>
            <a:off x="2847975" y="125730"/>
            <a:ext cx="2989580" cy="762000"/>
          </a:xfrm>
          <a:prstGeom prst="rect">
            <a:avLst/>
          </a:prstGeom>
          <a:noFill/>
          <a:ln>
            <a:noFill/>
          </a:ln>
        </p:spPr>
        <p:txBody>
          <a:bodyPr wrap="none" rtlCol="0" anchor="t">
            <a:spAutoFit/>
          </a:bodyPr>
          <a:lstStyle/>
          <a:p>
            <a:pPr algn="ctr"/>
            <a:r>
              <a:rPr lang="zh-CN" altLang="en-US" sz="4400" b="1">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生平与创作</a:t>
            </a:r>
            <a:endParaRPr lang="zh-CN" altLang="en-US" sz="4400" b="1">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spTree>
  </p:cSld>
  <p:clrMapOvr>
    <a:masterClrMapping/>
  </p:clrMapOvr>
  <p:transition>
    <p:blinds dir="vert"/>
  </p:transition>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939" name="文本占位符 167938"/>
          <p:cNvSpPr>
            <a:spLocks noGrp="1"/>
          </p:cNvSpPr>
          <p:nvPr>
            <p:ph idx="1"/>
          </p:nvPr>
        </p:nvSpPr>
        <p:spPr>
          <a:xfrm>
            <a:off x="82550" y="1245870"/>
            <a:ext cx="8713470" cy="3394710"/>
          </a:xfrm>
        </p:spPr>
        <p:txBody>
          <a:bodyPr/>
          <a:lstStyle/>
          <a:p>
            <a:pPr fontAlgn="base"/>
            <a:r>
              <a:rPr sz="2000" strike="noStrike" noProof="1">
                <a:solidFill>
                  <a:srgbClr val="080808"/>
                </a:solidFill>
              </a:rPr>
              <a:t>在沙皇的严密监视下，赫尔岑无法进行任何革命活动。1847年，他只好以妻子患病为借口，携家离开俄国，前往欧洲，成了政治流亡者。1848年，欧洲</a:t>
            </a:r>
            <a:r>
              <a:rPr lang="zh-CN" sz="2000" strike="noStrike" noProof="1">
                <a:solidFill>
                  <a:srgbClr val="080808"/>
                </a:solidFill>
              </a:rPr>
              <a:t>大</a:t>
            </a:r>
            <a:r>
              <a:rPr sz="2000" strike="noStrike" noProof="1">
                <a:solidFill>
                  <a:srgbClr val="080808"/>
                </a:solidFill>
              </a:rPr>
              <a:t>革命的失败使赫尔岑的思想观念产生了危机。在欧洲，他遭受过驱赶，亲眼目睹了意大利的反奥民族解放运动、法国的二月革命和大批工人的被杀害，他对欧洲革命和社会主义运动前景感到失望，因此他转而将希望寄托在俄国的农民身上，错误地认为俄国可以在保留宗法制的情况下，通过农民村社，绕过资本主义而实现社会主义，反映了农民民主主义要求，为后来的</a:t>
            </a:r>
            <a:r>
              <a:rPr sz="2000" strike="noStrike" noProof="1">
                <a:solidFill>
                  <a:srgbClr val="080808"/>
                </a:solidFill>
                <a:latin typeface="Times New Roman" panose="02020603050405020304" pitchFamily="18" charset="0"/>
              </a:rPr>
              <a:t>“民粹主义”</a:t>
            </a:r>
            <a:r>
              <a:rPr sz="2000" strike="noStrike" noProof="1">
                <a:solidFill>
                  <a:srgbClr val="080808"/>
                </a:solidFill>
              </a:rPr>
              <a:t>奠定了基础。</a:t>
            </a:r>
            <a:endParaRPr sz="2000" strike="noStrike" noProof="1">
              <a:solidFill>
                <a:srgbClr val="080808"/>
              </a:solidFill>
            </a:endParaRPr>
          </a:p>
          <a:p>
            <a:pPr fontAlgn="base"/>
            <a:endParaRPr sz="2000" strike="noStrike" noProof="1">
              <a:solidFill>
                <a:srgbClr val="080808"/>
              </a:solidFill>
            </a:endParaRPr>
          </a:p>
        </p:txBody>
      </p:sp>
      <p:sp>
        <p:nvSpPr>
          <p:cNvPr id="2" name="矩形 1"/>
          <p:cNvSpPr/>
          <p:nvPr/>
        </p:nvSpPr>
        <p:spPr>
          <a:xfrm>
            <a:off x="2847975" y="125730"/>
            <a:ext cx="2989580" cy="762000"/>
          </a:xfrm>
          <a:prstGeom prst="rect">
            <a:avLst/>
          </a:prstGeom>
          <a:noFill/>
          <a:ln>
            <a:noFill/>
          </a:ln>
        </p:spPr>
        <p:txBody>
          <a:bodyPr wrap="none" rtlCol="0" anchor="t">
            <a:spAutoFit/>
          </a:bodyPr>
          <a:lstStyle/>
          <a:p>
            <a:pPr algn="ctr"/>
            <a:r>
              <a:rPr lang="zh-CN" altLang="en-US" sz="4400" b="1">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生平与创作</a:t>
            </a:r>
            <a:endParaRPr lang="zh-CN" altLang="en-US" sz="4400" b="1">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spTree>
  </p:cSld>
  <p:clrMapOvr>
    <a:masterClrMapping/>
  </p:clrMapOvr>
  <p:transition>
    <p:blinds dir="vert"/>
  </p:transition>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939" name="文本占位符 167938"/>
          <p:cNvSpPr>
            <a:spLocks noGrp="1"/>
          </p:cNvSpPr>
          <p:nvPr>
            <p:ph idx="1"/>
          </p:nvPr>
        </p:nvSpPr>
        <p:spPr>
          <a:xfrm>
            <a:off x="54610" y="1282065"/>
            <a:ext cx="8713470" cy="3394710"/>
          </a:xfrm>
        </p:spPr>
        <p:txBody>
          <a:bodyPr/>
          <a:lstStyle/>
          <a:p>
            <a:pPr fontAlgn="base"/>
            <a:r>
              <a:rPr sz="2000" strike="noStrike" noProof="1">
                <a:solidFill>
                  <a:srgbClr val="080808"/>
                </a:solidFill>
              </a:rPr>
              <a:t>赫尔岑的大部分流亡时间在英国和法国度过。1853年，他在伦敦建立</a:t>
            </a:r>
            <a:r>
              <a:rPr sz="2000" strike="noStrike" noProof="1">
                <a:solidFill>
                  <a:srgbClr val="080808"/>
                </a:solidFill>
                <a:latin typeface="Times New Roman" panose="02020603050405020304" pitchFamily="18" charset="0"/>
              </a:rPr>
              <a:t>“自由俄罗斯印刷所”</a:t>
            </a:r>
            <a:r>
              <a:rPr sz="2000" strike="noStrike" noProof="1">
                <a:solidFill>
                  <a:srgbClr val="080808"/>
                </a:solidFill>
              </a:rPr>
              <a:t>，后来和奥加</a:t>
            </a:r>
            <a:r>
              <a:rPr lang="zh-CN" sz="2000" strike="noStrike" noProof="1">
                <a:solidFill>
                  <a:srgbClr val="080808"/>
                </a:solidFill>
              </a:rPr>
              <a:t>廖</a:t>
            </a:r>
            <a:r>
              <a:rPr sz="2000" strike="noStrike" noProof="1">
                <a:solidFill>
                  <a:srgbClr val="080808"/>
                </a:solidFill>
              </a:rPr>
              <a:t>夫创办了期刊《北极星》</a:t>
            </a:r>
            <a:r>
              <a:rPr sz="2000" strike="noStrike" noProof="1">
                <a:solidFill>
                  <a:srgbClr val="080808"/>
                </a:solidFill>
                <a:latin typeface="Times New Roman" panose="02020603050405020304" pitchFamily="18" charset="0"/>
              </a:rPr>
              <a:t> （Поля́рная звезда́</a:t>
            </a:r>
            <a:r>
              <a:rPr lang="en-US" sz="2000" strike="noStrike" noProof="1">
                <a:solidFill>
                  <a:srgbClr val="080808"/>
                </a:solidFill>
                <a:latin typeface="Times New Roman" panose="02020603050405020304" pitchFamily="18" charset="0"/>
              </a:rPr>
              <a:t>, </a:t>
            </a:r>
            <a:r>
              <a:rPr sz="2000" strike="noStrike" noProof="1">
                <a:solidFill>
                  <a:srgbClr val="080808"/>
                </a:solidFill>
                <a:latin typeface="Times New Roman" panose="02020603050405020304" pitchFamily="18" charset="0"/>
              </a:rPr>
              <a:t>1855—1869）和《警钟》（</a:t>
            </a:r>
            <a:r>
              <a:rPr lang="en-US" altLang="zh-CN" sz="2000" strike="noStrike" noProof="1">
                <a:solidFill>
                  <a:srgbClr val="080808"/>
                </a:solidFill>
                <a:latin typeface="Times New Roman" panose="02020603050405020304" pitchFamily="18" charset="0"/>
              </a:rPr>
              <a:t>Колокол, </a:t>
            </a:r>
            <a:r>
              <a:rPr sz="2000" strike="noStrike" noProof="1">
                <a:solidFill>
                  <a:srgbClr val="080808"/>
                </a:solidFill>
                <a:latin typeface="Times New Roman" panose="02020603050405020304" pitchFamily="18" charset="0"/>
              </a:rPr>
              <a:t>1857—1862）</a:t>
            </a:r>
            <a:r>
              <a:rPr sz="2000" strike="noStrike" noProof="1">
                <a:solidFill>
                  <a:srgbClr val="080808"/>
                </a:solidFill>
              </a:rPr>
              <a:t>，刊登揭露沙皇专制制度的文学作品和主张废除农奴制的各种资料、文章，成为解放运动的革命阵地。这些报刊被秘密运回俄国，对当时的革命运动起到了促进作用。 </a:t>
            </a:r>
            <a:endParaRPr sz="2000" strike="noStrike" noProof="1">
              <a:solidFill>
                <a:srgbClr val="080808"/>
              </a:solidFill>
            </a:endParaRPr>
          </a:p>
        </p:txBody>
      </p:sp>
      <p:sp>
        <p:nvSpPr>
          <p:cNvPr id="2" name="矩形 1"/>
          <p:cNvSpPr/>
          <p:nvPr/>
        </p:nvSpPr>
        <p:spPr>
          <a:xfrm>
            <a:off x="2847975" y="125730"/>
            <a:ext cx="2989580" cy="762000"/>
          </a:xfrm>
          <a:prstGeom prst="rect">
            <a:avLst/>
          </a:prstGeom>
          <a:noFill/>
          <a:ln>
            <a:noFill/>
          </a:ln>
        </p:spPr>
        <p:txBody>
          <a:bodyPr wrap="none" rtlCol="0" anchor="t">
            <a:spAutoFit/>
          </a:bodyPr>
          <a:lstStyle/>
          <a:p>
            <a:pPr algn="ctr"/>
            <a:r>
              <a:rPr lang="zh-CN" altLang="en-US" sz="4400" b="1">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生平与创作</a:t>
            </a:r>
            <a:endParaRPr lang="zh-CN" altLang="en-US" sz="4400" b="1">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spTree>
  </p:cSld>
  <p:clrMapOvr>
    <a:masterClrMapping/>
  </p:clrMapOvr>
  <p:transition>
    <p:blinds dir="vert"/>
  </p:transition>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939" name="文本占位符 167938"/>
          <p:cNvSpPr>
            <a:spLocks noGrp="1"/>
          </p:cNvSpPr>
          <p:nvPr>
            <p:ph idx="1"/>
          </p:nvPr>
        </p:nvSpPr>
        <p:spPr>
          <a:xfrm>
            <a:off x="92710" y="1109345"/>
            <a:ext cx="8713470" cy="3394710"/>
          </a:xfrm>
        </p:spPr>
        <p:txBody>
          <a:bodyPr/>
          <a:lstStyle/>
          <a:p>
            <a:pPr marL="0" indent="0" fontAlgn="base">
              <a:buNone/>
            </a:pPr>
            <a:endParaRPr sz="2000" strike="noStrike" noProof="1">
              <a:solidFill>
                <a:srgbClr val="080808"/>
              </a:solidFill>
            </a:endParaRPr>
          </a:p>
          <a:p>
            <a:pPr fontAlgn="base"/>
            <a:r>
              <a:rPr sz="2000" strike="noStrike" noProof="1">
                <a:solidFill>
                  <a:srgbClr val="080808"/>
                </a:solidFill>
              </a:rPr>
              <a:t>流亡期间，赫尔岑还写了一部长篇回忆录，即《往事与随想》</a:t>
            </a:r>
            <a:r>
              <a:rPr lang="en-US" sz="2000" strike="noStrike" noProof="1">
                <a:solidFill>
                  <a:srgbClr val="080808"/>
                </a:solidFill>
                <a:latin typeface="Times New Roman" panose="02020603050405020304" pitchFamily="18" charset="0"/>
              </a:rPr>
              <a:t>(Былое и думы, 1852-55)</a:t>
            </a:r>
            <a:r>
              <a:rPr sz="2000" strike="noStrike" noProof="1">
                <a:solidFill>
                  <a:srgbClr val="080808"/>
                </a:solidFill>
              </a:rPr>
              <a:t>。这是一部包含回忆、书信、随笔、政论和杂感的独特的史诗。</a:t>
            </a:r>
            <a:endParaRPr sz="2000" strike="noStrike" noProof="1">
              <a:solidFill>
                <a:srgbClr val="080808"/>
              </a:solidFill>
            </a:endParaRPr>
          </a:p>
          <a:p>
            <a:pPr fontAlgn="base"/>
            <a:r>
              <a:rPr sz="2000" strike="noStrike" noProof="1">
                <a:solidFill>
                  <a:srgbClr val="080808"/>
                </a:solidFill>
              </a:rPr>
              <a:t>《谁之罪？》是赫尔岑的代表作，它还被称为俄国文学史上政论小说的奠基之作。它的创作始于1841年赫尔岑流放诺夫戈罗德期间，1846年在莫斯科最后完成。小说一经发表，就以其鲜明的反农奴制倾向引起很大反响。</a:t>
            </a:r>
            <a:endParaRPr sz="2000" strike="noStrike" noProof="1">
              <a:solidFill>
                <a:srgbClr val="080808"/>
              </a:solidFill>
            </a:endParaRPr>
          </a:p>
        </p:txBody>
      </p:sp>
      <p:sp>
        <p:nvSpPr>
          <p:cNvPr id="2" name="矩形 1"/>
          <p:cNvSpPr/>
          <p:nvPr/>
        </p:nvSpPr>
        <p:spPr>
          <a:xfrm>
            <a:off x="2847975" y="125730"/>
            <a:ext cx="2989580" cy="762000"/>
          </a:xfrm>
          <a:prstGeom prst="rect">
            <a:avLst/>
          </a:prstGeom>
          <a:noFill/>
          <a:ln>
            <a:noFill/>
          </a:ln>
        </p:spPr>
        <p:txBody>
          <a:bodyPr wrap="none" rtlCol="0" anchor="t">
            <a:spAutoFit/>
          </a:bodyPr>
          <a:lstStyle/>
          <a:p>
            <a:pPr algn="ctr"/>
            <a:r>
              <a:rPr lang="zh-CN" altLang="en-US" sz="4400" b="1">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生平与创作</a:t>
            </a:r>
            <a:endParaRPr lang="zh-CN" altLang="en-US" sz="4400" b="1">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spTree>
  </p:cSld>
  <p:clrMapOvr>
    <a:masterClrMapping/>
  </p:clrMapOvr>
  <p:transition>
    <p:blinds dir="vert"/>
  </p:transition>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939" name="文本占位符 167938"/>
          <p:cNvSpPr>
            <a:spLocks noGrp="1"/>
          </p:cNvSpPr>
          <p:nvPr>
            <p:ph idx="1"/>
          </p:nvPr>
        </p:nvSpPr>
        <p:spPr>
          <a:xfrm>
            <a:off x="215265" y="1217295"/>
            <a:ext cx="8713470" cy="3394710"/>
          </a:xfrm>
        </p:spPr>
        <p:txBody>
          <a:bodyPr/>
          <a:lstStyle/>
          <a:p>
            <a:pPr fontAlgn="base"/>
            <a:r>
              <a:rPr sz="2000" strike="noStrike" noProof="1">
                <a:solidFill>
                  <a:srgbClr val="080808"/>
                </a:solidFill>
              </a:rPr>
              <a:t>小说围绕三个主人公的爱情纠葛，反映了俄国当时三种不同类型人物的悲剧命运。 退役将军涅</a:t>
            </a:r>
            <a:r>
              <a:rPr sz="2000" strike="noStrike" noProof="1">
                <a:solidFill>
                  <a:srgbClr val="080808"/>
                </a:solidFill>
                <a:latin typeface="Times New Roman" panose="02020603050405020304" pitchFamily="18" charset="0"/>
              </a:rPr>
              <a:t>格洛夫</a:t>
            </a:r>
            <a:r>
              <a:rPr lang="en-US" sz="2000" strike="noStrike" noProof="1">
                <a:solidFill>
                  <a:srgbClr val="080808"/>
                </a:solidFill>
                <a:latin typeface="Times New Roman" panose="02020603050405020304" pitchFamily="18" charset="0"/>
              </a:rPr>
              <a:t>( Негров )</a:t>
            </a:r>
            <a:r>
              <a:rPr sz="2000" strike="noStrike" noProof="1">
                <a:solidFill>
                  <a:srgbClr val="080808"/>
                </a:solidFill>
                <a:latin typeface="Times New Roman" panose="02020603050405020304" pitchFamily="18" charset="0"/>
              </a:rPr>
              <a:t>请平民知识分子</a:t>
            </a:r>
            <a:r>
              <a:rPr sz="2000" b="1" strike="noStrike" noProof="1">
                <a:solidFill>
                  <a:srgbClr val="3EA4A9"/>
                </a:solidFill>
                <a:latin typeface="Times New Roman" panose="02020603050405020304" pitchFamily="18" charset="0"/>
              </a:rPr>
              <a:t>克鲁齐菲尔斯基</a:t>
            </a:r>
            <a:r>
              <a:rPr lang="en-US" sz="2000" b="1" strike="noStrike" noProof="1">
                <a:solidFill>
                  <a:srgbClr val="3EA4A9"/>
                </a:solidFill>
                <a:latin typeface="Times New Roman" panose="02020603050405020304" pitchFamily="18" charset="0"/>
              </a:rPr>
              <a:t>(Круциферский)</a:t>
            </a:r>
            <a:r>
              <a:rPr sz="2000" strike="noStrike" noProof="1">
                <a:solidFill>
                  <a:srgbClr val="080808"/>
                </a:solidFill>
                <a:latin typeface="Times New Roman" panose="02020603050405020304" pitchFamily="18" charset="0"/>
              </a:rPr>
              <a:t>当家庭教师。克鲁齐菲尔斯基很快与涅格洛夫家的“孤女”（其实是涅格洛夫与一个女农奴的女儿）</a:t>
            </a:r>
            <a:r>
              <a:rPr lang="zh-CN" sz="2000" b="1" strike="noStrike" noProof="1">
                <a:solidFill>
                  <a:srgbClr val="3EA4A9"/>
                </a:solidFill>
                <a:latin typeface="Times New Roman" panose="02020603050405020304" pitchFamily="18" charset="0"/>
              </a:rPr>
              <a:t>柳芭</a:t>
            </a:r>
            <a:r>
              <a:rPr sz="2000" strike="noStrike" noProof="1">
                <a:solidFill>
                  <a:srgbClr val="080808"/>
                </a:solidFill>
                <a:latin typeface="Times New Roman" panose="02020603050405020304" pitchFamily="18" charset="0"/>
              </a:rPr>
              <a:t>相爱。</a:t>
            </a:r>
            <a:r>
              <a:rPr lang="zh-CN" sz="2000" strike="noStrike" noProof="1">
                <a:solidFill>
                  <a:srgbClr val="080808"/>
                </a:solidFill>
                <a:latin typeface="Times New Roman" panose="02020603050405020304" pitchFamily="18" charset="0"/>
              </a:rPr>
              <a:t>涅</a:t>
            </a:r>
            <a:r>
              <a:rPr sz="2000" strike="noStrike" noProof="1">
                <a:solidFill>
                  <a:srgbClr val="080808"/>
                </a:solidFill>
                <a:latin typeface="Times New Roman" panose="02020603050405020304" pitchFamily="18" charset="0"/>
              </a:rPr>
              <a:t>格洛夫顺水推舟把</a:t>
            </a:r>
            <a:r>
              <a:rPr lang="zh-CN" sz="2000" b="1" strike="noStrike" noProof="1">
                <a:solidFill>
                  <a:schemeClr val="accent1"/>
                </a:solidFill>
                <a:latin typeface="Times New Roman" panose="02020603050405020304" pitchFamily="18" charset="0"/>
              </a:rPr>
              <a:t>柳芭</a:t>
            </a:r>
            <a:r>
              <a:rPr sz="2000" strike="noStrike" noProof="1">
                <a:solidFill>
                  <a:srgbClr val="080808"/>
                </a:solidFill>
                <a:latin typeface="Times New Roman" panose="02020603050405020304" pitchFamily="18" charset="0"/>
              </a:rPr>
              <a:t>嫁给了克鲁齐菲尔斯基。当克鲁齐菲尔斯基的同学、田庄领主</a:t>
            </a:r>
            <a:r>
              <a:rPr sz="2000" b="1" strike="noStrike" noProof="1">
                <a:solidFill>
                  <a:srgbClr val="3EA4A9"/>
                </a:solidFill>
                <a:latin typeface="Times New Roman" panose="02020603050405020304" pitchFamily="18" charset="0"/>
              </a:rPr>
              <a:t>别里托夫</a:t>
            </a:r>
            <a:r>
              <a:rPr lang="zh-CN" sz="2000" b="1" strike="noStrike" noProof="1">
                <a:solidFill>
                  <a:srgbClr val="3EA4A9"/>
                </a:solidFill>
                <a:latin typeface="Times New Roman" panose="02020603050405020304" pitchFamily="18" charset="0"/>
              </a:rPr>
              <a:t>（Бельтов）</a:t>
            </a:r>
            <a:r>
              <a:rPr sz="2000" strike="noStrike" noProof="1">
                <a:solidFill>
                  <a:srgbClr val="080808"/>
                </a:solidFill>
              </a:rPr>
              <a:t>从国外归来后，他们的平静生活被打破了。</a:t>
            </a:r>
            <a:endParaRPr sz="2000" strike="noStrike" noProof="1">
              <a:solidFill>
                <a:srgbClr val="080808"/>
              </a:solidFill>
            </a:endParaRPr>
          </a:p>
        </p:txBody>
      </p:sp>
      <p:sp>
        <p:nvSpPr>
          <p:cNvPr id="2" name="矩形 1"/>
          <p:cNvSpPr/>
          <p:nvPr/>
        </p:nvSpPr>
        <p:spPr>
          <a:xfrm>
            <a:off x="2567305" y="125730"/>
            <a:ext cx="3550920" cy="762000"/>
          </a:xfrm>
          <a:prstGeom prst="rect">
            <a:avLst/>
          </a:prstGeom>
          <a:noFill/>
          <a:ln>
            <a:noFill/>
          </a:ln>
        </p:spPr>
        <p:txBody>
          <a:bodyPr wrap="none" rtlCol="0" anchor="t">
            <a:spAutoFit/>
          </a:bodyPr>
          <a:lstStyle/>
          <a:p>
            <a:pPr algn="ctr"/>
            <a:r>
              <a:rPr lang="zh-CN" altLang="en-US" sz="4400" b="1">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《谁之罪？》</a:t>
            </a:r>
            <a:endParaRPr lang="zh-CN" altLang="en-US" sz="4400" b="1">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spTree>
  </p:cSld>
  <p:clrMapOvr>
    <a:masterClrMapping/>
  </p:clrMapOvr>
  <p:transition>
    <p:blinds dir="vert"/>
  </p:transition>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939" name="文本占位符 167938"/>
          <p:cNvSpPr>
            <a:spLocks noGrp="1"/>
          </p:cNvSpPr>
          <p:nvPr>
            <p:ph idx="1"/>
          </p:nvPr>
        </p:nvSpPr>
        <p:spPr>
          <a:xfrm>
            <a:off x="215265" y="1061720"/>
            <a:ext cx="8713470" cy="3394710"/>
          </a:xfrm>
        </p:spPr>
        <p:txBody>
          <a:bodyPr/>
          <a:lstStyle/>
          <a:p>
            <a:pPr fontAlgn="base"/>
            <a:r>
              <a:rPr sz="2000" strike="noStrike" noProof="1">
                <a:solidFill>
                  <a:srgbClr val="080808"/>
                </a:solidFill>
              </a:rPr>
              <a:t>别里托夫与柳</a:t>
            </a:r>
            <a:r>
              <a:rPr lang="zh-CN" sz="2000" strike="noStrike" noProof="1">
                <a:solidFill>
                  <a:srgbClr val="080808"/>
                </a:solidFill>
              </a:rPr>
              <a:t>芭</a:t>
            </a:r>
            <a:r>
              <a:rPr sz="2000" strike="noStrike" noProof="1">
                <a:solidFill>
                  <a:srgbClr val="080808"/>
                </a:solidFill>
              </a:rPr>
              <a:t>暗中产生了强烈的恋情，这使他们三人都异常痛苦，最后的结局是别里托夫再次远游，但他的离去并没能使克鲁齐菲尔斯基和柳</a:t>
            </a:r>
            <a:r>
              <a:rPr lang="zh-CN" sz="2000" strike="noStrike" noProof="1">
                <a:solidFill>
                  <a:srgbClr val="080808"/>
                </a:solidFill>
              </a:rPr>
              <a:t>芭</a:t>
            </a:r>
            <a:r>
              <a:rPr sz="2000" strike="noStrike" noProof="1">
                <a:solidFill>
                  <a:srgbClr val="080808"/>
                </a:solidFill>
              </a:rPr>
              <a:t>之间的爱情重新恢复，柳</a:t>
            </a:r>
            <a:r>
              <a:rPr lang="zh-CN" sz="2000" strike="noStrike" noProof="1">
                <a:solidFill>
                  <a:srgbClr val="080808"/>
                </a:solidFill>
              </a:rPr>
              <a:t>芭</a:t>
            </a:r>
            <a:r>
              <a:rPr sz="2000" strike="noStrike" noProof="1">
                <a:solidFill>
                  <a:srgbClr val="080808"/>
                </a:solidFill>
              </a:rPr>
              <a:t>精神上承受着巨大的痛苦，</a:t>
            </a:r>
            <a:r>
              <a:rPr sz="2000">
                <a:solidFill>
                  <a:srgbClr val="080808"/>
                </a:solidFill>
                <a:sym typeface="+mn-ea"/>
              </a:rPr>
              <a:t>克</a:t>
            </a:r>
            <a:r>
              <a:rPr sz="2000" strike="noStrike" noProof="1">
                <a:solidFill>
                  <a:srgbClr val="080808"/>
                </a:solidFill>
              </a:rPr>
              <a:t>鲁齐菲尔斯基只能在酗酒中消磨时光。这三个好人为什么同样遭受了这种不幸和痛苦，作者通过展现三个人物的性格，提出并回答了“谁之罪”的问题，把矛头对准了造成三个青年不幸命运的农奴制社会。</a:t>
            </a:r>
            <a:endParaRPr sz="2000" strike="noStrike" noProof="1">
              <a:solidFill>
                <a:srgbClr val="080808"/>
              </a:solidFill>
            </a:endParaRPr>
          </a:p>
          <a:p>
            <a:pPr fontAlgn="base"/>
            <a:r>
              <a:rPr sz="2000" b="1" strike="noStrike" noProof="1">
                <a:solidFill>
                  <a:srgbClr val="3EA4A9"/>
                </a:solidFill>
              </a:rPr>
              <a:t>克鲁齐菲尔斯基</a:t>
            </a:r>
            <a:r>
              <a:rPr sz="2000" strike="noStrike" noProof="1">
                <a:solidFill>
                  <a:srgbClr val="080808"/>
                </a:solidFill>
              </a:rPr>
              <a:t>是个穷医生的儿子，贫穷屈辱的生活环境培养了他软弱忧郁的性格，他“天性温顺，不但不想与现实进行斗争，反而因它的压力而退缩”，他的软弱使他在别里托夫的对比之下显得更加渺小和缺乏光彩。</a:t>
            </a:r>
            <a:endParaRPr sz="2000" strike="noStrike" noProof="1">
              <a:solidFill>
                <a:srgbClr val="080808"/>
              </a:solidFill>
            </a:endParaRPr>
          </a:p>
        </p:txBody>
      </p:sp>
      <p:sp>
        <p:nvSpPr>
          <p:cNvPr id="2" name="矩形 1"/>
          <p:cNvSpPr/>
          <p:nvPr/>
        </p:nvSpPr>
        <p:spPr>
          <a:xfrm>
            <a:off x="2567305" y="125730"/>
            <a:ext cx="3550920" cy="762000"/>
          </a:xfrm>
          <a:prstGeom prst="rect">
            <a:avLst/>
          </a:prstGeom>
          <a:noFill/>
          <a:ln>
            <a:noFill/>
          </a:ln>
        </p:spPr>
        <p:txBody>
          <a:bodyPr wrap="none" rtlCol="0" anchor="t">
            <a:spAutoFit/>
          </a:bodyPr>
          <a:lstStyle/>
          <a:p>
            <a:pPr algn="ctr"/>
            <a:r>
              <a:rPr lang="zh-CN" altLang="en-US" sz="4400" b="1">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《谁之罪？》</a:t>
            </a:r>
            <a:endParaRPr lang="zh-CN" altLang="en-US" sz="4400" b="1">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spTree>
  </p:cSld>
  <p:clrMapOvr>
    <a:masterClrMapping/>
  </p:clrMapOvr>
  <p:transition>
    <p:blinds dir="vert"/>
  </p:transition>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939" name="文本占位符 167938"/>
          <p:cNvSpPr>
            <a:spLocks noGrp="1"/>
          </p:cNvSpPr>
          <p:nvPr>
            <p:ph idx="1"/>
          </p:nvPr>
        </p:nvSpPr>
        <p:spPr>
          <a:xfrm>
            <a:off x="215265" y="1061720"/>
            <a:ext cx="8713470" cy="3394710"/>
          </a:xfrm>
        </p:spPr>
        <p:txBody>
          <a:bodyPr/>
          <a:lstStyle/>
          <a:p>
            <a:pPr fontAlgn="base"/>
            <a:r>
              <a:rPr sz="2000" b="1" strike="noStrike" noProof="1">
                <a:solidFill>
                  <a:srgbClr val="3EA4A9"/>
                </a:solidFill>
              </a:rPr>
              <a:t>别里托夫</a:t>
            </a:r>
            <a:r>
              <a:rPr sz="2000" strike="noStrike" noProof="1">
                <a:solidFill>
                  <a:srgbClr val="080808"/>
                </a:solidFill>
              </a:rPr>
              <a:t>是当时进步青年贵族的代表，他很聪明，又充满活力，受过良好教育，有着激进的思想，正是他身上的光彩吸引了柳</a:t>
            </a:r>
            <a:r>
              <a:rPr lang="zh-CN" sz="2000" strike="noStrike" noProof="1">
                <a:solidFill>
                  <a:srgbClr val="080808"/>
                </a:solidFill>
              </a:rPr>
              <a:t>芭</a:t>
            </a:r>
            <a:r>
              <a:rPr sz="2000" strike="noStrike" noProof="1">
                <a:solidFill>
                  <a:srgbClr val="080808"/>
                </a:solidFill>
              </a:rPr>
              <a:t>，使后者在他身上看到了自己的理想。但别里托夫的出身与贵族社会的生活方式却不可能把他培养成一个勇于投身社会的有作为的人，他成了一个聪明的废物，是十九世纪俄国文学中的又一个“多余人”形象。</a:t>
            </a:r>
            <a:endParaRPr sz="2000" strike="noStrike" noProof="1">
              <a:solidFill>
                <a:srgbClr val="080808"/>
              </a:solidFill>
            </a:endParaRPr>
          </a:p>
          <a:p>
            <a:pPr fontAlgn="base"/>
            <a:r>
              <a:rPr sz="2000" b="1" strike="noStrike" noProof="1">
                <a:solidFill>
                  <a:srgbClr val="3EA4A9"/>
                </a:solidFill>
              </a:rPr>
              <a:t>柳</a:t>
            </a:r>
            <a:r>
              <a:rPr lang="zh-CN" sz="2000" b="1" strike="noStrike" noProof="1">
                <a:solidFill>
                  <a:srgbClr val="3EA4A9"/>
                </a:solidFill>
              </a:rPr>
              <a:t>芭</a:t>
            </a:r>
            <a:r>
              <a:rPr sz="2000" strike="noStrike" noProof="1">
                <a:solidFill>
                  <a:srgbClr val="080808"/>
                </a:solidFill>
              </a:rPr>
              <a:t>被认为是“第一个以独立的人之姿态在俄国出现的女人”，她具有强烈的独立意识和自我意识，她的身世和她在家庭中的地位，使她在那种环境中永远只能是个孤独的人，她与克鲁齐菲尔斯基的相爱正是她反抗周围环境的结果。但真正吸引她的，却是有</a:t>
            </a:r>
            <a:r>
              <a:rPr sz="2000" strike="noStrike" noProof="1">
                <a:solidFill>
                  <a:srgbClr val="080808"/>
                </a:solidFill>
                <a:latin typeface="Times New Roman" panose="02020603050405020304" pitchFamily="18" charset="0"/>
              </a:rPr>
              <a:t>“宏伟抱负”</a:t>
            </a:r>
            <a:r>
              <a:rPr sz="2000" strike="noStrike" noProof="1">
                <a:solidFill>
                  <a:srgbClr val="080808"/>
                </a:solidFill>
              </a:rPr>
              <a:t>的别里托夫，她爱别里托夫，那是她理想追求的一部分。为理想而生活，是俄罗斯文学中理想女性形象的重要特征。但柳</a:t>
            </a:r>
            <a:r>
              <a:rPr lang="zh-CN" sz="2000" strike="noStrike" noProof="1">
                <a:solidFill>
                  <a:srgbClr val="080808"/>
                </a:solidFill>
              </a:rPr>
              <a:t>芭</a:t>
            </a:r>
            <a:r>
              <a:rPr sz="2000" strike="noStrike" noProof="1">
                <a:solidFill>
                  <a:srgbClr val="080808"/>
                </a:solidFill>
              </a:rPr>
              <a:t>所追求的结果仍然是悲剧性的。</a:t>
            </a:r>
            <a:endParaRPr sz="2000" strike="noStrike" noProof="1">
              <a:solidFill>
                <a:srgbClr val="080808"/>
              </a:solidFill>
            </a:endParaRPr>
          </a:p>
        </p:txBody>
      </p:sp>
      <p:sp>
        <p:nvSpPr>
          <p:cNvPr id="2" name="矩形 1"/>
          <p:cNvSpPr/>
          <p:nvPr/>
        </p:nvSpPr>
        <p:spPr>
          <a:xfrm>
            <a:off x="2567305" y="125730"/>
            <a:ext cx="3550920" cy="762000"/>
          </a:xfrm>
          <a:prstGeom prst="rect">
            <a:avLst/>
          </a:prstGeom>
          <a:noFill/>
          <a:ln>
            <a:noFill/>
          </a:ln>
        </p:spPr>
        <p:txBody>
          <a:bodyPr wrap="none" rtlCol="0" anchor="t">
            <a:spAutoFit/>
          </a:bodyPr>
          <a:lstStyle/>
          <a:p>
            <a:pPr algn="ctr"/>
            <a:r>
              <a:rPr lang="zh-CN" altLang="en-US" sz="4400" b="1">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《谁之罪？》</a:t>
            </a:r>
            <a:endParaRPr lang="zh-CN" altLang="en-US" sz="4400" b="1">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spTree>
  </p:cSld>
  <p:clrMapOvr>
    <a:masterClrMapping/>
  </p:clrMapOvr>
  <p:transition>
    <p:blinds dir="vert"/>
  </p:transition>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939" name="文本占位符 167938"/>
          <p:cNvSpPr>
            <a:spLocks noGrp="1"/>
          </p:cNvSpPr>
          <p:nvPr>
            <p:ph idx="1"/>
          </p:nvPr>
        </p:nvSpPr>
        <p:spPr>
          <a:xfrm>
            <a:off x="215265" y="1061720"/>
            <a:ext cx="8713470" cy="3394710"/>
          </a:xfrm>
        </p:spPr>
        <p:txBody>
          <a:bodyPr/>
          <a:lstStyle/>
          <a:p>
            <a:pPr fontAlgn="base"/>
            <a:r>
              <a:rPr sz="2000" strike="noStrike" noProof="1">
                <a:solidFill>
                  <a:schemeClr val="accent1"/>
                </a:solidFill>
              </a:rPr>
              <a:t>在书中三个主人公的命运中，赫尔岑为我们挖掘出了造成他们悲剧的根源，即当时的俄国社会现实。这三个人本来都可以有一番作为，但周围人们的庸俗无知、死气沉沉，贵族们的专横残暴和农民们的悲惨处境，使任何理想都不可能在这里生存，这里有的只是令人窒息、毫无生机的气息。在这样的社会环境中，主人公们的生活只能以消沉和失意而告终。</a:t>
            </a:r>
            <a:endParaRPr sz="2000" strike="noStrike" noProof="1">
              <a:solidFill>
                <a:schemeClr val="accent1"/>
              </a:solidFill>
            </a:endParaRPr>
          </a:p>
          <a:p>
            <a:pPr fontAlgn="base"/>
            <a:r>
              <a:rPr sz="2000" strike="noStrike" noProof="1">
                <a:solidFill>
                  <a:schemeClr val="accent1"/>
                </a:solidFill>
              </a:rPr>
              <a:t>赫尔岑通过三个人物的命运控诉了俄国社会对人才的扼杀和给生活带来的灾害，在赫尔岑的笔下，任何恶的品性都能追根溯源到其最后的元凶，这就是俄国的农奴制。任何美好的事物都无疑会成为它的牺牲品，因此，要消除人们生活中的悲剧，就必须铲除农奴制制度。 </a:t>
            </a:r>
            <a:endParaRPr sz="2000" strike="noStrike" noProof="1">
              <a:solidFill>
                <a:schemeClr val="accent1"/>
              </a:solidFill>
            </a:endParaRPr>
          </a:p>
        </p:txBody>
      </p:sp>
      <p:sp>
        <p:nvSpPr>
          <p:cNvPr id="2" name="矩形 1"/>
          <p:cNvSpPr/>
          <p:nvPr/>
        </p:nvSpPr>
        <p:spPr>
          <a:xfrm>
            <a:off x="2567305" y="125730"/>
            <a:ext cx="3550920" cy="762000"/>
          </a:xfrm>
          <a:prstGeom prst="rect">
            <a:avLst/>
          </a:prstGeom>
          <a:noFill/>
          <a:ln>
            <a:noFill/>
          </a:ln>
        </p:spPr>
        <p:txBody>
          <a:bodyPr wrap="none" rtlCol="0" anchor="t">
            <a:spAutoFit/>
          </a:bodyPr>
          <a:lstStyle/>
          <a:p>
            <a:pPr algn="ctr"/>
            <a:r>
              <a:rPr lang="zh-CN" altLang="en-US" sz="4400" b="1">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《谁之罪？》</a:t>
            </a:r>
            <a:endParaRPr lang="zh-CN" altLang="en-US" sz="4400" b="1">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spTree>
  </p:cSld>
  <p:clrMapOvr>
    <a:masterClrMapping/>
  </p:clrMapOvr>
  <p:transition>
    <p:blinds dir="vert"/>
  </p:transition>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矩形 183298"/>
          <p:cNvSpPr/>
          <p:nvPr/>
        </p:nvSpPr>
        <p:spPr>
          <a:xfrm>
            <a:off x="346075" y="932815"/>
            <a:ext cx="8081645" cy="1858645"/>
          </a:xfrm>
          <a:prstGeom prst="rect">
            <a:avLst/>
          </a:prstGeom>
          <a:noFill/>
          <a:ln w="9525">
            <a:noFill/>
          </a:ln>
        </p:spPr>
        <p:txBody>
          <a:bodyPr anchor="t"/>
          <a:lstStyle/>
          <a:p>
            <a:pPr marL="342900" lvl="0" indent="-342900" algn="l" fontAlgn="base">
              <a:spcBef>
                <a:spcPct val="20000"/>
              </a:spcBef>
              <a:buFont typeface="Arial" panose="020B0604020202020204" pitchFamily="34" charset="0"/>
            </a:pPr>
            <a:r>
              <a:rPr sz="2000">
                <a:solidFill>
                  <a:schemeClr val="accent1"/>
                </a:solidFill>
              </a:rPr>
              <a:t>赫尔岑的长篇小说《谁之罪？》中也塑造了一个“多余人”形象。         别里托夫是一个“多余人”。他渴望有所作为，但脱离实际，以致一事无成。别里托夫与柳邦卡产生了共鸣，两人都怨恨、不满于当时的社会。在此基础上，他们彼此产生了爱恋。但是，为了避免破坏别人的家庭，别里托夫最后毅然远走国外。</a:t>
            </a:r>
            <a:endParaRPr sz="2000">
              <a:solidFill>
                <a:schemeClr val="accent1"/>
              </a:solidFill>
            </a:endParaRPr>
          </a:p>
        </p:txBody>
      </p:sp>
    </p:spTree>
  </p:cSld>
  <p:clrMapOvr>
    <a:masterClrMapping/>
  </p:clrMapOvr>
  <p:transition>
    <p:blinds dir="vert"/>
  </p:transition>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文本框 189441"/>
          <p:cNvSpPr txBox="1"/>
          <p:nvPr/>
        </p:nvSpPr>
        <p:spPr>
          <a:xfrm>
            <a:off x="2114550" y="3657600"/>
            <a:ext cx="467916" cy="1350010"/>
          </a:xfrm>
          <a:prstGeom prst="rect">
            <a:avLst/>
          </a:prstGeom>
          <a:solidFill>
            <a:schemeClr val="tx2">
              <a:lumMod val="20000"/>
              <a:lumOff val="80000"/>
            </a:schemeClr>
          </a:solidFill>
          <a:ln w="9525" cap="flat" cmpd="sng">
            <a:solidFill>
              <a:schemeClr val="hlink"/>
            </a:solidFill>
            <a:prstDash val="solid"/>
            <a:miter/>
            <a:headEnd type="none" w="med" len="med"/>
            <a:tailEnd type="none" w="med" len="med"/>
          </a:ln>
        </p:spPr>
        <p:txBody>
          <a:bodyPr lIns="67500" tIns="35100" rIns="67500" bIns="35100" anchor="t">
            <a:spAutoFit/>
          </a:bodyPr>
          <a:lstStyle/>
          <a:p>
            <a:pPr lvl="0" indent="0" algn="ctr"/>
            <a:r>
              <a:rPr lang="zh-CN" altLang="en-US" sz="2100" dirty="0">
                <a:solidFill>
                  <a:schemeClr val="tx2">
                    <a:lumMod val="75000"/>
                  </a:schemeClr>
                </a:solidFill>
                <a:latin typeface="Times New Roman" panose="02020603050405020304" pitchFamily="18" charset="0"/>
                <a:ea typeface="经典粗黑简" pitchFamily="49" charset="-122"/>
              </a:rPr>
              <a:t>冈察洛夫</a:t>
            </a:r>
            <a:endParaRPr lang="zh-CN" altLang="en-US" sz="2100" dirty="0">
              <a:solidFill>
                <a:schemeClr val="tx2">
                  <a:lumMod val="75000"/>
                </a:schemeClr>
              </a:solidFill>
              <a:latin typeface="Times New Roman" panose="02020603050405020304" pitchFamily="18" charset="0"/>
              <a:ea typeface="经典粗黑简" pitchFamily="49" charset="-122"/>
            </a:endParaRPr>
          </a:p>
        </p:txBody>
      </p:sp>
      <p:pic>
        <p:nvPicPr>
          <p:cNvPr id="72706" name="图片 189442"/>
          <p:cNvPicPr>
            <a:picLocks noChangeAspect="1"/>
          </p:cNvPicPr>
          <p:nvPr/>
        </p:nvPicPr>
        <p:blipFill>
          <a:blip r:embed="rId1" cstate="print"/>
          <a:stretch>
            <a:fillRect/>
          </a:stretch>
        </p:blipFill>
        <p:spPr>
          <a:xfrm>
            <a:off x="2743200" y="0"/>
            <a:ext cx="3914775" cy="5143500"/>
          </a:xfrm>
          <a:prstGeom prst="rect">
            <a:avLst/>
          </a:prstGeom>
          <a:noFill/>
          <a:ln w="9525">
            <a:noFill/>
          </a:ln>
        </p:spPr>
      </p:pic>
    </p:spTree>
  </p:cSld>
  <p:clrMapOvr>
    <a:masterClrMapping/>
  </p:clrMapOvr>
  <p:transition>
    <p:blinds dir="vert"/>
  </p:transition>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130" name="标题 176129"/>
          <p:cNvSpPr>
            <a:spLocks noGrp="1"/>
          </p:cNvSpPr>
          <p:nvPr>
            <p:ph type="title"/>
          </p:nvPr>
        </p:nvSpPr>
        <p:spPr/>
        <p:txBody>
          <a:bodyPr anchor="ctr"/>
          <a:lstStyle/>
          <a:p>
            <a:pPr fontAlgn="base"/>
            <a:r>
              <a:rPr lang="zh-CN" altLang="en-US" sz="4000" b="1" strike="noStrike" noProof="1">
                <a:solidFill>
                  <a:srgbClr val="7030A0"/>
                </a:solidFill>
              </a:rPr>
              <a:t>冈察洛夫</a:t>
            </a:r>
            <a:br>
              <a:rPr lang="zh-CN" altLang="en-US" strike="noStrike" noProof="1">
                <a:solidFill>
                  <a:srgbClr val="7030A0"/>
                </a:solidFill>
              </a:rPr>
            </a:br>
            <a:r>
              <a:rPr lang="zh-CN" altLang="en-US" sz="2800" strike="noStrike" noProof="1">
                <a:solidFill>
                  <a:srgbClr val="7030A0"/>
                </a:solidFill>
              </a:rPr>
              <a:t>（</a:t>
            </a:r>
            <a:r>
              <a:rPr lang="zh-CN" altLang="en-US" sz="2800" b="1" strike="noStrike" noProof="1">
                <a:solidFill>
                  <a:srgbClr val="7030A0"/>
                </a:solidFill>
              </a:rPr>
              <a:t>Александр Иванович Гончаров</a:t>
            </a:r>
            <a:r>
              <a:rPr lang="zh-CN" altLang="en-US" sz="2800" strike="noStrike" noProof="1">
                <a:solidFill>
                  <a:srgbClr val="7030A0"/>
                </a:solidFill>
              </a:rPr>
              <a:t>  </a:t>
            </a:r>
            <a:r>
              <a:rPr lang="en-US" altLang="zh-CN" sz="2800">
                <a:solidFill>
                  <a:srgbClr val="7030A0"/>
                </a:solidFill>
                <a:sym typeface="+mn-ea"/>
              </a:rPr>
              <a:t>1812</a:t>
            </a:r>
            <a:r>
              <a:rPr lang="en-US" altLang="zh-CN" sz="2800" dirty="0">
                <a:solidFill>
                  <a:srgbClr val="7030A0"/>
                </a:solidFill>
                <a:sym typeface="+mn-ea"/>
              </a:rPr>
              <a:t>-</a:t>
            </a:r>
            <a:r>
              <a:rPr lang="en-US" altLang="zh-CN" sz="2800">
                <a:solidFill>
                  <a:srgbClr val="7030A0"/>
                </a:solidFill>
                <a:sym typeface="+mn-ea"/>
              </a:rPr>
              <a:t>1891</a:t>
            </a:r>
            <a:r>
              <a:rPr lang="zh-CN" altLang="en-US" sz="2800" strike="noStrike" noProof="1">
                <a:solidFill>
                  <a:srgbClr val="7030A0"/>
                </a:solidFill>
              </a:rPr>
              <a:t>）</a:t>
            </a:r>
            <a:endParaRPr lang="zh-CN" altLang="en-US" sz="2800" strike="noStrike" noProof="1">
              <a:solidFill>
                <a:srgbClr val="7030A0"/>
              </a:solidFill>
            </a:endParaRPr>
          </a:p>
        </p:txBody>
      </p:sp>
      <p:sp>
        <p:nvSpPr>
          <p:cNvPr id="176131" name="文本占位符 176130"/>
          <p:cNvSpPr>
            <a:spLocks noGrp="1"/>
          </p:cNvSpPr>
          <p:nvPr>
            <p:ph idx="1"/>
          </p:nvPr>
        </p:nvSpPr>
        <p:spPr>
          <a:xfrm>
            <a:off x="387350" y="1332231"/>
            <a:ext cx="8229600" cy="3394472"/>
          </a:xfrm>
        </p:spPr>
        <p:txBody>
          <a:bodyPr/>
          <a:lstStyle/>
          <a:p>
            <a:pPr fontAlgn="base"/>
            <a:r>
              <a:rPr lang="zh-CN" altLang="en-US" sz="1800" strike="noStrike" noProof="1">
                <a:solidFill>
                  <a:schemeClr val="accent1"/>
                </a:solidFill>
              </a:rPr>
              <a:t>冈察洛夫于</a:t>
            </a:r>
            <a:r>
              <a:rPr lang="en-US" altLang="zh-CN" sz="1800" strike="noStrike" noProof="1">
                <a:solidFill>
                  <a:schemeClr val="accent1"/>
                </a:solidFill>
              </a:rPr>
              <a:t>1812</a:t>
            </a:r>
            <a:r>
              <a:rPr lang="zh-CN" altLang="en-US" sz="1800" strike="noStrike" noProof="1">
                <a:solidFill>
                  <a:schemeClr val="accent1"/>
                </a:solidFill>
              </a:rPr>
              <a:t>年出生于辛比尔斯克。其家庭虽被官方归入商人阶层，实际上却为贵族，冈察洛夫的成长环境亦为典型的外省贵族生活圈。他毕业后进入彼得堡衙门就职。他终生为文职官员，起初在财政部，之后，</a:t>
            </a:r>
            <a:r>
              <a:rPr lang="en-US" altLang="zh-CN" sz="1800" strike="noStrike" noProof="1">
                <a:solidFill>
                  <a:schemeClr val="accent1"/>
                </a:solidFill>
              </a:rPr>
              <a:t>1856</a:t>
            </a:r>
            <a:r>
              <a:rPr lang="zh-CN" altLang="en-US" sz="1800" strike="noStrike" noProof="1">
                <a:solidFill>
                  <a:schemeClr val="accent1"/>
                </a:solidFill>
              </a:rPr>
              <a:t>年，在当局决定放松书刊检查制度时，他担任书刊审查官。他终身未娶，其生活平淡无奇。他钟爱其悠闲，眷恋其习惯，与其小说主人公奥勃洛莫夫有相似之处。他一生仅有的重大事件，及其文学活动以及他的远动之行。</a:t>
            </a:r>
            <a:endParaRPr lang="zh-CN" altLang="en-US" sz="1800" strike="noStrike" noProof="1">
              <a:solidFill>
                <a:schemeClr val="accent1"/>
              </a:solidFill>
            </a:endParaRPr>
          </a:p>
          <a:p>
            <a:pPr fontAlgn="base"/>
            <a:r>
              <a:rPr lang="zh-CN" altLang="en-US" sz="1800" strike="noStrike" noProof="1">
                <a:solidFill>
                  <a:schemeClr val="accent1"/>
                </a:solidFill>
              </a:rPr>
              <a:t>他属于俄国自然派作家，其作品与屠格涅夫一样几乎均为</a:t>
            </a:r>
            <a:r>
              <a:rPr lang="en-US" altLang="zh-CN" sz="1800" strike="noStrike" noProof="1">
                <a:solidFill>
                  <a:schemeClr val="accent1"/>
                </a:solidFill>
              </a:rPr>
              <a:t>“</a:t>
            </a:r>
            <a:r>
              <a:rPr lang="zh-CN" altLang="en-US" sz="1800" strike="noStrike" noProof="1">
                <a:solidFill>
                  <a:schemeClr val="accent1"/>
                </a:solidFill>
              </a:rPr>
              <a:t>问题小说</a:t>
            </a:r>
            <a:r>
              <a:rPr lang="en-US" altLang="zh-CN" sz="1800" strike="noStrike" noProof="1">
                <a:solidFill>
                  <a:schemeClr val="accent1"/>
                </a:solidFill>
              </a:rPr>
              <a:t>”</a:t>
            </a:r>
            <a:r>
              <a:rPr lang="en-US" altLang="zh-CN" sz="1800" strike="noStrike" noProof="1">
                <a:solidFill>
                  <a:schemeClr val="accent1"/>
                </a:solidFill>
                <a:latin typeface="Times New Roman" panose="02020603050405020304" pitchFamily="18" charset="0"/>
              </a:rPr>
              <a:t>(проблемные романы)</a:t>
            </a:r>
            <a:r>
              <a:rPr lang="zh-CN" altLang="en-US" sz="1800" strike="noStrike" noProof="1">
                <a:solidFill>
                  <a:schemeClr val="accent1"/>
                </a:solidFill>
              </a:rPr>
              <a:t>。冈察洛夫的代表作是长篇小说</a:t>
            </a:r>
            <a:r>
              <a:rPr lang="en-US" altLang="zh-CN" sz="1800" b="1" strike="noStrike" noProof="1">
                <a:solidFill>
                  <a:schemeClr val="accent1"/>
                </a:solidFill>
              </a:rPr>
              <a:t>《</a:t>
            </a:r>
            <a:r>
              <a:rPr lang="zh-CN" altLang="en-US" sz="1800" b="1" strike="noStrike" noProof="1">
                <a:solidFill>
                  <a:schemeClr val="accent1"/>
                </a:solidFill>
              </a:rPr>
              <a:t>奥勃洛莫夫</a:t>
            </a:r>
            <a:r>
              <a:rPr lang="en-US" altLang="zh-CN" sz="1800" b="1" strike="noStrike" noProof="1">
                <a:solidFill>
                  <a:schemeClr val="accent1"/>
                </a:solidFill>
              </a:rPr>
              <a:t>》</a:t>
            </a:r>
            <a:r>
              <a:rPr lang="zh-CN" altLang="en-US" sz="1800" strike="noStrike" noProof="1">
                <a:solidFill>
                  <a:schemeClr val="accent1"/>
                </a:solidFill>
                <a:latin typeface="Times New Roman" panose="02020603050405020304" pitchFamily="18" charset="0"/>
              </a:rPr>
              <a:t>（</a:t>
            </a:r>
            <a:r>
              <a:rPr lang="en-US" altLang="zh-CN" sz="1800" strike="noStrike" noProof="1">
                <a:solidFill>
                  <a:schemeClr val="accent1"/>
                </a:solidFill>
                <a:latin typeface="Times New Roman" panose="02020603050405020304" pitchFamily="18" charset="0"/>
              </a:rPr>
              <a:t>Обл</a:t>
            </a:r>
            <a:r>
              <a:rPr lang="en-US" altLang="zh-CN" sz="1800" b="1" strike="noStrike" noProof="1">
                <a:solidFill>
                  <a:schemeClr val="accent1"/>
                </a:solidFill>
                <a:latin typeface="Times New Roman" panose="02020603050405020304" pitchFamily="18" charset="0"/>
              </a:rPr>
              <a:t>о</a:t>
            </a:r>
            <a:r>
              <a:rPr lang="en-US" altLang="zh-CN" sz="1800" strike="noStrike" noProof="1">
                <a:solidFill>
                  <a:schemeClr val="accent1"/>
                </a:solidFill>
                <a:latin typeface="Times New Roman" panose="02020603050405020304" pitchFamily="18" charset="0"/>
              </a:rPr>
              <a:t>мов, 1847—1859</a:t>
            </a:r>
            <a:r>
              <a:rPr lang="zh-CN" altLang="en-US" sz="1800" strike="noStrike" noProof="1">
                <a:solidFill>
                  <a:schemeClr val="accent1"/>
                </a:solidFill>
                <a:latin typeface="Times New Roman" panose="02020603050405020304" pitchFamily="18" charset="0"/>
              </a:rPr>
              <a:t>）</a:t>
            </a:r>
            <a:r>
              <a:rPr lang="zh-CN" altLang="en-US" sz="1800" strike="noStrike" noProof="1">
                <a:solidFill>
                  <a:schemeClr val="accent1"/>
                </a:solidFill>
              </a:rPr>
              <a:t>，描写了地主知识分子奥勃洛莫夫精神死亡的过程，他是</a:t>
            </a:r>
            <a:r>
              <a:rPr lang="zh-CN" altLang="en-US" sz="1800" b="1" strike="noStrike" noProof="1">
                <a:solidFill>
                  <a:schemeClr val="accent1"/>
                </a:solidFill>
              </a:rPr>
              <a:t>俄国文学中最后一个多余人</a:t>
            </a:r>
            <a:r>
              <a:rPr lang="zh-CN" altLang="en-US" sz="1800" strike="noStrike" noProof="1">
                <a:solidFill>
                  <a:schemeClr val="accent1"/>
                </a:solidFill>
              </a:rPr>
              <a:t>，标志着传统的多余人的完全蜕化。</a:t>
            </a:r>
            <a:endParaRPr lang="zh-CN" altLang="en-US" sz="1800" strike="noStrike" noProof="1">
              <a:solidFill>
                <a:schemeClr val="accent1"/>
              </a:solidFill>
            </a:endParaRPr>
          </a:p>
          <a:p>
            <a:pPr fontAlgn="base"/>
            <a:endParaRPr lang="zh-CN" altLang="en-US" sz="2400" strike="noStrike" noProof="1">
              <a:solidFill>
                <a:schemeClr val="accent1"/>
              </a:solidFill>
            </a:endParaRPr>
          </a:p>
        </p:txBody>
      </p:sp>
    </p:spTree>
  </p:cSld>
  <p:clrMapOvr>
    <a:masterClrMapping/>
  </p:clrMapOvr>
  <p:transition>
    <p:blinds dir="vert"/>
  </p:transition>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2515" name="文本占位符 192514"/>
          <p:cNvSpPr>
            <a:spLocks noGrp="1"/>
          </p:cNvSpPr>
          <p:nvPr>
            <p:ph idx="1"/>
          </p:nvPr>
        </p:nvSpPr>
        <p:spPr>
          <a:xfrm>
            <a:off x="287020" y="1262380"/>
            <a:ext cx="8076565" cy="3543300"/>
          </a:xfrm>
        </p:spPr>
        <p:txBody>
          <a:bodyPr/>
          <a:lstStyle/>
          <a:p>
            <a:pPr algn="just" fontAlgn="base">
              <a:lnSpc>
                <a:spcPct val="90000"/>
              </a:lnSpc>
              <a:buNone/>
            </a:pPr>
            <a:r>
              <a:rPr lang="zh-CN" altLang="en-US" sz="2100" strike="noStrike" noProof="1"/>
              <a:t>            </a:t>
            </a:r>
            <a:r>
              <a:rPr lang="zh-CN" altLang="en-US" sz="2000" strike="noStrike" noProof="1">
                <a:solidFill>
                  <a:schemeClr val="accent1"/>
                </a:solidFill>
              </a:rPr>
              <a:t>作者着力揭示</a:t>
            </a:r>
            <a:r>
              <a:rPr lang="zh-CN" altLang="en-US" sz="2000" b="1" strike="noStrike" noProof="1">
                <a:solidFill>
                  <a:schemeClr val="accent1"/>
                </a:solidFill>
              </a:rPr>
              <a:t>奥勃洛莫夫</a:t>
            </a:r>
            <a:r>
              <a:rPr lang="zh-CN" altLang="en-US" sz="2000" strike="noStrike" noProof="1">
                <a:solidFill>
                  <a:schemeClr val="accent1"/>
                </a:solidFill>
              </a:rPr>
              <a:t>这个贵族地主在</a:t>
            </a:r>
            <a:r>
              <a:rPr lang="zh-CN" altLang="en-US" sz="2000" strike="noStrike" noProof="1">
                <a:solidFill>
                  <a:schemeClr val="accent1"/>
                </a:solidFill>
                <a:ea typeface="方正超粗黑简体" pitchFamily="2" charset="-122"/>
              </a:rPr>
              <a:t>精神上日趋死亡</a:t>
            </a:r>
            <a:r>
              <a:rPr lang="zh-CN" altLang="en-US" sz="2000" strike="noStrike" noProof="1">
                <a:solidFill>
                  <a:schemeClr val="accent1"/>
                </a:solidFill>
              </a:rPr>
              <a:t>的特征。如小说一开始就用占全书四分之一的篇幅详尽地描述了主人公百无聊赖、在沙发床上迟迟不愿起身的情景。对于奥勃洛莫夫来说，</a:t>
            </a:r>
            <a:r>
              <a:rPr lang="zh-CN" altLang="en-US" sz="2000" strike="noStrike" noProof="1">
                <a:solidFill>
                  <a:schemeClr val="accent1"/>
                </a:solidFill>
                <a:ea typeface="方正超粗黑简体" pitchFamily="2" charset="-122"/>
              </a:rPr>
              <a:t>躺卧</a:t>
            </a:r>
            <a:r>
              <a:rPr lang="zh-CN" altLang="en-US" sz="2000" strike="noStrike" noProof="1">
                <a:solidFill>
                  <a:schemeClr val="accent1"/>
                </a:solidFill>
              </a:rPr>
              <a:t>既不是出于必要，也不是为了享乐，“而是一种常态”。他已经习惯于在沉沉的昏睡中消磨时光。</a:t>
            </a:r>
            <a:endParaRPr lang="zh-CN" altLang="en-US" sz="2000" strike="noStrike" noProof="1">
              <a:solidFill>
                <a:schemeClr val="accent1"/>
              </a:solidFill>
            </a:endParaRPr>
          </a:p>
          <a:p>
            <a:pPr algn="just" fontAlgn="base">
              <a:lnSpc>
                <a:spcPct val="90000"/>
              </a:lnSpc>
              <a:buNone/>
            </a:pPr>
            <a:r>
              <a:rPr lang="zh-CN" altLang="en-US" sz="2000" strike="noStrike" noProof="1">
                <a:solidFill>
                  <a:schemeClr val="accent1"/>
                </a:solidFill>
              </a:rPr>
              <a:t>              在日常生活中，哪怕细小到“要用显微镜才能看得见”的小事，奥勃洛莫夫也对付不了。他不仅穿衣穿袜离不开仆人查哈尔，而且害怕生活中的任何变动。</a:t>
            </a:r>
            <a:endParaRPr lang="zh-CN" altLang="en-US" sz="2000" strike="noStrike" noProof="1">
              <a:solidFill>
                <a:schemeClr val="accent1"/>
              </a:solidFill>
            </a:endParaRPr>
          </a:p>
        </p:txBody>
      </p:sp>
      <p:sp>
        <p:nvSpPr>
          <p:cNvPr id="176130" name="标题 176129"/>
          <p:cNvSpPr>
            <a:spLocks noGrp="1"/>
          </p:cNvSpPr>
          <p:nvPr>
            <p:ph type="title"/>
          </p:nvPr>
        </p:nvSpPr>
        <p:spPr/>
        <p:txBody>
          <a:bodyPr anchor="ctr"/>
          <a:lstStyle/>
          <a:p>
            <a:pPr fontAlgn="base"/>
            <a:r>
              <a:rPr lang="zh-CN" sz="4000" b="1" strike="noStrike" noProof="1">
                <a:solidFill>
                  <a:srgbClr val="7030A0"/>
                </a:solidFill>
              </a:rPr>
              <a:t>奥勃洛莫夫</a:t>
            </a:r>
            <a:endParaRPr lang="zh-CN" sz="4000" strike="noStrike" noProof="1">
              <a:solidFill>
                <a:srgbClr val="7030A0"/>
              </a:solidFill>
            </a:endParaRPr>
          </a:p>
        </p:txBody>
      </p:sp>
    </p:spTree>
  </p:cSld>
  <p:clrMapOvr>
    <a:masterClrMapping/>
  </p:clrMapOvr>
  <p:transition>
    <p:blinds dir="vert"/>
  </p:transition>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矩形 193538"/>
          <p:cNvSpPr/>
          <p:nvPr/>
        </p:nvSpPr>
        <p:spPr>
          <a:xfrm>
            <a:off x="338455" y="1329690"/>
            <a:ext cx="7990840" cy="3086100"/>
          </a:xfrm>
          <a:prstGeom prst="rect">
            <a:avLst/>
          </a:prstGeom>
          <a:noFill/>
          <a:ln w="9525">
            <a:noFill/>
          </a:ln>
        </p:spPr>
        <p:txBody>
          <a:bodyPr anchor="t"/>
          <a:lstStyle/>
          <a:p>
            <a:pPr marL="342900" lvl="0" indent="-342900" algn="just">
              <a:spcBef>
                <a:spcPct val="20000"/>
              </a:spcBef>
            </a:pPr>
            <a:r>
              <a:rPr lang="zh-CN" altLang="en-US" sz="2100" dirty="0">
                <a:latin typeface="Times New Roman" panose="02020603050405020304" pitchFamily="18" charset="0"/>
                <a:ea typeface="宋体" panose="02010600030101010101" pitchFamily="2" charset="-122"/>
              </a:rPr>
              <a:t>            </a:t>
            </a:r>
            <a:r>
              <a:rPr lang="zh-CN" altLang="en-US" sz="2000" dirty="0">
                <a:solidFill>
                  <a:schemeClr val="accent1"/>
                </a:solidFill>
                <a:latin typeface="Times New Roman" panose="02020603050405020304" pitchFamily="18" charset="0"/>
                <a:ea typeface="宋体" panose="02010600030101010101" pitchFamily="2" charset="-122"/>
              </a:rPr>
              <a:t>他虽然只有三十二岁，却没有年轻人的朝气。虽然有“黄金一般的心灵”，却总是</a:t>
            </a:r>
            <a:r>
              <a:rPr lang="zh-CN" altLang="en-US" sz="2000" dirty="0">
                <a:solidFill>
                  <a:schemeClr val="accent1"/>
                </a:solidFill>
                <a:latin typeface="Times New Roman" panose="02020603050405020304" pitchFamily="18" charset="0"/>
                <a:ea typeface="方正超粗黑简体" pitchFamily="2" charset="-122"/>
              </a:rPr>
              <a:t>懒洋洋地躺在床上胡思乱想</a:t>
            </a:r>
            <a:r>
              <a:rPr lang="zh-CN" altLang="en-US" sz="2000" dirty="0">
                <a:solidFill>
                  <a:schemeClr val="accent1"/>
                </a:solidFill>
                <a:latin typeface="Times New Roman" panose="02020603050405020304" pitchFamily="18" charset="0"/>
                <a:ea typeface="宋体" panose="02010600030101010101" pitchFamily="2" charset="-122"/>
              </a:rPr>
              <a:t>。虽然他在心中已经制订出了种种整顿自己领地的改良计划，可年复一年，计划始终没有写出来，更不用说实现了。</a:t>
            </a:r>
            <a:endParaRPr lang="zh-CN" altLang="en-US" sz="2000" dirty="0">
              <a:solidFill>
                <a:schemeClr val="accent1"/>
              </a:solidFill>
              <a:latin typeface="Times New Roman" panose="02020603050405020304" pitchFamily="18" charset="0"/>
              <a:ea typeface="宋体" panose="02010600030101010101" pitchFamily="2" charset="-122"/>
            </a:endParaRPr>
          </a:p>
          <a:p>
            <a:pPr marL="342900" lvl="0" indent="-342900" algn="just">
              <a:spcBef>
                <a:spcPct val="20000"/>
              </a:spcBef>
            </a:pPr>
            <a:r>
              <a:rPr lang="zh-CN" altLang="en-US" sz="2000" dirty="0">
                <a:solidFill>
                  <a:schemeClr val="accent1"/>
                </a:solidFill>
                <a:latin typeface="Times New Roman" panose="02020603050405020304" pitchFamily="18" charset="0"/>
                <a:ea typeface="宋体" panose="02010600030101010101" pitchFamily="2" charset="-122"/>
              </a:rPr>
              <a:t>            小说后半部关于主人公从恋爱波折到找到归宿的描写：他和邻居房东寡妇同居，在沙发上，在梦中死去。</a:t>
            </a:r>
            <a:r>
              <a:rPr lang="zh-CN" altLang="en-US" sz="2000" dirty="0">
                <a:solidFill>
                  <a:schemeClr val="accent1"/>
                </a:solidFill>
                <a:sym typeface="+mn-ea"/>
              </a:rPr>
              <a:t>奥勃洛莫夫是一个地地道道的毫无用处的寄生虫，一个对任何时代都毫无用处的真正的“多余人”。</a:t>
            </a:r>
            <a:endParaRPr lang="zh-CN" altLang="en-US" sz="2000" dirty="0">
              <a:solidFill>
                <a:schemeClr val="accent1"/>
              </a:solidFill>
              <a:latin typeface="Times New Roman" panose="02020603050405020304" pitchFamily="18" charset="0"/>
              <a:ea typeface="宋体" panose="02010600030101010101" pitchFamily="2" charset="-122"/>
              <a:sym typeface="+mn-ea"/>
            </a:endParaRPr>
          </a:p>
        </p:txBody>
      </p:sp>
      <p:sp>
        <p:nvSpPr>
          <p:cNvPr id="176130" name="标题 176129"/>
          <p:cNvSpPr>
            <a:spLocks noGrp="1"/>
          </p:cNvSpPr>
          <p:nvPr/>
        </p:nvSpPr>
        <p:spPr>
          <a:xfrm>
            <a:off x="457200" y="205978"/>
            <a:ext cx="8229600" cy="857250"/>
          </a:xfrm>
          <a:prstGeom prst="rect">
            <a:avLst/>
          </a:prstGeom>
        </p:spPr>
        <p:txBody>
          <a:bodyPr anchor="ct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base"/>
            <a:r>
              <a:rPr lang="zh-CN" sz="4000" b="1" strike="noStrike" noProof="1">
                <a:solidFill>
                  <a:srgbClr val="7030A0"/>
                </a:solidFill>
              </a:rPr>
              <a:t>奥勃洛莫夫</a:t>
            </a:r>
            <a:endParaRPr lang="zh-CN" sz="4000" b="1" strike="noStrike" noProof="1">
              <a:solidFill>
                <a:srgbClr val="7030A0"/>
              </a:solidFill>
            </a:endParaRPr>
          </a:p>
        </p:txBody>
      </p:sp>
    </p:spTree>
  </p:cSld>
  <p:clrMapOvr>
    <a:masterClrMapping/>
  </p:clrMapOvr>
  <p:transition>
    <p:blinds dir="vert"/>
  </p:transition>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矩形 194562"/>
          <p:cNvSpPr/>
          <p:nvPr/>
        </p:nvSpPr>
        <p:spPr>
          <a:xfrm>
            <a:off x="420370" y="1028700"/>
            <a:ext cx="8074660" cy="3086100"/>
          </a:xfrm>
          <a:prstGeom prst="rect">
            <a:avLst/>
          </a:prstGeom>
          <a:noFill/>
          <a:ln w="9525">
            <a:noFill/>
          </a:ln>
        </p:spPr>
        <p:txBody>
          <a:bodyPr anchor="t"/>
          <a:lstStyle/>
          <a:p>
            <a:pPr marL="342900" lvl="0" indent="-342900" algn="just">
              <a:spcBef>
                <a:spcPct val="20000"/>
              </a:spcBef>
            </a:pPr>
            <a:r>
              <a:rPr lang="zh-CN" altLang="en-US" sz="2100" dirty="0">
                <a:latin typeface="Times New Roman" panose="02020603050405020304" pitchFamily="18" charset="0"/>
                <a:ea typeface="宋体" panose="02010600030101010101" pitchFamily="2" charset="-122"/>
              </a:rPr>
              <a:t>            </a:t>
            </a:r>
            <a:r>
              <a:rPr lang="zh-CN" altLang="en-US" sz="2000" dirty="0">
                <a:solidFill>
                  <a:schemeClr val="accent1"/>
                </a:solidFill>
                <a:latin typeface="Times New Roman" panose="02020603050405020304" pitchFamily="18" charset="0"/>
                <a:ea typeface="宋体" panose="02010600030101010101" pitchFamily="2" charset="-122"/>
              </a:rPr>
              <a:t>但是冈察洛夫又指出，奥勃洛莫夫并不像许多贵族地主那样愚昧、卑劣。他的朋友</a:t>
            </a:r>
            <a:r>
              <a:rPr lang="zh-CN" altLang="en-US" sz="2000" dirty="0">
                <a:solidFill>
                  <a:srgbClr val="7030A0"/>
                </a:solidFill>
                <a:latin typeface="Times New Roman" panose="02020603050405020304" pitchFamily="18" charset="0"/>
                <a:ea typeface="宋体" panose="02010600030101010101" pitchFamily="2" charset="-122"/>
                <a:sym typeface="+mn-ea"/>
              </a:rPr>
              <a:t>希托尔兹（Штольц）</a:t>
            </a:r>
            <a:r>
              <a:rPr lang="zh-CN" altLang="en-US" sz="2000" dirty="0">
                <a:solidFill>
                  <a:schemeClr val="accent1"/>
                </a:solidFill>
                <a:latin typeface="Times New Roman" panose="02020603050405020304" pitchFamily="18" charset="0"/>
                <a:ea typeface="宋体" panose="02010600030101010101" pitchFamily="2" charset="-122"/>
                <a:sym typeface="+mn-ea"/>
              </a:rPr>
              <a:t>认为他的心地明亮、洁净。他爱上的女孩</a:t>
            </a:r>
            <a:r>
              <a:rPr lang="zh-CN" altLang="en-US" sz="2000" dirty="0">
                <a:solidFill>
                  <a:srgbClr val="7030A0"/>
                </a:solidFill>
                <a:latin typeface="Times New Roman" panose="02020603050405020304" pitchFamily="18" charset="0"/>
                <a:ea typeface="宋体" panose="02010600030101010101" pitchFamily="2" charset="-122"/>
              </a:rPr>
              <a:t>奥尔迦</a:t>
            </a:r>
            <a:r>
              <a:rPr lang="zh-CN" altLang="en-US" sz="2000" dirty="0">
                <a:solidFill>
                  <a:schemeClr val="accent1"/>
                </a:solidFill>
                <a:latin typeface="Times New Roman" panose="02020603050405020304" pitchFamily="18" charset="0"/>
                <a:ea typeface="宋体" panose="02010600030101010101" pitchFamily="2" charset="-122"/>
              </a:rPr>
              <a:t>也觉得他聪明、善良、正直，虽然后来奥勃洛莫夫觉得恋爱和婚姻太复杂，放弃了奥尔</a:t>
            </a:r>
            <a:r>
              <a:rPr lang="zh-CN" altLang="en-US" sz="2000" dirty="0">
                <a:solidFill>
                  <a:schemeClr val="accent1"/>
                </a:solidFill>
                <a:latin typeface="Times New Roman" panose="02020603050405020304" pitchFamily="18" charset="0"/>
                <a:ea typeface="宋体" panose="02010600030101010101" pitchFamily="2" charset="-122"/>
                <a:sym typeface="+mn-ea"/>
              </a:rPr>
              <a:t>迦</a:t>
            </a:r>
            <a:r>
              <a:rPr lang="zh-CN" altLang="en-US" sz="2000" dirty="0">
                <a:solidFill>
                  <a:schemeClr val="accent1"/>
                </a:solidFill>
                <a:latin typeface="Times New Roman" panose="02020603050405020304" pitchFamily="18" charset="0"/>
                <a:ea typeface="宋体" panose="02010600030101010101" pitchFamily="2" charset="-122"/>
              </a:rPr>
              <a:t>。奥勃洛莫夫受过教育，通晓外语，也曾一度有过精神上的追求。然而，就是这样一个有教养的、禀赋良好的青年人，却丧失了一切实际生活能力。这种尖锐的矛盾更加深了主人公的精神悲剧。</a:t>
            </a:r>
            <a:endParaRPr lang="zh-CN" altLang="en-US" sz="2000" dirty="0">
              <a:solidFill>
                <a:schemeClr val="accent1"/>
              </a:solidFill>
              <a:latin typeface="Times New Roman" panose="02020603050405020304" pitchFamily="18" charset="0"/>
              <a:ea typeface="宋体" panose="02010600030101010101" pitchFamily="2" charset="-122"/>
            </a:endParaRPr>
          </a:p>
        </p:txBody>
      </p:sp>
    </p:spTree>
  </p:cSld>
  <p:clrMapOvr>
    <a:masterClrMapping/>
  </p:clrMapOvr>
  <p:transition>
    <p:blinds dir="vert"/>
  </p:transition>
</p:sld>
</file>

<file path=ppt/slides/slide1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矩形 195586"/>
          <p:cNvSpPr/>
          <p:nvPr/>
        </p:nvSpPr>
        <p:spPr>
          <a:xfrm>
            <a:off x="557530" y="854075"/>
            <a:ext cx="7863840" cy="3086100"/>
          </a:xfrm>
          <a:prstGeom prst="rect">
            <a:avLst/>
          </a:prstGeom>
          <a:noFill/>
          <a:ln w="9525">
            <a:noFill/>
          </a:ln>
        </p:spPr>
        <p:txBody>
          <a:bodyPr anchor="t"/>
          <a:lstStyle/>
          <a:p>
            <a:pPr marL="342900" lvl="0" indent="-342900" algn="just">
              <a:spcBef>
                <a:spcPct val="20000"/>
              </a:spcBef>
            </a:pPr>
            <a:r>
              <a:rPr lang="zh-CN" altLang="en-US" sz="2100" dirty="0">
                <a:latin typeface="Times New Roman" panose="02020603050405020304" pitchFamily="18" charset="0"/>
                <a:ea typeface="宋体" panose="02010600030101010101" pitchFamily="2" charset="-122"/>
              </a:rPr>
              <a:t>   </a:t>
            </a:r>
            <a:r>
              <a:rPr lang="zh-CN" altLang="en-US" sz="2000" dirty="0">
                <a:latin typeface="Times New Roman" panose="02020603050405020304" pitchFamily="18" charset="0"/>
                <a:ea typeface="宋体" panose="02010600030101010101" pitchFamily="2" charset="-122"/>
              </a:rPr>
              <a:t>         </a:t>
            </a:r>
            <a:r>
              <a:rPr lang="zh-CN" altLang="en-US" sz="2000" dirty="0">
                <a:solidFill>
                  <a:schemeClr val="accent1"/>
                </a:solidFill>
                <a:latin typeface="Times New Roman" panose="02020603050405020304" pitchFamily="18" charset="0"/>
                <a:ea typeface="宋体" panose="02010600030101010101" pitchFamily="2" charset="-122"/>
              </a:rPr>
              <a:t>奥勃洛莫夫自己说：“我什么都知道，什么都懂得，就是</a:t>
            </a:r>
            <a:r>
              <a:rPr lang="zh-CN" altLang="en-US" sz="2000" dirty="0">
                <a:solidFill>
                  <a:schemeClr val="accent1"/>
                </a:solidFill>
                <a:latin typeface="Times New Roman" panose="02020603050405020304" pitchFamily="18" charset="0"/>
                <a:ea typeface="方正超粗黑简体" pitchFamily="2" charset="-122"/>
              </a:rPr>
              <a:t>没有力量和意志</a:t>
            </a:r>
            <a:r>
              <a:rPr lang="zh-CN" altLang="en-US" sz="2000" dirty="0">
                <a:solidFill>
                  <a:schemeClr val="accent1"/>
                </a:solidFill>
                <a:latin typeface="Times New Roman" panose="02020603050405020304" pitchFamily="18" charset="0"/>
                <a:ea typeface="宋体" panose="02010600030101010101" pitchFamily="2" charset="-122"/>
              </a:rPr>
              <a:t>。</a:t>
            </a:r>
            <a:r>
              <a:rPr lang="zh-CN" altLang="en-US" sz="2000">
                <a:solidFill>
                  <a:schemeClr val="accent1"/>
                </a:solidFill>
                <a:latin typeface="Times New Roman" panose="02020603050405020304" pitchFamily="18" charset="0"/>
                <a:ea typeface="宋体" panose="02010600030101010101" pitchFamily="2" charset="-122"/>
              </a:rPr>
              <a:t>”</a:t>
            </a:r>
            <a:endParaRPr lang="zh-CN" altLang="en-US" sz="2000">
              <a:solidFill>
                <a:schemeClr val="accent1"/>
              </a:solidFill>
              <a:latin typeface="Times New Roman" panose="02020603050405020304" pitchFamily="18" charset="0"/>
              <a:ea typeface="宋体" panose="02010600030101010101" pitchFamily="2" charset="-122"/>
            </a:endParaRPr>
          </a:p>
          <a:p>
            <a:pPr marL="342900" lvl="0" indent="-342900" algn="just">
              <a:spcBef>
                <a:spcPct val="20000"/>
              </a:spcBef>
            </a:pPr>
            <a:r>
              <a:rPr lang="zh-CN" altLang="en-US" sz="2000" dirty="0">
                <a:solidFill>
                  <a:schemeClr val="accent1"/>
                </a:solidFill>
                <a:latin typeface="Times New Roman" panose="02020603050405020304" pitchFamily="18" charset="0"/>
                <a:ea typeface="宋体" panose="02010600030101010101" pitchFamily="2" charset="-122"/>
              </a:rPr>
              <a:t>            冈察洛夫通过作品中人物希托尔兹说，奥勃洛莫夫毁于“</a:t>
            </a:r>
            <a:r>
              <a:rPr lang="zh-CN" altLang="en-US" sz="2000" dirty="0">
                <a:solidFill>
                  <a:schemeClr val="accent1"/>
                </a:solidFill>
                <a:latin typeface="Times New Roman" panose="02020603050405020304" pitchFamily="18" charset="0"/>
                <a:ea typeface="方正超粗黑简体" pitchFamily="2" charset="-122"/>
              </a:rPr>
              <a:t>奥勃洛莫夫性格</a:t>
            </a:r>
            <a:r>
              <a:rPr lang="zh-CN" altLang="en-US" sz="2000" dirty="0">
                <a:solidFill>
                  <a:schemeClr val="accent1"/>
                </a:solidFill>
                <a:latin typeface="Times New Roman" panose="02020603050405020304" pitchFamily="18" charset="0"/>
                <a:ea typeface="宋体" panose="02010600030101010101" pitchFamily="2" charset="-122"/>
              </a:rPr>
              <a:t>”（обломовщина，杜勃罗留波夫语），即农奴制生活方式所养成的惰性。照作者看来，奥勃洛莫夫正是这种生活方式的牺牲品。</a:t>
            </a:r>
            <a:endParaRPr lang="zh-CN" altLang="en-US" sz="2000" dirty="0">
              <a:solidFill>
                <a:schemeClr val="accent1"/>
              </a:solidFill>
              <a:latin typeface="Times New Roman" panose="02020603050405020304" pitchFamily="18" charset="0"/>
              <a:ea typeface="宋体" panose="02010600030101010101" pitchFamily="2" charset="-122"/>
            </a:endParaRPr>
          </a:p>
          <a:p>
            <a:pPr marL="342900" lvl="0" indent="-342900" algn="just">
              <a:spcBef>
                <a:spcPct val="20000"/>
              </a:spcBef>
            </a:pPr>
            <a:r>
              <a:rPr lang="zh-CN" altLang="en-US" sz="2000">
                <a:solidFill>
                  <a:schemeClr val="accent1"/>
                </a:solidFill>
                <a:latin typeface="Times New Roman" panose="02020603050405020304" pitchFamily="18" charset="0"/>
                <a:ea typeface="宋体" panose="02010600030101010101" pitchFamily="2" charset="-122"/>
              </a:rPr>
              <a:t>             </a:t>
            </a:r>
            <a:r>
              <a:rPr lang="zh-CN" altLang="en-US" sz="2000" dirty="0">
                <a:solidFill>
                  <a:schemeClr val="accent1"/>
                </a:solidFill>
                <a:sym typeface="+mn-ea"/>
              </a:rPr>
              <a:t>奥勃洛莫夫形象的出现表明：在新的历史时期，俄国贵族阶级已经丧失了历史上曾经起过的进步作用，</a:t>
            </a:r>
            <a:r>
              <a:rPr lang="zh-CN" altLang="en-US" sz="2000" b="1" dirty="0">
                <a:solidFill>
                  <a:schemeClr val="accent1"/>
                </a:solidFill>
                <a:ea typeface="方正超粗黑简体" pitchFamily="2" charset="-122"/>
                <a:sym typeface="+mn-ea"/>
              </a:rPr>
              <a:t>精神上趋于死亡</a:t>
            </a:r>
            <a:r>
              <a:rPr lang="zh-CN" altLang="en-US" sz="2000" dirty="0">
                <a:solidFill>
                  <a:schemeClr val="accent1"/>
                </a:solidFill>
                <a:sym typeface="+mn-ea"/>
              </a:rPr>
              <a:t>。</a:t>
            </a:r>
            <a:endParaRPr lang="zh-CN" altLang="en-US" sz="2000" dirty="0">
              <a:solidFill>
                <a:schemeClr val="accent1"/>
              </a:solidFill>
              <a:latin typeface="Times New Roman" panose="02020603050405020304" pitchFamily="18" charset="0"/>
              <a:ea typeface="宋体" panose="02010600030101010101" pitchFamily="2" charset="-122"/>
              <a:sym typeface="+mn-ea"/>
            </a:endParaRPr>
          </a:p>
        </p:txBody>
      </p:sp>
    </p:spTree>
  </p:cSld>
  <p:clrMapOvr>
    <a:masterClrMapping/>
  </p:clrMapOvr>
  <p:transition>
    <p:blinds dir="vert"/>
  </p:transition>
</p:sld>
</file>

<file path=ppt/slides/slide1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1" name="标题 166913"/>
          <p:cNvSpPr>
            <a:spLocks noGrp="1"/>
          </p:cNvSpPr>
          <p:nvPr>
            <p:ph type="title"/>
          </p:nvPr>
        </p:nvSpPr>
        <p:spPr/>
        <p:txBody>
          <a:bodyPr anchor="ctr"/>
          <a:lstStyle/>
          <a:p>
            <a:r>
              <a:rPr lang="zh-CN" altLang="en-US" b="1" dirty="0">
                <a:solidFill>
                  <a:srgbClr val="7030A0"/>
                </a:solidFill>
              </a:rPr>
              <a:t>论“多余人”</a:t>
            </a:r>
            <a:endParaRPr lang="zh-CN" altLang="en-US" b="1" dirty="0">
              <a:solidFill>
                <a:srgbClr val="7030A0"/>
              </a:solidFill>
            </a:endParaRPr>
          </a:p>
        </p:txBody>
      </p:sp>
      <p:sp>
        <p:nvSpPr>
          <p:cNvPr id="133122" name="文本占位符 166914"/>
          <p:cNvSpPr>
            <a:spLocks noGrp="1"/>
          </p:cNvSpPr>
          <p:nvPr>
            <p:ph idx="1"/>
          </p:nvPr>
        </p:nvSpPr>
        <p:spPr>
          <a:xfrm>
            <a:off x="297815" y="1357631"/>
            <a:ext cx="8229600" cy="3394472"/>
          </a:xfrm>
        </p:spPr>
        <p:txBody>
          <a:bodyPr anchor="t"/>
          <a:lstStyle/>
          <a:p>
            <a:pPr>
              <a:lnSpc>
                <a:spcPct val="90000"/>
              </a:lnSpc>
            </a:pPr>
            <a:r>
              <a:rPr lang="en-US" altLang="zh-CN" sz="2000" dirty="0">
                <a:solidFill>
                  <a:schemeClr val="accent1"/>
                </a:solidFill>
              </a:rPr>
              <a:t>“</a:t>
            </a:r>
            <a:r>
              <a:rPr lang="zh-CN" altLang="en-US" sz="2000" dirty="0">
                <a:solidFill>
                  <a:schemeClr val="accent1"/>
                </a:solidFill>
              </a:rPr>
              <a:t>多余人”</a:t>
            </a:r>
            <a:r>
              <a:rPr lang="en-US" altLang="zh-CN" sz="2000" dirty="0">
                <a:solidFill>
                  <a:schemeClr val="accent1"/>
                </a:solidFill>
                <a:latin typeface="Times New Roman" panose="02020603050405020304" pitchFamily="18" charset="0"/>
              </a:rPr>
              <a:t>(Лишний человек)</a:t>
            </a:r>
            <a:r>
              <a:rPr lang="zh-CN" altLang="en-US" sz="2000" dirty="0">
                <a:solidFill>
                  <a:schemeClr val="accent1"/>
                </a:solidFill>
              </a:rPr>
              <a:t>形象：俄罗斯文学中的系列形象，他们是</a:t>
            </a:r>
            <a:r>
              <a:rPr lang="en-US" altLang="zh-CN" sz="2000" dirty="0">
                <a:solidFill>
                  <a:schemeClr val="accent1"/>
                </a:solidFill>
              </a:rPr>
              <a:t>19</a:t>
            </a:r>
            <a:r>
              <a:rPr lang="zh-CN" altLang="en-US" sz="2000" dirty="0">
                <a:solidFill>
                  <a:schemeClr val="accent1"/>
                </a:solidFill>
              </a:rPr>
              <a:t>世纪</a:t>
            </a:r>
            <a:r>
              <a:rPr lang="en-US" altLang="zh-CN" sz="2000" dirty="0">
                <a:solidFill>
                  <a:schemeClr val="accent1"/>
                </a:solidFill>
              </a:rPr>
              <a:t>20—50</a:t>
            </a:r>
            <a:r>
              <a:rPr lang="zh-CN" altLang="en-US" sz="2000" dirty="0">
                <a:solidFill>
                  <a:schemeClr val="accent1"/>
                </a:solidFill>
              </a:rPr>
              <a:t>年代俄国社会特定历史时期的产物。属于这类人物者都白白浪费了自己的大宗的精神财富，却找不到献身的事业和热爱的生活。他们也曾苦苦地探索过，但无论在事业上，还是在爱情上他们都实现不了自己的愿望和要求。在俄罗斯的现实生活中他们找不到自己的位置。他们既不能站在政府一边，也不可能站在人民一边，结果是一事无成，只有苦恼和绝望，承认自己毫无用处。</a:t>
            </a:r>
            <a:endParaRPr lang="zh-CN" altLang="en-US" sz="2000" dirty="0">
              <a:solidFill>
                <a:schemeClr val="accent1"/>
              </a:solidFill>
            </a:endParaRPr>
          </a:p>
          <a:p>
            <a:pPr marL="0" indent="0">
              <a:lnSpc>
                <a:spcPct val="90000"/>
              </a:lnSpc>
              <a:buNone/>
            </a:pPr>
            <a:endParaRPr lang="zh-CN" altLang="en-US" sz="2100" dirty="0"/>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1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5" name="标题 167937"/>
          <p:cNvSpPr>
            <a:spLocks noGrp="1"/>
          </p:cNvSpPr>
          <p:nvPr>
            <p:ph type="title"/>
          </p:nvPr>
        </p:nvSpPr>
        <p:spPr/>
        <p:txBody>
          <a:bodyPr anchor="ctr"/>
          <a:lstStyle/>
          <a:p>
            <a:r>
              <a:rPr lang="zh-CN" altLang="en-US" sz="4050" b="1" dirty="0">
                <a:solidFill>
                  <a:srgbClr val="7030A0"/>
                </a:solidFill>
              </a:rPr>
              <a:t>奥涅金</a:t>
            </a:r>
            <a:endParaRPr lang="zh-CN" altLang="en-US" sz="4050" b="1" dirty="0">
              <a:solidFill>
                <a:srgbClr val="7030A0"/>
              </a:solidFill>
            </a:endParaRPr>
          </a:p>
        </p:txBody>
      </p:sp>
      <p:sp>
        <p:nvSpPr>
          <p:cNvPr id="134146" name="文本占位符 167938"/>
          <p:cNvSpPr>
            <a:spLocks noGrp="1"/>
          </p:cNvSpPr>
          <p:nvPr>
            <p:ph idx="1"/>
          </p:nvPr>
        </p:nvSpPr>
        <p:spPr/>
        <p:txBody>
          <a:bodyPr anchor="t"/>
          <a:lstStyle/>
          <a:p>
            <a:r>
              <a:rPr lang="en-US" altLang="zh-CN" sz="2100" dirty="0">
                <a:solidFill>
                  <a:srgbClr val="080808"/>
                </a:solidFill>
              </a:rPr>
              <a:t>“</a:t>
            </a:r>
            <a:r>
              <a:rPr lang="zh-CN" altLang="en-US" sz="2100" dirty="0">
                <a:solidFill>
                  <a:srgbClr val="080808"/>
                </a:solidFill>
              </a:rPr>
              <a:t>多余人”的第一个典型是普希金笔下的</a:t>
            </a:r>
            <a:r>
              <a:rPr lang="zh-CN" altLang="en-US" sz="2100" b="1" dirty="0">
                <a:solidFill>
                  <a:srgbClr val="080808"/>
                </a:solidFill>
              </a:rPr>
              <a:t>奥涅金</a:t>
            </a:r>
            <a:r>
              <a:rPr lang="zh-CN" altLang="en-US" sz="2100" dirty="0">
                <a:solidFill>
                  <a:srgbClr val="080808"/>
                </a:solidFill>
              </a:rPr>
              <a:t>（</a:t>
            </a:r>
            <a:r>
              <a:rPr lang="en-US" altLang="zh-CN" sz="2100" dirty="0">
                <a:solidFill>
                  <a:srgbClr val="080808"/>
                </a:solidFill>
                <a:latin typeface="Times New Roman" panose="02020603050405020304" pitchFamily="18" charset="0"/>
              </a:rPr>
              <a:t>Евгений Онегин,</a:t>
            </a:r>
            <a:r>
              <a:rPr lang="en-US" altLang="zh-CN" sz="2100" dirty="0">
                <a:solidFill>
                  <a:srgbClr val="080808"/>
                </a:solidFill>
              </a:rPr>
              <a:t> 20</a:t>
            </a:r>
            <a:r>
              <a:rPr lang="zh-CN" altLang="en-US" sz="2100" dirty="0">
                <a:solidFill>
                  <a:srgbClr val="080808"/>
                </a:solidFill>
              </a:rPr>
              <a:t>年代）。他鄙视上流社会，离开都市到乡村。但他并不是本阶级真正的叛逆者。出于上流社会的虚荣和自尊，他勾引奥尔迦，挑起决斗，杀死连斯基，拒绝塔吉雅娜</a:t>
            </a:r>
            <a:r>
              <a:rPr lang="en-US" altLang="zh-CN" sz="2100" dirty="0">
                <a:solidFill>
                  <a:srgbClr val="080808"/>
                </a:solidFill>
                <a:latin typeface="Times New Roman" panose="02020603050405020304" pitchFamily="18" charset="0"/>
              </a:rPr>
              <a:t>(Татьяна)</a:t>
            </a:r>
            <a:r>
              <a:rPr lang="zh-CN" altLang="en-US" sz="2100" dirty="0">
                <a:solidFill>
                  <a:srgbClr val="080808"/>
                </a:solidFill>
              </a:rPr>
              <a:t>的爱情，同样还是出于虚荣，他又向成了贵夫人的塔吉雅娜求爱并遭到拒绝。这是一个彻头彻尾的利己主义者。但奥涅金在当时的社会条件下，他对上流社会的憎恨无疑带有进步色彩。</a:t>
            </a:r>
            <a:endParaRPr lang="zh-CN" altLang="en-US" sz="2100" b="1" dirty="0">
              <a:solidFill>
                <a:srgbClr val="080808"/>
              </a:solidFill>
            </a:endParaRPr>
          </a:p>
          <a:p>
            <a:r>
              <a:rPr lang="zh-CN" altLang="en-US" sz="2100" b="1" dirty="0"/>
              <a:t> </a:t>
            </a:r>
            <a:endParaRPr lang="zh-CN" altLang="en-US" sz="2100" dirty="0"/>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1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69" name="标题 168961"/>
          <p:cNvSpPr>
            <a:spLocks noGrp="1"/>
          </p:cNvSpPr>
          <p:nvPr>
            <p:ph type="title"/>
          </p:nvPr>
        </p:nvSpPr>
        <p:spPr>
          <a:xfrm>
            <a:off x="1485900" y="205979"/>
            <a:ext cx="6172200" cy="528638"/>
          </a:xfrm>
        </p:spPr>
        <p:txBody>
          <a:bodyPr anchor="ctr"/>
          <a:lstStyle/>
          <a:p>
            <a:r>
              <a:rPr lang="zh-CN" altLang="en-US" sz="4000" b="1" dirty="0">
                <a:solidFill>
                  <a:srgbClr val="7030A0"/>
                </a:solidFill>
              </a:rPr>
              <a:t>毕巧林</a:t>
            </a:r>
            <a:endParaRPr lang="zh-CN" altLang="en-US" sz="4000" b="1" dirty="0">
              <a:solidFill>
                <a:srgbClr val="7030A0"/>
              </a:solidFill>
            </a:endParaRPr>
          </a:p>
        </p:txBody>
      </p:sp>
      <p:sp>
        <p:nvSpPr>
          <p:cNvPr id="135170" name="文本占位符 168962"/>
          <p:cNvSpPr>
            <a:spLocks noGrp="1"/>
          </p:cNvSpPr>
          <p:nvPr>
            <p:ph idx="1"/>
          </p:nvPr>
        </p:nvSpPr>
        <p:spPr>
          <a:xfrm>
            <a:off x="551815" y="1165225"/>
            <a:ext cx="7867650" cy="3750310"/>
          </a:xfrm>
        </p:spPr>
        <p:txBody>
          <a:bodyPr anchor="t"/>
          <a:lstStyle/>
          <a:p>
            <a:pPr>
              <a:lnSpc>
                <a:spcPct val="90000"/>
              </a:lnSpc>
            </a:pPr>
            <a:r>
              <a:rPr lang="zh-CN" altLang="en-US" sz="2100" b="1" dirty="0">
                <a:solidFill>
                  <a:srgbClr val="080808"/>
                </a:solidFill>
              </a:rPr>
              <a:t>毕巧林</a:t>
            </a:r>
            <a:r>
              <a:rPr lang="en-US" altLang="zh-CN" sz="2100" b="1" dirty="0">
                <a:solidFill>
                  <a:srgbClr val="080808"/>
                </a:solidFill>
                <a:latin typeface="Times New Roman" panose="02020603050405020304" pitchFamily="18" charset="0"/>
              </a:rPr>
              <a:t>(Печорин)</a:t>
            </a:r>
            <a:r>
              <a:rPr lang="zh-CN" altLang="en-US" sz="2100" dirty="0">
                <a:solidFill>
                  <a:srgbClr val="080808"/>
                </a:solidFill>
              </a:rPr>
              <a:t>是第二代“多余人”形象（</a:t>
            </a:r>
            <a:r>
              <a:rPr lang="en-US" altLang="zh-CN" sz="2100" dirty="0">
                <a:solidFill>
                  <a:srgbClr val="080808"/>
                </a:solidFill>
              </a:rPr>
              <a:t>30</a:t>
            </a:r>
            <a:r>
              <a:rPr lang="zh-CN" altLang="en-US" sz="2100" dirty="0">
                <a:solidFill>
                  <a:srgbClr val="080808"/>
                </a:solidFill>
              </a:rPr>
              <a:t>年代），他出自莱蒙托夫的</a:t>
            </a:r>
            <a:r>
              <a:rPr lang="en-US" altLang="zh-CN" sz="2100" dirty="0">
                <a:solidFill>
                  <a:srgbClr val="080808"/>
                </a:solidFill>
              </a:rPr>
              <a:t>《</a:t>
            </a:r>
            <a:r>
              <a:rPr lang="zh-CN" altLang="en-US" sz="2100" dirty="0">
                <a:solidFill>
                  <a:srgbClr val="080808"/>
                </a:solidFill>
              </a:rPr>
              <a:t>当代英雄</a:t>
            </a:r>
            <a:r>
              <a:rPr lang="en-US" altLang="zh-CN" sz="2100" dirty="0">
                <a:solidFill>
                  <a:srgbClr val="080808"/>
                </a:solidFill>
              </a:rPr>
              <a:t>》</a:t>
            </a:r>
            <a:r>
              <a:rPr lang="zh-CN" altLang="en-US" sz="2100" dirty="0">
                <a:solidFill>
                  <a:srgbClr val="080808"/>
                </a:solidFill>
              </a:rPr>
              <a:t>。他对生活倍感失望，因此用冒险的富有刺激的行动来排泄心中的积虑。他没有任何生活目标，人格分裂，时时处在自我分析的痛苦之中。他自己不幸，同时又是别人不幸的原因。他抢劫贝拉又遗弃她，在决斗中杀死别人，惊扰走私犯等等。与奥涅金相比，他有更大的独立性，内心感受更丰富，行动更积极，因此他也更加痛苦，其悲剧也就更为深刻。这说明在当时的环境中有教养的人只能陷入碌碌无为的泥淖中。</a:t>
            </a:r>
            <a:endParaRPr lang="zh-CN" altLang="en-US" sz="2100" dirty="0">
              <a:solidFill>
                <a:srgbClr val="080808"/>
              </a:solidFill>
            </a:endParaRPr>
          </a:p>
          <a:p>
            <a:pPr>
              <a:lnSpc>
                <a:spcPct val="90000"/>
              </a:lnSpc>
            </a:pPr>
            <a:r>
              <a:rPr lang="zh-CN" altLang="en-US" sz="1800" dirty="0"/>
              <a:t> </a:t>
            </a:r>
            <a:endParaRPr lang="zh-CN" altLang="en-US" sz="1800" dirty="0"/>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1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3" name="标题 169985"/>
          <p:cNvSpPr>
            <a:spLocks noGrp="1"/>
          </p:cNvSpPr>
          <p:nvPr>
            <p:ph type="title"/>
          </p:nvPr>
        </p:nvSpPr>
        <p:spPr>
          <a:xfrm>
            <a:off x="1485900" y="205979"/>
            <a:ext cx="6172200" cy="582215"/>
          </a:xfrm>
        </p:spPr>
        <p:txBody>
          <a:bodyPr anchor="ctr"/>
          <a:lstStyle/>
          <a:p>
            <a:r>
              <a:rPr lang="zh-CN" altLang="en-US" sz="4000" b="1" dirty="0">
                <a:solidFill>
                  <a:srgbClr val="7030A0"/>
                </a:solidFill>
              </a:rPr>
              <a:t>别里托夫</a:t>
            </a:r>
            <a:endParaRPr lang="zh-CN" altLang="en-US" sz="4000" b="1" dirty="0">
              <a:solidFill>
                <a:srgbClr val="7030A0"/>
              </a:solidFill>
            </a:endParaRPr>
          </a:p>
        </p:txBody>
      </p:sp>
      <p:sp>
        <p:nvSpPr>
          <p:cNvPr id="136194" name="文本占位符 169986"/>
          <p:cNvSpPr>
            <a:spLocks noGrp="1"/>
          </p:cNvSpPr>
          <p:nvPr>
            <p:ph idx="1"/>
          </p:nvPr>
        </p:nvSpPr>
        <p:spPr>
          <a:xfrm>
            <a:off x="292735" y="1116966"/>
            <a:ext cx="8229600" cy="3394472"/>
          </a:xfrm>
        </p:spPr>
        <p:txBody>
          <a:bodyPr anchor="t"/>
          <a:lstStyle/>
          <a:p>
            <a:pPr>
              <a:lnSpc>
                <a:spcPct val="80000"/>
              </a:lnSpc>
              <a:buNone/>
            </a:pPr>
            <a:endParaRPr lang="en-US" altLang="zh-CN" sz="2000" dirty="0"/>
          </a:p>
          <a:p>
            <a:pPr>
              <a:lnSpc>
                <a:spcPct val="80000"/>
              </a:lnSpc>
            </a:pPr>
            <a:r>
              <a:rPr lang="zh-CN" altLang="en-US" sz="2000" dirty="0">
                <a:solidFill>
                  <a:srgbClr val="080808"/>
                </a:solidFill>
              </a:rPr>
              <a:t>第三代“多余人”形象是</a:t>
            </a:r>
            <a:r>
              <a:rPr lang="zh-CN" altLang="en-US" sz="2000" b="1" dirty="0">
                <a:solidFill>
                  <a:srgbClr val="080808"/>
                </a:solidFill>
              </a:rPr>
              <a:t>别里托夫</a:t>
            </a:r>
            <a:r>
              <a:rPr lang="en-US" altLang="zh-CN" sz="2000" b="1" dirty="0">
                <a:solidFill>
                  <a:srgbClr val="080808"/>
                </a:solidFill>
                <a:latin typeface="Times New Roman" panose="02020603050405020304" pitchFamily="18" charset="0"/>
              </a:rPr>
              <a:t>(Бельтов, </a:t>
            </a:r>
            <a:r>
              <a:rPr lang="en-US" altLang="zh-CN" sz="2000" dirty="0">
                <a:solidFill>
                  <a:srgbClr val="080808"/>
                </a:solidFill>
                <a:latin typeface="Times New Roman" panose="02020603050405020304" pitchFamily="18" charset="0"/>
                <a:sym typeface="+mn-ea"/>
              </a:rPr>
              <a:t>30</a:t>
            </a:r>
            <a:r>
              <a:rPr lang="zh-CN" altLang="en-US" sz="2000" dirty="0">
                <a:solidFill>
                  <a:srgbClr val="080808"/>
                </a:solidFill>
                <a:latin typeface="Times New Roman" panose="02020603050405020304" pitchFamily="18" charset="0"/>
                <a:sym typeface="+mn-ea"/>
              </a:rPr>
              <a:t>年代</a:t>
            </a:r>
            <a:r>
              <a:rPr lang="en-US" altLang="zh-CN" sz="2000" b="1" dirty="0">
                <a:solidFill>
                  <a:srgbClr val="080808"/>
                </a:solidFill>
                <a:latin typeface="Times New Roman" panose="02020603050405020304" pitchFamily="18" charset="0"/>
              </a:rPr>
              <a:t>), </a:t>
            </a:r>
            <a:r>
              <a:rPr lang="zh-CN" altLang="en-US" sz="2000" dirty="0">
                <a:solidFill>
                  <a:srgbClr val="080808"/>
                </a:solidFill>
              </a:rPr>
              <a:t>赫尔岑</a:t>
            </a:r>
            <a:r>
              <a:rPr lang="en-US" altLang="zh-CN" sz="2000" dirty="0">
                <a:solidFill>
                  <a:srgbClr val="080808"/>
                </a:solidFill>
              </a:rPr>
              <a:t>《</a:t>
            </a:r>
            <a:r>
              <a:rPr lang="zh-CN" altLang="en-US" sz="2000" dirty="0">
                <a:solidFill>
                  <a:srgbClr val="080808"/>
                </a:solidFill>
              </a:rPr>
              <a:t>谁之罪？</a:t>
            </a:r>
            <a:r>
              <a:rPr lang="en-US" altLang="zh-CN" sz="2000" dirty="0">
                <a:solidFill>
                  <a:srgbClr val="080808"/>
                </a:solidFill>
              </a:rPr>
              <a:t>》</a:t>
            </a:r>
            <a:r>
              <a:rPr lang="en-US" altLang="zh-CN" sz="2000" dirty="0">
                <a:solidFill>
                  <a:srgbClr val="080808"/>
                </a:solidFill>
                <a:latin typeface="Times New Roman" panose="02020603050405020304" pitchFamily="18" charset="0"/>
              </a:rPr>
              <a:t>(Кто виноват?)</a:t>
            </a:r>
            <a:r>
              <a:rPr lang="zh-CN" altLang="en-US" sz="2000" dirty="0">
                <a:solidFill>
                  <a:srgbClr val="080808"/>
                </a:solidFill>
              </a:rPr>
              <a:t>的主人公。他也是一个贵族青年，受过良好的教育，但在官场中他却无法钻营求进。他对社会有强烈的不满，却又感到无能为力。他与柳邦卡相爱，但又不敢爱，只好远走他国。在别里托夫身上，似乎更少了一些反抗精神，他已成为那个社会制度的牺牲品。</a:t>
            </a:r>
            <a:endParaRPr lang="zh-CN" altLang="en-US" sz="2000" b="1" dirty="0">
              <a:solidFill>
                <a:srgbClr val="080808"/>
              </a:solidFill>
            </a:endParaRPr>
          </a:p>
          <a:p>
            <a:pPr>
              <a:lnSpc>
                <a:spcPct val="80000"/>
              </a:lnSpc>
              <a:buNone/>
            </a:pPr>
            <a:r>
              <a:rPr lang="zh-CN" altLang="en-US" b="1" dirty="0"/>
              <a:t> </a:t>
            </a:r>
            <a:endParaRPr lang="zh-CN" altLang="en-US" dirty="0"/>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1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7" name="标题 171009"/>
          <p:cNvSpPr>
            <a:spLocks noGrp="1"/>
          </p:cNvSpPr>
          <p:nvPr>
            <p:ph type="title"/>
          </p:nvPr>
        </p:nvSpPr>
        <p:spPr>
          <a:xfrm>
            <a:off x="1485900" y="205979"/>
            <a:ext cx="6172200" cy="528638"/>
          </a:xfrm>
        </p:spPr>
        <p:txBody>
          <a:bodyPr anchor="ctr"/>
          <a:lstStyle/>
          <a:p>
            <a:r>
              <a:rPr lang="zh-CN" altLang="en-US" sz="4000" b="1" dirty="0">
                <a:solidFill>
                  <a:srgbClr val="7030A0"/>
                </a:solidFill>
              </a:rPr>
              <a:t>罗  亭</a:t>
            </a:r>
            <a:endParaRPr lang="zh-CN" altLang="en-US" sz="4000" b="1" dirty="0">
              <a:solidFill>
                <a:srgbClr val="7030A0"/>
              </a:solidFill>
            </a:endParaRPr>
          </a:p>
        </p:txBody>
      </p:sp>
      <p:sp>
        <p:nvSpPr>
          <p:cNvPr id="137218" name="文本占位符 171010"/>
          <p:cNvSpPr>
            <a:spLocks noGrp="1"/>
          </p:cNvSpPr>
          <p:nvPr>
            <p:ph idx="1"/>
          </p:nvPr>
        </p:nvSpPr>
        <p:spPr>
          <a:xfrm>
            <a:off x="395605" y="919480"/>
            <a:ext cx="8114665" cy="3858895"/>
          </a:xfrm>
        </p:spPr>
        <p:txBody>
          <a:bodyPr anchor="t"/>
          <a:lstStyle/>
          <a:p>
            <a:pPr>
              <a:lnSpc>
                <a:spcPct val="90000"/>
              </a:lnSpc>
            </a:pPr>
            <a:r>
              <a:rPr lang="zh-CN" altLang="en-US" sz="2000" b="1" dirty="0">
                <a:solidFill>
                  <a:srgbClr val="080808"/>
                </a:solidFill>
              </a:rPr>
              <a:t>罗亭</a:t>
            </a:r>
            <a:r>
              <a:rPr lang="zh-CN" altLang="en-US" sz="2000" b="1" dirty="0">
                <a:solidFill>
                  <a:srgbClr val="080808"/>
                </a:solidFill>
                <a:latin typeface="Times New Roman" panose="02020603050405020304" pitchFamily="18" charset="0"/>
              </a:rPr>
              <a:t>（</a:t>
            </a:r>
            <a:r>
              <a:rPr lang="en-US" altLang="zh-CN" sz="2000" b="1" dirty="0">
                <a:solidFill>
                  <a:srgbClr val="080808"/>
                </a:solidFill>
                <a:latin typeface="Times New Roman" panose="02020603050405020304" pitchFamily="18" charset="0"/>
              </a:rPr>
              <a:t>Рудин</a:t>
            </a:r>
            <a:r>
              <a:rPr lang="zh-CN" altLang="en-US" sz="2000" b="1" dirty="0">
                <a:solidFill>
                  <a:srgbClr val="080808"/>
                </a:solidFill>
                <a:latin typeface="Times New Roman" panose="02020603050405020304" pitchFamily="18" charset="0"/>
              </a:rPr>
              <a:t>）</a:t>
            </a:r>
            <a:r>
              <a:rPr lang="zh-CN" altLang="en-US" sz="2000" dirty="0">
                <a:solidFill>
                  <a:srgbClr val="080808"/>
                </a:solidFill>
              </a:rPr>
              <a:t>，作为第四代“多余人”形象，他是俄国</a:t>
            </a:r>
            <a:r>
              <a:rPr lang="en-US" altLang="zh-CN" sz="2000" dirty="0">
                <a:solidFill>
                  <a:srgbClr val="080808"/>
                </a:solidFill>
              </a:rPr>
              <a:t>40</a:t>
            </a:r>
            <a:r>
              <a:rPr lang="zh-CN" altLang="en-US" sz="2000" dirty="0">
                <a:solidFill>
                  <a:srgbClr val="080808"/>
                </a:solidFill>
              </a:rPr>
              <a:t>年代的“多余人”出自于屠格涅夫的同名小说。他是一个地主的儿子，也受过良好的教育。由于他善于空谈，缺乏实际能力，被称为“语言的巨人，行动的侏儒”。在俄国那个“黑暗王国”他注定一事无成。就连在爱情上他同样也是一个失败者。面对娜达丽雅向他提出私奔，他却退缩了。他承认自己“生来就是无根的浮萍”。最后他漂泊到法国，在那里参加了</a:t>
            </a:r>
            <a:r>
              <a:rPr lang="en-US" altLang="zh-CN" sz="2000" dirty="0">
                <a:solidFill>
                  <a:srgbClr val="080808"/>
                </a:solidFill>
              </a:rPr>
              <a:t>1848</a:t>
            </a:r>
            <a:r>
              <a:rPr lang="zh-CN" altLang="en-US" sz="2000" dirty="0">
                <a:solidFill>
                  <a:srgbClr val="080808"/>
                </a:solidFill>
              </a:rPr>
              <a:t>年的巴黎街垒战并死于战场。</a:t>
            </a:r>
            <a:endParaRPr lang="zh-CN" altLang="en-US" sz="2000" dirty="0">
              <a:solidFill>
                <a:srgbClr val="080808"/>
              </a:solidFill>
            </a:endParaRPr>
          </a:p>
          <a:p>
            <a:pPr>
              <a:lnSpc>
                <a:spcPct val="90000"/>
              </a:lnSpc>
            </a:pPr>
            <a:r>
              <a:rPr lang="zh-CN" altLang="en-US" sz="2000" dirty="0">
                <a:solidFill>
                  <a:srgbClr val="080808"/>
                </a:solidFill>
              </a:rPr>
              <a:t>应该说，罗亭与其他“多余人”有着本质的区别，在他身上正面的，积极的因素始终占上风，他具有崇高的理想，而且也能行动，虽然每一次行动都归于失败，但他毕竟没有放弃，并以最后的行动来证明自己。因此，国内外文学评论界，长期以来就有人为罗亭鸣不平，认为他不是“多余人”。</a:t>
            </a:r>
            <a:endParaRPr lang="zh-CN" altLang="en-US" sz="2000" dirty="0">
              <a:solidFill>
                <a:srgbClr val="080808"/>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1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1" name="标题 172033"/>
          <p:cNvSpPr>
            <a:spLocks noGrp="1"/>
          </p:cNvSpPr>
          <p:nvPr>
            <p:ph type="title"/>
          </p:nvPr>
        </p:nvSpPr>
        <p:spPr>
          <a:xfrm>
            <a:off x="1485900" y="205979"/>
            <a:ext cx="6172200" cy="528638"/>
          </a:xfrm>
        </p:spPr>
        <p:txBody>
          <a:bodyPr anchor="ctr"/>
          <a:lstStyle/>
          <a:p>
            <a:r>
              <a:rPr lang="zh-CN" altLang="en-US" sz="4000" b="1" dirty="0">
                <a:solidFill>
                  <a:srgbClr val="7030A0"/>
                </a:solidFill>
              </a:rPr>
              <a:t>奥勃洛莫夫</a:t>
            </a:r>
            <a:endParaRPr lang="zh-CN" altLang="en-US" sz="4000" b="1" dirty="0">
              <a:solidFill>
                <a:srgbClr val="7030A0"/>
              </a:solidFill>
            </a:endParaRPr>
          </a:p>
        </p:txBody>
      </p:sp>
      <p:sp>
        <p:nvSpPr>
          <p:cNvPr id="138242" name="文本占位符 172034"/>
          <p:cNvSpPr>
            <a:spLocks noGrp="1"/>
          </p:cNvSpPr>
          <p:nvPr>
            <p:ph idx="1"/>
          </p:nvPr>
        </p:nvSpPr>
        <p:spPr>
          <a:xfrm>
            <a:off x="413385" y="944880"/>
            <a:ext cx="8096885" cy="3942080"/>
          </a:xfrm>
        </p:spPr>
        <p:txBody>
          <a:bodyPr anchor="t"/>
          <a:lstStyle/>
          <a:p>
            <a:pPr>
              <a:lnSpc>
                <a:spcPct val="90000"/>
              </a:lnSpc>
            </a:pPr>
            <a:r>
              <a:rPr lang="en-US" altLang="zh-CN" sz="2000" dirty="0">
                <a:solidFill>
                  <a:srgbClr val="080808"/>
                </a:solidFill>
              </a:rPr>
              <a:t>“</a:t>
            </a:r>
            <a:r>
              <a:rPr lang="zh-CN" altLang="en-US" sz="2000" dirty="0">
                <a:solidFill>
                  <a:srgbClr val="080808"/>
                </a:solidFill>
              </a:rPr>
              <a:t>多余人”的第五代，也是最后一位，就是冈察洛夫笔下的</a:t>
            </a:r>
            <a:r>
              <a:rPr lang="zh-CN" altLang="en-US" sz="2000" b="1" dirty="0">
                <a:solidFill>
                  <a:srgbClr val="080808"/>
                </a:solidFill>
              </a:rPr>
              <a:t>奥勃洛莫夫</a:t>
            </a:r>
            <a:r>
              <a:rPr lang="en-US" altLang="zh-CN" sz="2000" b="1" dirty="0">
                <a:solidFill>
                  <a:srgbClr val="080808"/>
                </a:solidFill>
                <a:latin typeface="Times New Roman" panose="02020603050405020304" pitchFamily="18" charset="0"/>
              </a:rPr>
              <a:t>(Обломов)</a:t>
            </a:r>
            <a:r>
              <a:rPr lang="zh-CN" altLang="en-US" sz="2000" dirty="0">
                <a:solidFill>
                  <a:srgbClr val="080808"/>
                </a:solidFill>
              </a:rPr>
              <a:t>。他是一个乡村地主，也曾受过良好的教育，很有知识，也很聪明。但就是缺乏行动的力量。他的整个生活目的就是睡觉，饭也不想吃，甚至连做梦也想睡觉。虽然友人的帮助和奥尔迦的爱情曾一度使他有所振作，但最终他还是回到沙发上找到了自己的理想。奥勃洛莫夫这样的人对任何社会来说都是多余的，他才是一个真正的“多余人”，在他身上再也看不到他的祖先的进步成分。</a:t>
            </a:r>
            <a:endParaRPr lang="zh-CN" altLang="en-US" sz="2000" dirty="0">
              <a:solidFill>
                <a:srgbClr val="080808"/>
              </a:solidFill>
            </a:endParaRPr>
          </a:p>
          <a:p>
            <a:pPr>
              <a:lnSpc>
                <a:spcPct val="90000"/>
              </a:lnSpc>
            </a:pPr>
            <a:r>
              <a:rPr lang="zh-CN" altLang="en-US" sz="2000" dirty="0">
                <a:solidFill>
                  <a:srgbClr val="080808"/>
                </a:solidFill>
              </a:rPr>
              <a:t>时值</a:t>
            </a:r>
            <a:r>
              <a:rPr lang="en-US" altLang="zh-CN" sz="2000" dirty="0">
                <a:solidFill>
                  <a:srgbClr val="080808"/>
                </a:solidFill>
              </a:rPr>
              <a:t>19</a:t>
            </a:r>
            <a:r>
              <a:rPr lang="zh-CN" altLang="zh-CN" sz="2000" dirty="0">
                <a:solidFill>
                  <a:srgbClr val="080808"/>
                </a:solidFill>
              </a:rPr>
              <a:t>世纪</a:t>
            </a:r>
            <a:r>
              <a:rPr lang="en-US" altLang="zh-CN" sz="2000" dirty="0">
                <a:solidFill>
                  <a:srgbClr val="080808"/>
                </a:solidFill>
              </a:rPr>
              <a:t>50—60</a:t>
            </a:r>
            <a:r>
              <a:rPr lang="zh-CN" altLang="en-US" sz="2000" dirty="0">
                <a:solidFill>
                  <a:srgbClr val="080808"/>
                </a:solidFill>
              </a:rPr>
              <a:t>年代，“多余人”在俄国历史上再也不可能发挥任何作用，他们只能悻悻告别历史舞台。奥勃洛莫夫终于敲响了“多余人”的丧钟。由此可见，“多余人”形象的历史沿革是沿着一条下降的曲线发展变化的。他们的悲剧一方面是由时代的局限所造成，另一方面也由于他们自身的软弱性所致。</a:t>
            </a:r>
            <a:endParaRPr lang="zh-CN" altLang="en-US" sz="2000" dirty="0">
              <a:solidFill>
                <a:srgbClr val="080808"/>
              </a:solidFill>
            </a:endParaRPr>
          </a:p>
          <a:p>
            <a:pPr>
              <a:lnSpc>
                <a:spcPct val="90000"/>
              </a:lnSpc>
              <a:buNone/>
            </a:pPr>
            <a:endParaRPr lang="zh-CN" altLang="en-US" sz="2000" dirty="0">
              <a:solidFill>
                <a:srgbClr val="080808"/>
              </a:solidFill>
            </a:endParaRPr>
          </a:p>
          <a:p>
            <a:pPr>
              <a:lnSpc>
                <a:spcPct val="90000"/>
              </a:lnSpc>
            </a:pPr>
            <a:endParaRPr lang="zh-CN" altLang="en-US" sz="1800" dirty="0"/>
          </a:p>
          <a:p>
            <a:pPr>
              <a:lnSpc>
                <a:spcPct val="90000"/>
              </a:lnSpc>
            </a:pPr>
            <a:endParaRPr lang="zh-CN" altLang="en-US" sz="1800" dirty="0"/>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1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1" name="标题 172033"/>
          <p:cNvSpPr>
            <a:spLocks noGrp="1"/>
          </p:cNvSpPr>
          <p:nvPr>
            <p:ph type="title"/>
          </p:nvPr>
        </p:nvSpPr>
        <p:spPr>
          <a:xfrm>
            <a:off x="1485900" y="205979"/>
            <a:ext cx="6172200" cy="528638"/>
          </a:xfrm>
        </p:spPr>
        <p:txBody>
          <a:bodyPr anchor="ctr"/>
          <a:lstStyle/>
          <a:p>
            <a:r>
              <a:rPr lang="zh-CN" altLang="en-US" sz="4000" b="1" dirty="0">
                <a:solidFill>
                  <a:srgbClr val="FF0000"/>
                </a:solidFill>
              </a:rPr>
              <a:t>革命民主主义美学</a:t>
            </a:r>
            <a:endParaRPr lang="zh-CN" altLang="en-US" sz="4000" b="1" dirty="0">
              <a:solidFill>
                <a:srgbClr val="FF0000"/>
              </a:solidFill>
            </a:endParaRPr>
          </a:p>
        </p:txBody>
      </p:sp>
      <p:sp>
        <p:nvSpPr>
          <p:cNvPr id="138242" name="文本占位符 172034"/>
          <p:cNvSpPr>
            <a:spLocks noGrp="1"/>
          </p:cNvSpPr>
          <p:nvPr>
            <p:ph idx="1"/>
          </p:nvPr>
        </p:nvSpPr>
        <p:spPr>
          <a:xfrm>
            <a:off x="394970" y="1027430"/>
            <a:ext cx="8096885" cy="3942080"/>
          </a:xfrm>
        </p:spPr>
        <p:txBody>
          <a:bodyPr anchor="t"/>
          <a:lstStyle/>
          <a:p>
            <a:pPr>
              <a:lnSpc>
                <a:spcPct val="90000"/>
              </a:lnSpc>
            </a:pPr>
            <a:r>
              <a:rPr lang="zh-CN" altLang="en-US" sz="2000" dirty="0">
                <a:solidFill>
                  <a:srgbClr val="080808"/>
                </a:solidFill>
              </a:rPr>
              <a:t>十九世纪中叶，俄国正处在农奴制改革的前夜，各种阶级矛盾、社会矛盾已达到空前激烈的程度。农民起义的接连不断和进步知识界对专制制度的猛烈抨击，形成了一股锐不可挡的巨流，直逼专制农奴制这座摇摇欲坠的大厦。在这一时期，平民阶级起了重大的作用，他们的更加富有战斗性的主张、更加彻底的革命精神，取贵族阶级而代之，将俄国解放运动推向了第二个高潮——平民知识分子或资产阶级民主主义革命时期。在这一时期，反专制制度的力量壮大了，革命者同人民的联系也更加紧密了。</a:t>
            </a:r>
            <a:endParaRPr lang="zh-CN" altLang="en-US" sz="2000" dirty="0">
              <a:solidFill>
                <a:srgbClr val="080808"/>
              </a:solidFill>
            </a:endParaRPr>
          </a:p>
          <a:p>
            <a:pPr>
              <a:lnSpc>
                <a:spcPct val="90000"/>
              </a:lnSpc>
            </a:pPr>
            <a:r>
              <a:rPr lang="zh-CN" altLang="en-US" sz="2000" dirty="0">
                <a:solidFill>
                  <a:srgbClr val="080808"/>
                </a:solidFill>
                <a:sym typeface="+mn-ea"/>
              </a:rPr>
              <a:t>农民的出路，祖国的前途等问题，是思想界和文学界始终在注的焦点。维护地主贵族阶级利益的自由派和站在广大人民、特别是农民一边的革命民主派围绕着这些问题进行了针锋相对的论争。而革命</a:t>
            </a:r>
            <a:endParaRPr lang="zh-CN" altLang="en-US" sz="2000" dirty="0">
              <a:solidFill>
                <a:srgbClr val="080808"/>
              </a:solidFill>
            </a:endParaRPr>
          </a:p>
          <a:p>
            <a:pPr>
              <a:lnSpc>
                <a:spcPct val="90000"/>
              </a:lnSpc>
              <a:buNone/>
            </a:pPr>
            <a:endParaRPr lang="zh-CN" altLang="en-US" sz="2000" dirty="0">
              <a:solidFill>
                <a:srgbClr val="080808"/>
              </a:solidFill>
            </a:endParaRPr>
          </a:p>
          <a:p>
            <a:pPr>
              <a:lnSpc>
                <a:spcPct val="90000"/>
              </a:lnSpc>
            </a:pPr>
            <a:endParaRPr lang="zh-CN" altLang="en-US" sz="1800" dirty="0"/>
          </a:p>
          <a:p>
            <a:pPr>
              <a:lnSpc>
                <a:spcPct val="90000"/>
              </a:lnSpc>
            </a:pPr>
            <a:endParaRPr lang="zh-CN" altLang="en-US" sz="1800" dirty="0"/>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1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1" name="标题 172033"/>
          <p:cNvSpPr>
            <a:spLocks noGrp="1"/>
          </p:cNvSpPr>
          <p:nvPr>
            <p:ph type="title"/>
          </p:nvPr>
        </p:nvSpPr>
        <p:spPr>
          <a:xfrm>
            <a:off x="1485900" y="205979"/>
            <a:ext cx="6172200" cy="528638"/>
          </a:xfrm>
        </p:spPr>
        <p:txBody>
          <a:bodyPr anchor="ctr"/>
          <a:lstStyle/>
          <a:p>
            <a:r>
              <a:rPr lang="zh-CN" altLang="en-US" sz="4000" b="1" dirty="0">
                <a:solidFill>
                  <a:srgbClr val="FF0000"/>
                </a:solidFill>
              </a:rPr>
              <a:t>革命民主主义美学</a:t>
            </a:r>
            <a:endParaRPr lang="zh-CN" altLang="en-US" sz="4000" b="1" dirty="0">
              <a:solidFill>
                <a:srgbClr val="FF0000"/>
              </a:solidFill>
            </a:endParaRPr>
          </a:p>
        </p:txBody>
      </p:sp>
      <p:sp>
        <p:nvSpPr>
          <p:cNvPr id="138242" name="文本占位符 172034"/>
          <p:cNvSpPr>
            <a:spLocks noGrp="1"/>
          </p:cNvSpPr>
          <p:nvPr>
            <p:ph idx="1"/>
          </p:nvPr>
        </p:nvSpPr>
        <p:spPr>
          <a:xfrm>
            <a:off x="431800" y="1018540"/>
            <a:ext cx="8096885" cy="3942080"/>
          </a:xfrm>
        </p:spPr>
        <p:txBody>
          <a:bodyPr anchor="t"/>
          <a:lstStyle/>
          <a:p>
            <a:pPr marL="0" indent="0">
              <a:lnSpc>
                <a:spcPct val="90000"/>
              </a:lnSpc>
              <a:buNone/>
            </a:pPr>
            <a:r>
              <a:rPr lang="zh-CN" altLang="en-US" sz="2000" dirty="0">
                <a:solidFill>
                  <a:srgbClr val="080808"/>
                </a:solidFill>
              </a:rPr>
              <a:t>民主派的代表人物，就是</a:t>
            </a:r>
            <a:r>
              <a:rPr lang="zh-CN" altLang="en-US" sz="2000" b="1" dirty="0">
                <a:solidFill>
                  <a:srgbClr val="080808"/>
                </a:solidFill>
              </a:rPr>
              <a:t>别林斯基</a:t>
            </a:r>
            <a:r>
              <a:rPr lang="zh-CN" altLang="en-US" sz="2000" dirty="0">
                <a:solidFill>
                  <a:srgbClr val="080808"/>
                </a:solidFill>
              </a:rPr>
              <a:t>、</a:t>
            </a:r>
            <a:r>
              <a:rPr lang="zh-CN" altLang="en-US" sz="2000" b="1" dirty="0">
                <a:solidFill>
                  <a:srgbClr val="080808"/>
                </a:solidFill>
              </a:rPr>
              <a:t>车尔尼雪夫斯基</a:t>
            </a:r>
            <a:r>
              <a:rPr lang="zh-CN" altLang="en-US" sz="2000" dirty="0">
                <a:solidFill>
                  <a:srgbClr val="080808"/>
                </a:solidFill>
              </a:rPr>
              <a:t>、</a:t>
            </a:r>
            <a:r>
              <a:rPr lang="zh-CN" altLang="en-US" sz="2000" b="1" dirty="0">
                <a:solidFill>
                  <a:srgbClr val="080808"/>
                </a:solidFill>
              </a:rPr>
              <a:t>杜勃罗留波夫</a:t>
            </a:r>
            <a:r>
              <a:rPr lang="zh-CN" altLang="en-US" sz="2000" dirty="0">
                <a:solidFill>
                  <a:srgbClr val="080808"/>
                </a:solidFill>
              </a:rPr>
              <a:t>和</a:t>
            </a:r>
            <a:r>
              <a:rPr lang="zh-CN" altLang="en-US" sz="2000" b="1" dirty="0">
                <a:solidFill>
                  <a:srgbClr val="080808"/>
                </a:solidFill>
              </a:rPr>
              <a:t>皮萨列夫</a:t>
            </a:r>
            <a:r>
              <a:rPr lang="zh-CN" altLang="en-US" sz="2000" dirty="0">
                <a:solidFill>
                  <a:srgbClr val="080808"/>
                </a:solidFill>
              </a:rPr>
              <a:t>等一大批平民知识分子阶层的精英。</a:t>
            </a:r>
            <a:endParaRPr lang="zh-CN" altLang="en-US" sz="2000" dirty="0">
              <a:solidFill>
                <a:srgbClr val="080808"/>
              </a:solidFill>
            </a:endParaRPr>
          </a:p>
          <a:p>
            <a:pPr algn="just">
              <a:lnSpc>
                <a:spcPct val="90000"/>
              </a:lnSpc>
            </a:pPr>
            <a:r>
              <a:rPr lang="zh-CN" altLang="en-US" sz="2000" dirty="0">
                <a:solidFill>
                  <a:srgbClr val="080808"/>
                </a:solidFill>
              </a:rPr>
              <a:t>以别、车、杜为代表的革命民主派人士，不仅以其卓越的政治哲学主张宣扬了反专制农奴制制度的思想，还以文学批评、文学创作为武器，抨击俄国黑暗的现实，唤起人民推翻专制暴政的勇气。在他们一生的革命活动中，</a:t>
            </a:r>
            <a:r>
              <a:rPr lang="zh-CN" altLang="en-US" sz="2000" b="1" dirty="0">
                <a:solidFill>
                  <a:srgbClr val="080808"/>
                </a:solidFill>
              </a:rPr>
              <a:t>文学批评</a:t>
            </a:r>
            <a:r>
              <a:rPr lang="zh-CN" altLang="en-US" sz="2000" dirty="0">
                <a:solidFill>
                  <a:srgbClr val="080808"/>
                </a:solidFill>
              </a:rPr>
              <a:t>可以说是最主要和最重要的内容。他们对俄国文学现状的精辟论断，始终是进步作家们文学活动的指南。</a:t>
            </a:r>
            <a:r>
              <a:rPr lang="zh-CN" altLang="en-US" sz="2000" b="1" dirty="0">
                <a:solidFill>
                  <a:srgbClr val="080808"/>
                </a:solidFill>
              </a:rPr>
              <a:t>他们所倡导的文学应真实反映现实生活的理论，奠定了俄国现实主义文学理论的基础，也是革命民主主义美学的基本原则</a:t>
            </a:r>
            <a:r>
              <a:rPr lang="zh-CN" altLang="en-US" sz="2000" dirty="0">
                <a:solidFill>
                  <a:srgbClr val="080808"/>
                </a:solidFill>
              </a:rPr>
              <a:t>。这一美学体系已达到马克思、恩格斯以前的最高水平，在推动文学的发展、唤醒社会的民主意识等方面起到了不可低估的作用。</a:t>
            </a:r>
            <a:endParaRPr lang="zh-CN" altLang="en-US" sz="2000" dirty="0">
              <a:solidFill>
                <a:srgbClr val="080808"/>
              </a:solidFill>
            </a:endParaRPr>
          </a:p>
          <a:p>
            <a:pPr>
              <a:lnSpc>
                <a:spcPct val="90000"/>
              </a:lnSpc>
            </a:pPr>
            <a:endParaRPr lang="zh-CN" altLang="en-US" sz="1800" dirty="0"/>
          </a:p>
          <a:p>
            <a:pPr>
              <a:lnSpc>
                <a:spcPct val="90000"/>
              </a:lnSpc>
            </a:pPr>
            <a:endParaRPr lang="zh-CN" altLang="en-US" sz="1800" dirty="0"/>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1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标题 94209"/>
          <p:cNvSpPr>
            <a:spLocks noGrp="1"/>
          </p:cNvSpPr>
          <p:nvPr>
            <p:ph type="title"/>
          </p:nvPr>
        </p:nvSpPr>
        <p:spPr/>
        <p:txBody>
          <a:bodyPr anchor="ctr"/>
          <a:lstStyle/>
          <a:p>
            <a:r>
              <a:rPr lang="zh-CN" altLang="en-US" b="1" dirty="0">
                <a:latin typeface="Verdana" panose="020B0604030504040204" pitchFamily="34" charset="0"/>
              </a:rPr>
              <a:t>别林斯基</a:t>
            </a:r>
            <a:br>
              <a:rPr lang="zh-CN" altLang="en-US" sz="3000" dirty="0">
                <a:latin typeface="Verdana" panose="020B0604030504040204" pitchFamily="34" charset="0"/>
              </a:rPr>
            </a:br>
            <a:r>
              <a:rPr lang="zh-CN" altLang="en-US" sz="2400" dirty="0">
                <a:solidFill>
                  <a:srgbClr val="FFC000"/>
                </a:solidFill>
                <a:latin typeface="Verdana" panose="020B0604030504040204" pitchFamily="34" charset="0"/>
                <a:sym typeface="+mn-ea"/>
              </a:rPr>
              <a:t>（Виссарион Григорьевич Белинский 1811-1848）</a:t>
            </a:r>
            <a:endParaRPr lang="zh-CN" altLang="en-US" sz="2400" dirty="0">
              <a:solidFill>
                <a:srgbClr val="FFC000"/>
              </a:solidFill>
              <a:latin typeface="Verdana" panose="020B0604030504040204" pitchFamily="34" charset="0"/>
              <a:sym typeface="+mn-ea"/>
            </a:endParaRPr>
          </a:p>
        </p:txBody>
      </p:sp>
      <p:graphicFrame>
        <p:nvGraphicFramePr>
          <p:cNvPr id="94211" name="文本占位符 94210"/>
          <p:cNvGraphicFramePr/>
          <p:nvPr>
            <p:ph type="body" idx="1"/>
          </p:nvPr>
        </p:nvGraphicFramePr>
        <p:xfrm>
          <a:off x="3371850" y="1485900"/>
          <a:ext cx="2399110" cy="3086100"/>
        </p:xfrm>
        <a:graphic>
          <a:graphicData uri="http://schemas.openxmlformats.org/presentationml/2006/ole">
            <mc:AlternateContent xmlns:mc="http://schemas.openxmlformats.org/markup-compatibility/2006">
              <mc:Choice xmlns:v="urn:schemas-microsoft-com:vml" Requires="v">
                <p:oleObj spid="_x0000_s1025" name="" r:id="rId1" imgW="2857500" imgH="3676650" progId="">
                  <p:embed/>
                </p:oleObj>
              </mc:Choice>
              <mc:Fallback>
                <p:oleObj name="" r:id="rId1" imgW="2857500" imgH="3676650" progId="">
                  <p:embed/>
                  <p:pic>
                    <p:nvPicPr>
                      <p:cNvPr id="0" name="图片 1024" descr="image39"/>
                      <p:cNvPicPr/>
                      <p:nvPr/>
                    </p:nvPicPr>
                    <p:blipFill>
                      <a:blip r:embed="rId2"/>
                      <a:stretch>
                        <a:fillRect/>
                      </a:stretch>
                    </p:blipFill>
                    <p:spPr>
                      <a:xfrm>
                        <a:off x="3371850" y="1485900"/>
                        <a:ext cx="2399110" cy="3086100"/>
                      </a:xfrm>
                      <a:prstGeom prst="rect">
                        <a:avLst/>
                      </a:prstGeom>
                      <a:noFill/>
                      <a:ln w="38100">
                        <a:noFill/>
                      </a:ln>
                    </p:spPr>
                  </p:pic>
                </p:oleObj>
              </mc:Fallback>
            </mc:AlternateContent>
          </a:graphicData>
        </a:graphic>
      </p:graphicFrame>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1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标题 73729"/>
          <p:cNvSpPr>
            <a:spLocks noGrp="1"/>
          </p:cNvSpPr>
          <p:nvPr>
            <p:ph type="title"/>
          </p:nvPr>
        </p:nvSpPr>
        <p:spPr/>
        <p:txBody>
          <a:bodyPr anchor="ctr"/>
          <a:lstStyle/>
          <a:p>
            <a:r>
              <a:rPr lang="zh-CN" altLang="en-US" b="1" dirty="0">
                <a:solidFill>
                  <a:srgbClr val="FFC000"/>
                </a:solidFill>
                <a:latin typeface="宋体" panose="02010600030101010101" pitchFamily="2" charset="-122"/>
              </a:rPr>
              <a:t>平民知识分子的先驱</a:t>
            </a:r>
            <a:endParaRPr lang="zh-CN" altLang="en-US" b="1" dirty="0">
              <a:solidFill>
                <a:srgbClr val="FFC000"/>
              </a:solidFill>
              <a:latin typeface="宋体" panose="02010600030101010101" pitchFamily="2" charset="-122"/>
            </a:endParaRPr>
          </a:p>
        </p:txBody>
      </p:sp>
      <p:sp>
        <p:nvSpPr>
          <p:cNvPr id="64514" name="文本占位符 73730"/>
          <p:cNvSpPr>
            <a:spLocks noGrp="1"/>
          </p:cNvSpPr>
          <p:nvPr>
            <p:ph idx="1"/>
          </p:nvPr>
        </p:nvSpPr>
        <p:spPr/>
        <p:txBody>
          <a:bodyPr anchor="t"/>
          <a:lstStyle/>
          <a:p>
            <a:pPr>
              <a:lnSpc>
                <a:spcPct val="90000"/>
              </a:lnSpc>
            </a:pPr>
            <a:r>
              <a:rPr lang="zh-CN" altLang="en-US" sz="2100" dirty="0">
                <a:solidFill>
                  <a:srgbClr val="000000"/>
                </a:solidFill>
                <a:latin typeface="宋体" panose="02010600030101010101" pitchFamily="2" charset="-122"/>
                <a:sym typeface="+mn-ea"/>
              </a:rPr>
              <a:t> 别林斯基是俄国第一位杰出的革命民主主义文学评论家，是平民知识分子的先驱。他</a:t>
            </a:r>
            <a:r>
              <a:rPr lang="zh-CN" altLang="en-US" sz="2100" dirty="0">
                <a:solidFill>
                  <a:srgbClr val="000000"/>
                </a:solidFill>
                <a:latin typeface="宋体" panose="02010600030101010101" pitchFamily="2" charset="-122"/>
              </a:rPr>
              <a:t>于1811年出身在一个军医家庭，家境贫寒。1829年他曾在莫斯科大学语文系学习，1831年因写具有反农奴制倾向的剧本《德米特里·卡里宁》（</a:t>
            </a:r>
            <a:r>
              <a:rPr lang="en-US" altLang="zh-CN" sz="2100" dirty="0">
                <a:solidFill>
                  <a:srgbClr val="000000"/>
                </a:solidFill>
                <a:latin typeface="Times New Roman" panose="02020603050405020304" pitchFamily="18" charset="0"/>
              </a:rPr>
              <a:t>Дмитрий Калинин</a:t>
            </a:r>
            <a:r>
              <a:rPr lang="zh-CN" altLang="en-US" sz="2100" dirty="0">
                <a:solidFill>
                  <a:srgbClr val="000000"/>
                </a:solidFill>
                <a:latin typeface="宋体" panose="02010600030101010101" pitchFamily="2" charset="-122"/>
              </a:rPr>
              <a:t>）而被校方以“身体虚弱，智能低下”为借口开除。1833年，他应邀为《望远镜》</a:t>
            </a:r>
            <a:r>
              <a:rPr lang="en-US" altLang="zh-CN" sz="2100" dirty="0">
                <a:solidFill>
                  <a:srgbClr val="000000"/>
                </a:solidFill>
                <a:latin typeface="宋体" panose="02010600030101010101" pitchFamily="2" charset="-122"/>
              </a:rPr>
              <a:t>(</a:t>
            </a:r>
            <a:r>
              <a:rPr lang="en-US" altLang="zh-CN" sz="2100" dirty="0">
                <a:solidFill>
                  <a:srgbClr val="000000"/>
                </a:solidFill>
                <a:latin typeface="Times New Roman" panose="02020603050405020304" pitchFamily="18" charset="0"/>
              </a:rPr>
              <a:t>Телескоп</a:t>
            </a:r>
            <a:r>
              <a:rPr lang="en-US" altLang="zh-CN" sz="2100" dirty="0">
                <a:solidFill>
                  <a:srgbClr val="000000"/>
                </a:solidFill>
                <a:latin typeface="宋体" panose="02010600030101010101" pitchFamily="2" charset="-122"/>
              </a:rPr>
              <a:t>)</a:t>
            </a:r>
            <a:r>
              <a:rPr lang="zh-CN" altLang="en-US" sz="2100" dirty="0">
                <a:solidFill>
                  <a:srgbClr val="000000"/>
                </a:solidFill>
                <a:latin typeface="宋体" panose="02010600030101010101" pitchFamily="2" charset="-122"/>
              </a:rPr>
              <a:t>杂志撰稿，开始了文学批评生涯。</a:t>
            </a:r>
            <a:r>
              <a:rPr lang="en-US" altLang="zh-CN" sz="2100" dirty="0">
                <a:solidFill>
                  <a:srgbClr val="000000"/>
                </a:solidFill>
                <a:latin typeface="宋体" panose="02010600030101010101" pitchFamily="2" charset="-122"/>
              </a:rPr>
              <a:t>1839</a:t>
            </a:r>
            <a:r>
              <a:rPr lang="zh-CN" altLang="en-US" sz="2100" dirty="0">
                <a:solidFill>
                  <a:srgbClr val="000000"/>
                </a:solidFill>
                <a:latin typeface="宋体" panose="02010600030101010101" pitchFamily="2" charset="-122"/>
              </a:rPr>
              <a:t>起他担任和主持</a:t>
            </a:r>
            <a:r>
              <a:rPr lang="en-US" altLang="zh-CN" sz="2100" dirty="0">
                <a:solidFill>
                  <a:srgbClr val="000000"/>
                </a:solidFill>
                <a:latin typeface="宋体" panose="02010600030101010101" pitchFamily="2" charset="-122"/>
              </a:rPr>
              <a:t>《</a:t>
            </a:r>
            <a:r>
              <a:rPr lang="zh-CN" altLang="en-US" sz="2100" b="1" dirty="0">
                <a:solidFill>
                  <a:srgbClr val="000000"/>
                </a:solidFill>
                <a:latin typeface="宋体" panose="02010600030101010101" pitchFamily="2" charset="-122"/>
              </a:rPr>
              <a:t>祖国纪事</a:t>
            </a:r>
            <a:r>
              <a:rPr lang="en-US" altLang="zh-CN" sz="2100" dirty="0">
                <a:solidFill>
                  <a:srgbClr val="000000"/>
                </a:solidFill>
                <a:latin typeface="宋体" panose="02010600030101010101" pitchFamily="2" charset="-122"/>
              </a:rPr>
              <a:t>》</a:t>
            </a:r>
            <a:r>
              <a:rPr lang="zh-CN" altLang="en-US" sz="2100" dirty="0">
                <a:solidFill>
                  <a:srgbClr val="000000"/>
                </a:solidFill>
                <a:latin typeface="宋体" panose="02010600030101010101" pitchFamily="2" charset="-122"/>
              </a:rPr>
              <a:t>杂志评论栏。</a:t>
            </a:r>
            <a:r>
              <a:rPr lang="en-US" altLang="zh-CN" sz="2100" dirty="0">
                <a:solidFill>
                  <a:srgbClr val="000000"/>
                </a:solidFill>
                <a:latin typeface="宋体" panose="02010600030101010101" pitchFamily="2" charset="-122"/>
              </a:rPr>
              <a:t>1847</a:t>
            </a:r>
            <a:r>
              <a:rPr lang="zh-CN" altLang="en-US" sz="2100" dirty="0">
                <a:solidFill>
                  <a:srgbClr val="000000"/>
                </a:solidFill>
                <a:latin typeface="宋体" panose="02010600030101010101" pitchFamily="2" charset="-122"/>
              </a:rPr>
              <a:t>年他又转到由涅克拉索夫主办的</a:t>
            </a:r>
            <a:r>
              <a:rPr lang="en-US" altLang="zh-CN" sz="2100" dirty="0">
                <a:solidFill>
                  <a:srgbClr val="000000"/>
                </a:solidFill>
                <a:latin typeface="宋体" panose="02010600030101010101" pitchFamily="2" charset="-122"/>
              </a:rPr>
              <a:t>《</a:t>
            </a:r>
            <a:r>
              <a:rPr lang="zh-CN" altLang="en-US" sz="2100" b="1" dirty="0">
                <a:solidFill>
                  <a:srgbClr val="000000"/>
                </a:solidFill>
                <a:latin typeface="宋体" panose="02010600030101010101" pitchFamily="2" charset="-122"/>
              </a:rPr>
              <a:t>现代人</a:t>
            </a:r>
            <a:r>
              <a:rPr lang="en-US" altLang="zh-CN" sz="2100" dirty="0">
                <a:solidFill>
                  <a:srgbClr val="000000"/>
                </a:solidFill>
                <a:latin typeface="宋体" panose="02010600030101010101" pitchFamily="2" charset="-122"/>
              </a:rPr>
              <a:t>》</a:t>
            </a:r>
            <a:r>
              <a:rPr lang="zh-CN" altLang="en-US" sz="2100" dirty="0">
                <a:solidFill>
                  <a:srgbClr val="000000"/>
                </a:solidFill>
                <a:latin typeface="宋体" panose="02010600030101010101" pitchFamily="2" charset="-122"/>
              </a:rPr>
              <a:t>杂志。由于他的出色的评论活动，这两家杂志成为</a:t>
            </a:r>
            <a:r>
              <a:rPr lang="en-US" altLang="zh-CN" sz="2100" dirty="0">
                <a:solidFill>
                  <a:srgbClr val="000000"/>
                </a:solidFill>
                <a:latin typeface="宋体" panose="02010600030101010101" pitchFamily="2" charset="-122"/>
              </a:rPr>
              <a:t>40</a:t>
            </a:r>
            <a:r>
              <a:rPr lang="zh-CN" altLang="en-US" sz="2100" dirty="0">
                <a:solidFill>
                  <a:srgbClr val="000000"/>
                </a:solidFill>
                <a:latin typeface="宋体" panose="02010600030101010101" pitchFamily="2" charset="-122"/>
              </a:rPr>
              <a:t>年代俄国最先进的杂志。</a:t>
            </a:r>
            <a:r>
              <a:rPr lang="en-US" altLang="zh-CN" sz="2100" dirty="0">
                <a:solidFill>
                  <a:srgbClr val="000000"/>
                </a:solidFill>
                <a:latin typeface="宋体" panose="02010600030101010101" pitchFamily="2" charset="-122"/>
              </a:rPr>
              <a:t>1848</a:t>
            </a:r>
            <a:r>
              <a:rPr lang="zh-CN" altLang="en-US" sz="2100" dirty="0">
                <a:solidFill>
                  <a:srgbClr val="000000"/>
                </a:solidFill>
                <a:latin typeface="宋体" panose="02010600030101010101" pitchFamily="2" charset="-122"/>
              </a:rPr>
              <a:t>年，政府准备拘捕他，但他不久就病逝。</a:t>
            </a:r>
            <a:endParaRPr lang="zh-CN" altLang="en-US" sz="2100" dirty="0">
              <a:solidFill>
                <a:srgbClr val="000000"/>
              </a:solidFill>
              <a:latin typeface="宋体" panose="02010600030101010101" pitchFamily="2" charset="-122"/>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1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标题 76801"/>
          <p:cNvSpPr>
            <a:spLocks noGrp="1"/>
          </p:cNvSpPr>
          <p:nvPr>
            <p:ph type="title"/>
          </p:nvPr>
        </p:nvSpPr>
        <p:spPr>
          <a:xfrm>
            <a:off x="1485900" y="144542"/>
            <a:ext cx="6172200" cy="726281"/>
          </a:xfrm>
        </p:spPr>
        <p:txBody>
          <a:bodyPr anchor="ctr"/>
          <a:lstStyle/>
          <a:p>
            <a:r>
              <a:rPr lang="zh-CN" altLang="en-US" sz="4000" b="1" dirty="0">
                <a:solidFill>
                  <a:srgbClr val="FFC000"/>
                </a:solidFill>
              </a:rPr>
              <a:t>思想转变</a:t>
            </a:r>
            <a:endParaRPr lang="zh-CN" altLang="en-US" sz="4000" b="1" dirty="0">
              <a:solidFill>
                <a:srgbClr val="FFC000"/>
              </a:solidFill>
            </a:endParaRPr>
          </a:p>
        </p:txBody>
      </p:sp>
      <p:sp>
        <p:nvSpPr>
          <p:cNvPr id="76803" name="内容占位符 76802"/>
          <p:cNvSpPr>
            <a:spLocks noGrp="1"/>
          </p:cNvSpPr>
          <p:nvPr>
            <p:ph idx="1"/>
          </p:nvPr>
        </p:nvSpPr>
        <p:spPr>
          <a:xfrm>
            <a:off x="457200" y="1149350"/>
            <a:ext cx="8229600" cy="2439035"/>
          </a:xfrm>
        </p:spPr>
        <p:txBody>
          <a:bodyPr anchor="t"/>
          <a:lstStyle/>
          <a:p>
            <a:pPr>
              <a:lnSpc>
                <a:spcPct val="90000"/>
              </a:lnSpc>
            </a:pPr>
            <a:r>
              <a:rPr lang="zh-CN" altLang="en-US" sz="2000" dirty="0">
                <a:solidFill>
                  <a:srgbClr val="000000"/>
                </a:solidFill>
                <a:latin typeface="宋体" panose="02010600030101010101" pitchFamily="2" charset="-122"/>
              </a:rPr>
              <a:t>别林斯基的</a:t>
            </a:r>
            <a:r>
              <a:rPr lang="zh-CN" altLang="en-US" sz="2000" b="1" dirty="0">
                <a:solidFill>
                  <a:srgbClr val="000000"/>
                </a:solidFill>
                <a:latin typeface="宋体" panose="02010600030101010101" pitchFamily="2" charset="-122"/>
              </a:rPr>
              <a:t>思想发展经历了两个阶段</a:t>
            </a:r>
            <a:r>
              <a:rPr lang="zh-CN" altLang="en-US" sz="2000" dirty="0">
                <a:solidFill>
                  <a:srgbClr val="000000"/>
                </a:solidFill>
                <a:latin typeface="宋体" panose="02010600030101010101" pitchFamily="2" charset="-122"/>
              </a:rPr>
              <a:t>。</a:t>
            </a:r>
            <a:r>
              <a:rPr lang="en-US" altLang="zh-CN" sz="2000" dirty="0">
                <a:solidFill>
                  <a:srgbClr val="000000"/>
                </a:solidFill>
                <a:latin typeface="宋体" panose="02010600030101010101" pitchFamily="2" charset="-122"/>
              </a:rPr>
              <a:t>1830</a:t>
            </a:r>
            <a:r>
              <a:rPr lang="zh-CN" altLang="en-US" sz="2000" dirty="0">
                <a:solidFill>
                  <a:srgbClr val="000000"/>
                </a:solidFill>
                <a:latin typeface="宋体" panose="02010600030101010101" pitchFamily="2" charset="-122"/>
              </a:rPr>
              <a:t>年代他从启蒙主义的立场出发抨击过农奴制度。但也一度接受了</a:t>
            </a:r>
            <a:r>
              <a:rPr lang="zh-CN" altLang="en-US" sz="2000" b="1" dirty="0">
                <a:solidFill>
                  <a:srgbClr val="000000"/>
                </a:solidFill>
                <a:latin typeface="宋体" panose="02010600030101010101" pitchFamily="2" charset="-122"/>
              </a:rPr>
              <a:t>黑格尔</a:t>
            </a:r>
            <a:r>
              <a:rPr lang="zh-CN" altLang="en-US" sz="2000" dirty="0">
                <a:solidFill>
                  <a:srgbClr val="000000"/>
                </a:solidFill>
                <a:latin typeface="宋体" panose="02010600030101010101" pitchFamily="2" charset="-122"/>
              </a:rPr>
              <a:t>“一切现实的都是合理的，一切合理都是现实的”的命题，错误地认为农奴制既然是现实的，也就合理的制度，从而产生与现实妥协的思想。</a:t>
            </a:r>
            <a:r>
              <a:rPr lang="en-US" altLang="zh-CN" sz="2000" dirty="0">
                <a:solidFill>
                  <a:srgbClr val="000000"/>
                </a:solidFill>
                <a:latin typeface="宋体" panose="02010600030101010101" pitchFamily="2" charset="-122"/>
              </a:rPr>
              <a:t>1840</a:t>
            </a:r>
            <a:r>
              <a:rPr lang="zh-CN" altLang="en-US" sz="2000" dirty="0">
                <a:solidFill>
                  <a:srgbClr val="000000"/>
                </a:solidFill>
                <a:latin typeface="宋体" panose="02010600030101010101" pitchFamily="2" charset="-122"/>
              </a:rPr>
              <a:t>年代初农民的处境与运动影响了他，使他很快认识到黑格尔哲学的荒谬，并改而接受了</a:t>
            </a:r>
            <a:r>
              <a:rPr lang="zh-CN" altLang="en-US" sz="2000" b="1" dirty="0">
                <a:solidFill>
                  <a:srgbClr val="000000"/>
                </a:solidFill>
                <a:latin typeface="宋体" panose="02010600030101010101" pitchFamily="2" charset="-122"/>
              </a:rPr>
              <a:t>空想社会主义</a:t>
            </a:r>
            <a:r>
              <a:rPr lang="en-US" altLang="zh-CN" sz="2000" b="1" dirty="0">
                <a:solidFill>
                  <a:srgbClr val="000000"/>
                </a:solidFill>
                <a:latin typeface="宋体" panose="02010600030101010101" pitchFamily="2" charset="-122"/>
              </a:rPr>
              <a:t>(</a:t>
            </a:r>
            <a:r>
              <a:rPr lang="en-US" altLang="zh-CN" sz="2000" dirty="0">
                <a:solidFill>
                  <a:srgbClr val="000000"/>
                </a:solidFill>
                <a:latin typeface="Times New Roman" panose="02020603050405020304" pitchFamily="18" charset="0"/>
              </a:rPr>
              <a:t>утопический социолизм</a:t>
            </a:r>
            <a:r>
              <a:rPr lang="en-US" altLang="zh-CN" sz="2000" b="1" dirty="0">
                <a:solidFill>
                  <a:srgbClr val="000000"/>
                </a:solidFill>
                <a:latin typeface="宋体" panose="02010600030101010101" pitchFamily="2" charset="-122"/>
              </a:rPr>
              <a:t>)</a:t>
            </a:r>
            <a:r>
              <a:rPr lang="zh-CN" altLang="en-US" sz="2000" dirty="0">
                <a:solidFill>
                  <a:srgbClr val="000000"/>
                </a:solidFill>
                <a:latin typeface="宋体" panose="02010600030101010101" pitchFamily="2" charset="-122"/>
              </a:rPr>
              <a:t>，由此他站到了革命民主主义的立场上来，成为“完全代替贵族的平民知识分子的先驱”和“俄国社会民主主义的先驱”。 </a:t>
            </a:r>
            <a:endParaRPr lang="zh-CN" altLang="en-US" sz="2000" dirty="0">
              <a:solidFill>
                <a:srgbClr val="000000"/>
              </a:solidFill>
              <a:latin typeface="宋体" panose="02010600030101010101" pitchFamily="2" charset="-122"/>
            </a:endParaRPr>
          </a:p>
          <a:p>
            <a:pPr>
              <a:lnSpc>
                <a:spcPct val="90000"/>
              </a:lnSpc>
            </a:pPr>
            <a:endParaRPr lang="zh-CN" altLang="en-US" sz="2000" dirty="0"/>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mph" presetSubtype="0" grpId="0" nodeType="withEffect">
                                  <p:stCondLst>
                                    <p:cond delay="0"/>
                                  </p:stCondLst>
                                  <p:childTnLst>
                                    <p:set>
                                      <p:cBhvr rctx="PPT">
                                        <p:cTn id="6" dur="indefinite"/>
                                        <p:tgtEl>
                                          <p:spTgt spid="76803">
                                            <p:txEl>
                                              <p:pRg st="0" end="0"/>
                                            </p:txEl>
                                          </p:spTgt>
                                        </p:tgtEl>
                                        <p:attrNameLst>
                                          <p:attrName>style.opacity</p:attrName>
                                        </p:attrNameLst>
                                      </p:cBhvr>
                                      <p:to>
                                        <p:strVal val="0.25"/>
                                      </p:to>
                                    </p:set>
                                    <p:animEffect filter="image" prLst="opacity: 0.25">
                                      <p:cBhvr rctx="IE">
                                        <p:cTn id="7" dur="indefinite"/>
                                        <p:tgtEl>
                                          <p:spTgt spid="7680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mph" presetSubtype="0" grpId="1" nodeType="clickEffect">
                                  <p:stCondLst>
                                    <p:cond delay="0"/>
                                  </p:stCondLst>
                                  <p:endCondLst>
                                    <p:cond evt="onNext" delay="0">
                                      <p:tgtEl>
                                        <p:sldTgt/>
                                      </p:tgtEl>
                                    </p:cond>
                                  </p:endCondLst>
                                  <p:childTnLst>
                                    <p:set>
                                      <p:cBhvr rctx="PPT">
                                        <p:cTn id="11" dur="indefinite"/>
                                        <p:tgtEl>
                                          <p:spTgt spid="76803">
                                            <p:txEl>
                                              <p:pRg st="0" end="0"/>
                                            </p:txEl>
                                          </p:spTgt>
                                        </p:tgtEl>
                                        <p:attrNameLst>
                                          <p:attrName>style.opacity</p:attrName>
                                        </p:attrNameLst>
                                      </p:cBhvr>
                                      <p:to>
                                        <p:strVal val="1.0"/>
                                      </p:to>
                                    </p:set>
                                    <p:animEffect filter="image" prLst="opacity: 1.0">
                                      <p:cBhvr rctx="IE">
                                        <p:cTn id="12" dur="indefinite"/>
                                        <p:tgtEl>
                                          <p:spTgt spid="7680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6803" grpId="0" build="allAtOnce"/>
      <p:bldP spid="76803" grpId="1" build="p"/>
    </p:bldLst>
  </p:timing>
</p:sld>
</file>

<file path=ppt/slides/slide1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标题 77825"/>
          <p:cNvSpPr>
            <a:spLocks noGrp="1"/>
          </p:cNvSpPr>
          <p:nvPr>
            <p:ph type="title"/>
          </p:nvPr>
        </p:nvSpPr>
        <p:spPr/>
        <p:txBody>
          <a:bodyPr anchor="ctr"/>
          <a:lstStyle/>
          <a:p>
            <a:r>
              <a:rPr lang="zh-CN" altLang="en-US" sz="4000" b="1" dirty="0">
                <a:solidFill>
                  <a:srgbClr val="FFC000"/>
                </a:solidFill>
              </a:rPr>
              <a:t>文学评论</a:t>
            </a:r>
            <a:endParaRPr lang="zh-CN" altLang="en-US" sz="4000" b="1" dirty="0">
              <a:solidFill>
                <a:srgbClr val="FFC000"/>
              </a:solidFill>
            </a:endParaRPr>
          </a:p>
        </p:txBody>
      </p:sp>
      <p:sp>
        <p:nvSpPr>
          <p:cNvPr id="66562" name="文本占位符 77826"/>
          <p:cNvSpPr>
            <a:spLocks noGrp="1"/>
          </p:cNvSpPr>
          <p:nvPr>
            <p:ph idx="1"/>
          </p:nvPr>
        </p:nvSpPr>
        <p:spPr>
          <a:xfrm>
            <a:off x="457200" y="1264286"/>
            <a:ext cx="8229600" cy="3394472"/>
          </a:xfrm>
        </p:spPr>
        <p:txBody>
          <a:bodyPr anchor="t"/>
          <a:lstStyle/>
          <a:p>
            <a:r>
              <a:rPr lang="zh-CN" altLang="en-US" sz="2100" dirty="0">
                <a:solidFill>
                  <a:srgbClr val="000000"/>
                </a:solidFill>
                <a:latin typeface="宋体" panose="02010600030101010101" pitchFamily="2" charset="-122"/>
              </a:rPr>
              <a:t>别林斯基的文学评论活动也可分为两个阶段。</a:t>
            </a:r>
            <a:r>
              <a:rPr lang="en-US" altLang="zh-CN" sz="2100" dirty="0">
                <a:solidFill>
                  <a:srgbClr val="000000"/>
                </a:solidFill>
                <a:latin typeface="宋体" panose="02010600030101010101" pitchFamily="2" charset="-122"/>
              </a:rPr>
              <a:t>1830</a:t>
            </a:r>
            <a:r>
              <a:rPr lang="zh-CN" altLang="en-US" sz="2100" dirty="0">
                <a:solidFill>
                  <a:srgbClr val="000000"/>
                </a:solidFill>
                <a:latin typeface="宋体" panose="02010600030101010101" pitchFamily="2" charset="-122"/>
              </a:rPr>
              <a:t>年代是他探索俄国文学发展道路的时期。这个时期他的主要著作有</a:t>
            </a:r>
            <a:r>
              <a:rPr lang="en-US" altLang="zh-CN" sz="2100" b="1" dirty="0">
                <a:solidFill>
                  <a:srgbClr val="000000"/>
                </a:solidFill>
                <a:latin typeface="宋体" panose="02010600030101010101" pitchFamily="2" charset="-122"/>
              </a:rPr>
              <a:t>《</a:t>
            </a:r>
            <a:r>
              <a:rPr lang="zh-CN" altLang="en-US" sz="2100" b="1" dirty="0">
                <a:solidFill>
                  <a:srgbClr val="000000"/>
                </a:solidFill>
                <a:latin typeface="宋体" panose="02010600030101010101" pitchFamily="2" charset="-122"/>
              </a:rPr>
              <a:t>文学的幻想</a:t>
            </a:r>
            <a:r>
              <a:rPr lang="en-US" altLang="zh-CN" sz="2100" b="1" dirty="0">
                <a:solidFill>
                  <a:srgbClr val="000000"/>
                </a:solidFill>
                <a:latin typeface="宋体" panose="02010600030101010101" pitchFamily="2" charset="-122"/>
              </a:rPr>
              <a:t>》</a:t>
            </a:r>
            <a:r>
              <a:rPr lang="en-US" altLang="zh-CN" sz="2100" b="1" dirty="0">
                <a:solidFill>
                  <a:srgbClr val="000000"/>
                </a:solidFill>
                <a:latin typeface="Times New Roman" panose="02020603050405020304" pitchFamily="18" charset="0"/>
              </a:rPr>
              <a:t>(Литературные мечтания, 1834)</a:t>
            </a:r>
            <a:r>
              <a:rPr lang="zh-CN" altLang="zh-CN" sz="2100" dirty="0">
                <a:solidFill>
                  <a:srgbClr val="000000"/>
                </a:solidFill>
                <a:latin typeface="Times New Roman" panose="02020603050405020304" pitchFamily="18" charset="0"/>
              </a:rPr>
              <a:t>、</a:t>
            </a:r>
            <a:r>
              <a:rPr lang="en-US" altLang="zh-CN" sz="2100" b="1" dirty="0">
                <a:solidFill>
                  <a:srgbClr val="000000"/>
                </a:solidFill>
                <a:latin typeface="Times New Roman" panose="02020603050405020304" pitchFamily="18" charset="0"/>
              </a:rPr>
              <a:t>《</a:t>
            </a:r>
            <a:r>
              <a:rPr lang="zh-CN" altLang="en-US" sz="2100" b="1" dirty="0">
                <a:solidFill>
                  <a:srgbClr val="000000"/>
                </a:solidFill>
                <a:latin typeface="Times New Roman" panose="02020603050405020304" pitchFamily="18" charset="0"/>
              </a:rPr>
              <a:t>论俄国中篇小说和果戈理君的中篇小说</a:t>
            </a:r>
            <a:r>
              <a:rPr lang="en-US" altLang="zh-CN" sz="2100" b="1" dirty="0">
                <a:solidFill>
                  <a:srgbClr val="000000"/>
                </a:solidFill>
                <a:latin typeface="Times New Roman" panose="02020603050405020304" pitchFamily="18" charset="0"/>
              </a:rPr>
              <a:t>》(О русской повести и повестях господина Гоголя, 1835)</a:t>
            </a:r>
            <a:r>
              <a:rPr lang="zh-CN" altLang="en-US" sz="2100" dirty="0">
                <a:solidFill>
                  <a:srgbClr val="000000"/>
                </a:solidFill>
                <a:latin typeface="宋体" panose="02010600030101010101" pitchFamily="2" charset="-122"/>
              </a:rPr>
              <a:t>。前者要求文学应当表现民族性，忠实地描写俄国的生活画面。后者阐述了果戈理的现实主义和暴露倾向，从而提出了“</a:t>
            </a:r>
            <a:r>
              <a:rPr lang="zh-CN" altLang="en-US" sz="2100" b="1" dirty="0">
                <a:solidFill>
                  <a:srgbClr val="000000"/>
                </a:solidFill>
                <a:latin typeface="宋体" panose="02010600030101010101" pitchFamily="2" charset="-122"/>
              </a:rPr>
              <a:t>理想的诗</a:t>
            </a:r>
            <a:r>
              <a:rPr lang="zh-CN" altLang="en-US" sz="2100" dirty="0">
                <a:solidFill>
                  <a:srgbClr val="000000"/>
                </a:solidFill>
                <a:latin typeface="宋体" panose="02010600030101010101" pitchFamily="2" charset="-122"/>
              </a:rPr>
              <a:t>”和“</a:t>
            </a:r>
            <a:r>
              <a:rPr lang="zh-CN" altLang="en-US" sz="2100" b="1" dirty="0">
                <a:solidFill>
                  <a:srgbClr val="000000"/>
                </a:solidFill>
                <a:latin typeface="宋体" panose="02010600030101010101" pitchFamily="2" charset="-122"/>
              </a:rPr>
              <a:t>现实的诗</a:t>
            </a:r>
            <a:r>
              <a:rPr lang="zh-CN" altLang="en-US" sz="2100" dirty="0">
                <a:solidFill>
                  <a:srgbClr val="000000"/>
                </a:solidFill>
                <a:latin typeface="宋体" panose="02010600030101010101" pitchFamily="2" charset="-122"/>
              </a:rPr>
              <a:t>”的看法，认为“现实的诗”是“在全部赤裸裸的真实中再现生活”，它更“符合时代精神和需要”。</a:t>
            </a:r>
            <a:endParaRPr lang="zh-CN" altLang="en-US" sz="2100" dirty="0">
              <a:solidFill>
                <a:srgbClr val="000000"/>
              </a:solidFill>
              <a:latin typeface="宋体" panose="02010600030101010101" pitchFamily="2" charset="-122"/>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1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标题 78849"/>
          <p:cNvSpPr>
            <a:spLocks noGrp="1"/>
          </p:cNvSpPr>
          <p:nvPr>
            <p:ph type="title"/>
          </p:nvPr>
        </p:nvSpPr>
        <p:spPr>
          <a:xfrm>
            <a:off x="457200" y="110093"/>
            <a:ext cx="8229600" cy="857250"/>
          </a:xfrm>
        </p:spPr>
        <p:txBody>
          <a:bodyPr anchor="ctr"/>
          <a:lstStyle/>
          <a:p>
            <a:r>
              <a:rPr lang="zh-CN" altLang="en-US" sz="4000" b="1" dirty="0">
                <a:solidFill>
                  <a:srgbClr val="FFC000"/>
                </a:solidFill>
              </a:rPr>
              <a:t>捍卫果戈理</a:t>
            </a:r>
            <a:endParaRPr lang="zh-CN" altLang="en-US" sz="4000" b="1" dirty="0">
              <a:solidFill>
                <a:srgbClr val="FFC000"/>
              </a:solidFill>
            </a:endParaRPr>
          </a:p>
        </p:txBody>
      </p:sp>
      <p:sp>
        <p:nvSpPr>
          <p:cNvPr id="67586" name="文本占位符 78850"/>
          <p:cNvSpPr>
            <a:spLocks noGrp="1"/>
          </p:cNvSpPr>
          <p:nvPr>
            <p:ph idx="1"/>
          </p:nvPr>
        </p:nvSpPr>
        <p:spPr>
          <a:xfrm>
            <a:off x="457200" y="967106"/>
            <a:ext cx="8229600" cy="3394472"/>
          </a:xfrm>
        </p:spPr>
        <p:txBody>
          <a:bodyPr anchor="t"/>
          <a:lstStyle/>
          <a:p>
            <a:r>
              <a:rPr lang="en-US" altLang="zh-CN" sz="2000" dirty="0">
                <a:solidFill>
                  <a:srgbClr val="000000"/>
                </a:solidFill>
                <a:latin typeface="宋体" panose="02010600030101010101" pitchFamily="2" charset="-122"/>
              </a:rPr>
              <a:t>   1840</a:t>
            </a:r>
            <a:r>
              <a:rPr lang="zh-CN" altLang="en-US" sz="2000" dirty="0">
                <a:solidFill>
                  <a:srgbClr val="000000"/>
                </a:solidFill>
                <a:latin typeface="宋体" panose="02010600030101010101" pitchFamily="2" charset="-122"/>
              </a:rPr>
              <a:t>年代他的文学评论活动进入成熟期。</a:t>
            </a:r>
            <a:r>
              <a:rPr lang="en-US" altLang="zh-CN" sz="2000" dirty="0">
                <a:solidFill>
                  <a:srgbClr val="000000"/>
                </a:solidFill>
                <a:latin typeface="宋体" panose="02010600030101010101" pitchFamily="2" charset="-122"/>
              </a:rPr>
              <a:t>1842</a:t>
            </a:r>
            <a:r>
              <a:rPr lang="zh-CN" altLang="en-US" sz="2000" dirty="0">
                <a:solidFill>
                  <a:srgbClr val="000000"/>
                </a:solidFill>
                <a:latin typeface="宋体" panose="02010600030101010101" pitchFamily="2" charset="-122"/>
              </a:rPr>
              <a:t>年他写下</a:t>
            </a:r>
            <a:r>
              <a:rPr lang="en-US" altLang="zh-CN" sz="2000" dirty="0">
                <a:solidFill>
                  <a:srgbClr val="000000"/>
                </a:solidFill>
                <a:latin typeface="宋体" panose="02010600030101010101" pitchFamily="2" charset="-122"/>
              </a:rPr>
              <a:t>《</a:t>
            </a:r>
            <a:r>
              <a:rPr lang="zh-CN" altLang="en-US" sz="2000" b="1" dirty="0">
                <a:solidFill>
                  <a:srgbClr val="000000"/>
                </a:solidFill>
                <a:latin typeface="宋体" panose="02010600030101010101" pitchFamily="2" charset="-122"/>
              </a:rPr>
              <a:t>乞乞科夫的游历或死魂灵</a:t>
            </a:r>
            <a:r>
              <a:rPr lang="en-US" altLang="zh-CN" sz="2000" dirty="0">
                <a:solidFill>
                  <a:srgbClr val="000000"/>
                </a:solidFill>
                <a:latin typeface="宋体" panose="02010600030101010101" pitchFamily="2" charset="-122"/>
              </a:rPr>
              <a:t>》</a:t>
            </a:r>
            <a:r>
              <a:rPr lang="zh-CN" altLang="en-US" sz="2000" dirty="0">
                <a:solidFill>
                  <a:srgbClr val="000000"/>
                </a:solidFill>
                <a:latin typeface="宋体" panose="02010600030101010101" pitchFamily="2" charset="-122"/>
              </a:rPr>
              <a:t>，指出果戈理的作品是当代社会生活的产物，是生活的镜子</a:t>
            </a:r>
            <a:r>
              <a:rPr lang="en-US" altLang="zh-CN" sz="2000" dirty="0">
                <a:solidFill>
                  <a:srgbClr val="000000"/>
                </a:solidFill>
                <a:latin typeface="宋体" panose="02010600030101010101" pitchFamily="2" charset="-122"/>
              </a:rPr>
              <a:t>,</a:t>
            </a:r>
            <a:r>
              <a:rPr lang="zh-CN" altLang="en-US" sz="2000" dirty="0">
                <a:solidFill>
                  <a:srgbClr val="000000"/>
                </a:solidFill>
                <a:latin typeface="宋体" panose="02010600030101010101" pitchFamily="2" charset="-122"/>
              </a:rPr>
              <a:t>从而有力地捍卫了果戈理的意义。</a:t>
            </a:r>
            <a:r>
              <a:rPr lang="en-US" altLang="zh-CN" sz="2000" dirty="0">
                <a:solidFill>
                  <a:srgbClr val="000000"/>
                </a:solidFill>
                <a:latin typeface="宋体" panose="02010600030101010101" pitchFamily="2" charset="-122"/>
              </a:rPr>
              <a:t>1843—46</a:t>
            </a:r>
            <a:r>
              <a:rPr lang="zh-CN" altLang="en-US" sz="2000" dirty="0">
                <a:solidFill>
                  <a:srgbClr val="000000"/>
                </a:solidFill>
                <a:latin typeface="宋体" panose="02010600030101010101" pitchFamily="2" charset="-122"/>
              </a:rPr>
              <a:t>他又出版</a:t>
            </a:r>
            <a:r>
              <a:rPr lang="en-US" altLang="zh-CN" sz="2000" dirty="0">
                <a:solidFill>
                  <a:srgbClr val="000000"/>
                </a:solidFill>
                <a:latin typeface="宋体" panose="02010600030101010101" pitchFamily="2" charset="-122"/>
              </a:rPr>
              <a:t>《</a:t>
            </a:r>
            <a:r>
              <a:rPr lang="zh-CN" altLang="en-US" sz="2000" b="1" dirty="0">
                <a:solidFill>
                  <a:srgbClr val="000000"/>
                </a:solidFill>
                <a:latin typeface="宋体" panose="02010600030101010101" pitchFamily="2" charset="-122"/>
              </a:rPr>
              <a:t>亚</a:t>
            </a:r>
            <a:r>
              <a:rPr lang="en-US" altLang="zh-CN" sz="2000" b="1" dirty="0">
                <a:solidFill>
                  <a:srgbClr val="000000"/>
                </a:solidFill>
                <a:latin typeface="宋体" panose="02010600030101010101" pitchFamily="2" charset="-122"/>
              </a:rPr>
              <a:t>·</a:t>
            </a:r>
            <a:r>
              <a:rPr lang="zh-CN" altLang="en-US" sz="2000" b="1" dirty="0">
                <a:solidFill>
                  <a:srgbClr val="000000"/>
                </a:solidFill>
                <a:latin typeface="宋体" panose="02010600030101010101" pitchFamily="2" charset="-122"/>
              </a:rPr>
              <a:t>普希金的作品</a:t>
            </a:r>
            <a:r>
              <a:rPr lang="en-US" altLang="zh-CN" sz="2000" dirty="0">
                <a:solidFill>
                  <a:srgbClr val="000000"/>
                </a:solidFill>
                <a:latin typeface="宋体" panose="02010600030101010101" pitchFamily="2" charset="-122"/>
              </a:rPr>
              <a:t>》</a:t>
            </a:r>
            <a:r>
              <a:rPr lang="en-US" altLang="zh-CN" sz="2000" b="1" dirty="0">
                <a:solidFill>
                  <a:srgbClr val="000000"/>
                </a:solidFill>
                <a:latin typeface="Times New Roman" panose="02020603050405020304" pitchFamily="18" charset="0"/>
              </a:rPr>
              <a:t>(Сочинения Александра Пушкина)</a:t>
            </a:r>
            <a:r>
              <a:rPr lang="zh-CN" altLang="en-US" sz="2000" dirty="0">
                <a:solidFill>
                  <a:srgbClr val="000000"/>
                </a:solidFill>
                <a:latin typeface="宋体" panose="02010600030101010101" pitchFamily="2" charset="-122"/>
              </a:rPr>
              <a:t>，它阐述了俄国现实主义形成的过程，认为普希金的创作是俄国文学发展的巅峰，其《叶甫盖尼</a:t>
            </a:r>
            <a:r>
              <a:rPr lang="en-US" altLang="zh-CN" sz="2000" dirty="0">
                <a:solidFill>
                  <a:srgbClr val="000000"/>
                </a:solidFill>
                <a:latin typeface="宋体" panose="02010600030101010101" pitchFamily="2" charset="-122"/>
                <a:sym typeface="+mn-ea"/>
              </a:rPr>
              <a:t>·</a:t>
            </a:r>
            <a:r>
              <a:rPr lang="zh-CN" altLang="en-US" sz="2000" dirty="0">
                <a:solidFill>
                  <a:srgbClr val="000000"/>
                </a:solidFill>
                <a:latin typeface="宋体" panose="02010600030101010101" pitchFamily="2" charset="-122"/>
                <a:sym typeface="+mn-ea"/>
              </a:rPr>
              <a:t>奥涅金</a:t>
            </a:r>
            <a:r>
              <a:rPr lang="zh-CN" altLang="en-US" sz="2000" dirty="0">
                <a:solidFill>
                  <a:srgbClr val="000000"/>
                </a:solidFill>
                <a:latin typeface="宋体" panose="02010600030101010101" pitchFamily="2" charset="-122"/>
              </a:rPr>
              <a:t>》是</a:t>
            </a:r>
            <a:r>
              <a:rPr lang="en-US" altLang="zh-CN" sz="2000" dirty="0">
                <a:solidFill>
                  <a:srgbClr val="000000"/>
                </a:solidFill>
                <a:latin typeface="宋体" panose="02010600030101010101" pitchFamily="2" charset="-122"/>
              </a:rPr>
              <a:t>“</a:t>
            </a:r>
            <a:r>
              <a:rPr lang="zh-CN" altLang="en-US" sz="2000" dirty="0">
                <a:solidFill>
                  <a:srgbClr val="000000"/>
                </a:solidFill>
                <a:latin typeface="宋体" panose="02010600030101010101" pitchFamily="2" charset="-122"/>
              </a:rPr>
              <a:t>俄国生活的百科全书</a:t>
            </a:r>
            <a:r>
              <a:rPr lang="en-US" altLang="zh-CN" sz="2000" dirty="0">
                <a:solidFill>
                  <a:srgbClr val="000000"/>
                </a:solidFill>
                <a:latin typeface="宋体" panose="02010600030101010101" pitchFamily="2" charset="-122"/>
              </a:rPr>
              <a:t>”</a:t>
            </a:r>
            <a:r>
              <a:rPr lang="zh-CN" altLang="en-US" sz="2000" dirty="0">
                <a:solidFill>
                  <a:srgbClr val="000000"/>
                </a:solidFill>
                <a:latin typeface="宋体" panose="02010600030101010101" pitchFamily="2" charset="-122"/>
              </a:rPr>
              <a:t>。</a:t>
            </a:r>
            <a:endParaRPr lang="zh-CN" altLang="en-US" sz="2000" dirty="0">
              <a:solidFill>
                <a:srgbClr val="000000"/>
              </a:solidFill>
              <a:latin typeface="宋体" panose="02010600030101010101" pitchFamily="2" charset="-122"/>
            </a:endParaRPr>
          </a:p>
          <a:p>
            <a:r>
              <a:rPr lang="en-US" altLang="zh-CN" sz="2000" dirty="0">
                <a:solidFill>
                  <a:srgbClr val="000000"/>
                </a:solidFill>
                <a:latin typeface="宋体" panose="02010600030101010101" pitchFamily="2" charset="-122"/>
              </a:rPr>
              <a:t>   1847</a:t>
            </a:r>
            <a:r>
              <a:rPr lang="zh-CN" altLang="en-US" sz="2000" dirty="0">
                <a:solidFill>
                  <a:srgbClr val="000000"/>
                </a:solidFill>
                <a:latin typeface="宋体" panose="02010600030101010101" pitchFamily="2" charset="-122"/>
              </a:rPr>
              <a:t>年和</a:t>
            </a:r>
            <a:r>
              <a:rPr lang="en-US" altLang="zh-CN" sz="2000" dirty="0">
                <a:solidFill>
                  <a:srgbClr val="000000"/>
                </a:solidFill>
                <a:latin typeface="宋体" panose="02010600030101010101" pitchFamily="2" charset="-122"/>
              </a:rPr>
              <a:t>1848</a:t>
            </a:r>
            <a:r>
              <a:rPr lang="zh-CN" altLang="en-US" sz="2000" dirty="0">
                <a:solidFill>
                  <a:srgbClr val="000000"/>
                </a:solidFill>
                <a:latin typeface="宋体" panose="02010600030101010101" pitchFamily="2" charset="-122"/>
              </a:rPr>
              <a:t>年他又分别发表</a:t>
            </a:r>
            <a:r>
              <a:rPr lang="en-US" altLang="zh-CN" sz="2000" dirty="0">
                <a:solidFill>
                  <a:srgbClr val="000000"/>
                </a:solidFill>
                <a:latin typeface="宋体" panose="02010600030101010101" pitchFamily="2" charset="-122"/>
              </a:rPr>
              <a:t>《</a:t>
            </a:r>
            <a:r>
              <a:rPr lang="zh-CN" altLang="en-US" sz="2000" b="1" dirty="0">
                <a:solidFill>
                  <a:srgbClr val="000000"/>
                </a:solidFill>
                <a:latin typeface="宋体" panose="02010600030101010101" pitchFamily="2" charset="-122"/>
              </a:rPr>
              <a:t>一八四六年俄国文学一瞥</a:t>
            </a:r>
            <a:r>
              <a:rPr lang="en-US" altLang="zh-CN" sz="2000" dirty="0">
                <a:solidFill>
                  <a:srgbClr val="000000"/>
                </a:solidFill>
                <a:latin typeface="宋体" panose="02010600030101010101" pitchFamily="2" charset="-122"/>
              </a:rPr>
              <a:t>》</a:t>
            </a:r>
            <a:r>
              <a:rPr lang="en-US" altLang="zh-CN" sz="2000" b="1" dirty="0">
                <a:solidFill>
                  <a:srgbClr val="000000"/>
                </a:solidFill>
                <a:latin typeface="Times New Roman" panose="02020603050405020304" pitchFamily="18" charset="0"/>
              </a:rPr>
              <a:t>(Взгляд на русскую литературу 1846 года)</a:t>
            </a:r>
            <a:r>
              <a:rPr lang="zh-CN" altLang="en-US" sz="2000" dirty="0">
                <a:solidFill>
                  <a:srgbClr val="000000"/>
                </a:solidFill>
                <a:latin typeface="宋体" panose="02010600030101010101" pitchFamily="2" charset="-122"/>
              </a:rPr>
              <a:t>和</a:t>
            </a:r>
            <a:r>
              <a:rPr lang="en-US" altLang="zh-CN" sz="2000" dirty="0">
                <a:solidFill>
                  <a:srgbClr val="000000"/>
                </a:solidFill>
                <a:latin typeface="宋体" panose="02010600030101010101" pitchFamily="2" charset="-122"/>
              </a:rPr>
              <a:t>《</a:t>
            </a:r>
            <a:r>
              <a:rPr lang="zh-CN" altLang="en-US" sz="2000" b="1" dirty="0">
                <a:solidFill>
                  <a:srgbClr val="000000"/>
                </a:solidFill>
                <a:latin typeface="宋体" panose="02010600030101010101" pitchFamily="2" charset="-122"/>
              </a:rPr>
              <a:t>一八四七年俄国文学一瞥</a:t>
            </a:r>
            <a:r>
              <a:rPr lang="en-US" altLang="zh-CN" sz="2000" dirty="0">
                <a:solidFill>
                  <a:srgbClr val="000000"/>
                </a:solidFill>
                <a:latin typeface="宋体" panose="02010600030101010101" pitchFamily="2" charset="-122"/>
              </a:rPr>
              <a:t>》</a:t>
            </a:r>
            <a:r>
              <a:rPr lang="en-US" altLang="zh-CN" sz="2000" b="1" dirty="0">
                <a:solidFill>
                  <a:srgbClr val="000000"/>
                </a:solidFill>
                <a:latin typeface="Times New Roman" panose="02020603050405020304" pitchFamily="18" charset="0"/>
              </a:rPr>
              <a:t>(Взгляд на литературу 1847 года)</a:t>
            </a:r>
            <a:r>
              <a:rPr lang="zh-CN" altLang="en-US" sz="2000" dirty="0">
                <a:solidFill>
                  <a:srgbClr val="000000"/>
                </a:solidFill>
                <a:latin typeface="宋体" panose="02010600030101010101" pitchFamily="2" charset="-122"/>
              </a:rPr>
              <a:t>，集中论述了“自然派”的形成过程和它的特色，捍卫了“自然派”，揭露了“纯艺术”的虚伪。</a:t>
            </a:r>
            <a:endParaRPr lang="zh-CN" altLang="en-US" sz="2000" dirty="0">
              <a:solidFill>
                <a:srgbClr val="000000"/>
              </a:solidFill>
              <a:latin typeface="宋体" panose="02010600030101010101" pitchFamily="2" charset="-122"/>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1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标题 79873"/>
          <p:cNvSpPr>
            <a:spLocks noGrp="1"/>
          </p:cNvSpPr>
          <p:nvPr>
            <p:ph type="title"/>
          </p:nvPr>
        </p:nvSpPr>
        <p:spPr>
          <a:xfrm>
            <a:off x="457200" y="103743"/>
            <a:ext cx="8229600" cy="857250"/>
          </a:xfrm>
        </p:spPr>
        <p:txBody>
          <a:bodyPr anchor="ctr"/>
          <a:lstStyle/>
          <a:p>
            <a:r>
              <a:rPr lang="en-US" altLang="zh-CN" sz="4000" b="1" dirty="0">
                <a:solidFill>
                  <a:srgbClr val="FFC000"/>
                </a:solidFill>
              </a:rPr>
              <a:t>《</a:t>
            </a:r>
            <a:r>
              <a:rPr lang="zh-CN" altLang="en-US" sz="4000" b="1" dirty="0">
                <a:solidFill>
                  <a:srgbClr val="FFC000"/>
                </a:solidFill>
              </a:rPr>
              <a:t>给果戈理的信</a:t>
            </a:r>
            <a:r>
              <a:rPr lang="en-US" altLang="zh-CN" sz="4000" b="1">
                <a:solidFill>
                  <a:srgbClr val="FFC000"/>
                </a:solidFill>
              </a:rPr>
              <a:t>》</a:t>
            </a:r>
            <a:endParaRPr lang="en-US" altLang="zh-CN" sz="4000" b="1">
              <a:solidFill>
                <a:srgbClr val="FFC000"/>
              </a:solidFill>
            </a:endParaRPr>
          </a:p>
        </p:txBody>
      </p:sp>
      <p:sp>
        <p:nvSpPr>
          <p:cNvPr id="68610" name="文本占位符 79874"/>
          <p:cNvSpPr>
            <a:spLocks noGrp="1"/>
          </p:cNvSpPr>
          <p:nvPr>
            <p:ph idx="1"/>
          </p:nvPr>
        </p:nvSpPr>
        <p:spPr>
          <a:xfrm>
            <a:off x="369570" y="1062990"/>
            <a:ext cx="8265795" cy="3921760"/>
          </a:xfrm>
        </p:spPr>
        <p:txBody>
          <a:bodyPr anchor="t"/>
          <a:lstStyle/>
          <a:p>
            <a:pPr>
              <a:lnSpc>
                <a:spcPct val="90000"/>
              </a:lnSpc>
            </a:pPr>
            <a:r>
              <a:rPr lang="en-US" altLang="zh-CN" sz="2000" dirty="0">
                <a:solidFill>
                  <a:srgbClr val="000000"/>
                </a:solidFill>
                <a:latin typeface="宋体" panose="02010600030101010101" pitchFamily="2" charset="-122"/>
              </a:rPr>
              <a:t>  1846</a:t>
            </a:r>
            <a:r>
              <a:rPr lang="zh-CN" altLang="en-US" sz="2000" dirty="0">
                <a:solidFill>
                  <a:srgbClr val="000000"/>
                </a:solidFill>
                <a:latin typeface="宋体" panose="02010600030101010101" pitchFamily="2" charset="-122"/>
              </a:rPr>
              <a:t>年</a:t>
            </a:r>
            <a:r>
              <a:rPr lang="en-US" altLang="zh-CN" sz="2000" dirty="0">
                <a:solidFill>
                  <a:srgbClr val="000000"/>
                </a:solidFill>
                <a:latin typeface="宋体" panose="02010600030101010101" pitchFamily="2" charset="-122"/>
              </a:rPr>
              <a:t>12</a:t>
            </a:r>
            <a:r>
              <a:rPr lang="zh-CN" altLang="en-US" sz="2000" dirty="0">
                <a:solidFill>
                  <a:srgbClr val="000000"/>
                </a:solidFill>
                <a:latin typeface="宋体" panose="02010600030101010101" pitchFamily="2" charset="-122"/>
              </a:rPr>
              <a:t>月果戈理发表了</a:t>
            </a:r>
            <a:r>
              <a:rPr lang="en-US" altLang="zh-CN" sz="2000" dirty="0">
                <a:solidFill>
                  <a:srgbClr val="000000"/>
                </a:solidFill>
                <a:latin typeface="宋体" panose="02010600030101010101" pitchFamily="2" charset="-122"/>
              </a:rPr>
              <a:t>《</a:t>
            </a:r>
            <a:r>
              <a:rPr lang="zh-CN" altLang="en-US" sz="2000" dirty="0">
                <a:solidFill>
                  <a:srgbClr val="000000"/>
                </a:solidFill>
                <a:latin typeface="宋体" panose="02010600030101010101" pitchFamily="2" charset="-122"/>
              </a:rPr>
              <a:t>与友人书信选</a:t>
            </a:r>
            <a:r>
              <a:rPr lang="en-US" altLang="zh-CN" sz="2000" dirty="0">
                <a:solidFill>
                  <a:srgbClr val="000000"/>
                </a:solidFill>
                <a:latin typeface="宋体" panose="02010600030101010101" pitchFamily="2" charset="-122"/>
              </a:rPr>
              <a:t>》</a:t>
            </a:r>
            <a:r>
              <a:rPr lang="zh-CN" altLang="en-US" sz="2000" dirty="0">
                <a:solidFill>
                  <a:srgbClr val="000000"/>
                </a:solidFill>
                <a:latin typeface="宋体" panose="02010600030101010101" pitchFamily="2" charset="-122"/>
              </a:rPr>
              <a:t>。“信”中果戈理宣布他以前写的东西都毫无意义，同时又傲慢地向人们说教，宣扬基督的顺从与虔诚，拥护农奴制的政权，歌颂专制制度与教会。这部作品反映出果戈里作为一个伟大作家在思想上的惊人退步。因而引起广泛的不满和愤怒。果戈理因此给别林斯基写了一封信，说道：“不知为什么，俄罗斯的每个人都对我发怒，这，我到现在都无法理解”。同时，他还竭力替自己辩护，认为自己是对的，是别林斯基弄错了。</a:t>
            </a:r>
            <a:endParaRPr lang="zh-CN" altLang="en-US" sz="2000" dirty="0">
              <a:solidFill>
                <a:srgbClr val="000000"/>
              </a:solidFill>
              <a:latin typeface="宋体" panose="02010600030101010101" pitchFamily="2" charset="-122"/>
            </a:endParaRPr>
          </a:p>
          <a:p>
            <a:pPr>
              <a:lnSpc>
                <a:spcPct val="90000"/>
              </a:lnSpc>
            </a:pPr>
            <a:r>
              <a:rPr lang="zh-CN" altLang="en-US" sz="2000" dirty="0">
                <a:solidFill>
                  <a:srgbClr val="000000"/>
                </a:solidFill>
                <a:latin typeface="宋体" panose="02010600030101010101" pitchFamily="2" charset="-122"/>
              </a:rPr>
              <a:t>   别林斯基立刻回了信，即著名的《给果戈里的信》（</a:t>
            </a:r>
            <a:r>
              <a:rPr lang="en-US" altLang="zh-CN" sz="2000" dirty="0">
                <a:solidFill>
                  <a:srgbClr val="000000"/>
                </a:solidFill>
                <a:latin typeface="Times New Roman" panose="02020603050405020304" pitchFamily="18" charset="0"/>
              </a:rPr>
              <a:t>Письмо к Гоголю</a:t>
            </a:r>
            <a:r>
              <a:rPr lang="zh-CN" altLang="en-US" sz="2000" dirty="0">
                <a:solidFill>
                  <a:srgbClr val="000000"/>
                </a:solidFill>
                <a:latin typeface="宋体" panose="02010600030101010101" pitchFamily="2" charset="-122"/>
              </a:rPr>
              <a:t>），信中他真诚、热情又饱含愤怒地批评了果戈理，指出读者“可以宽恕作家写出一部坏书，但绝不能宽恕他写一本有毒素的书”。虽然此信没能公开发表，但在知识界和文化界得以广泛流传。列宁称此文章为“一篇没有经过审查的民主出版界的优秀作品”。</a:t>
            </a:r>
            <a:endParaRPr lang="zh-CN" altLang="en-US" sz="2000" dirty="0"/>
          </a:p>
          <a:p>
            <a:pPr>
              <a:buNone/>
            </a:pPr>
            <a:endParaRPr lang="zh-CN" altLang="en-US" sz="2000" dirty="0"/>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1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标题 80897"/>
          <p:cNvSpPr>
            <a:spLocks noGrp="1"/>
          </p:cNvSpPr>
          <p:nvPr>
            <p:ph type="title"/>
          </p:nvPr>
        </p:nvSpPr>
        <p:spPr>
          <a:xfrm>
            <a:off x="457200" y="77708"/>
            <a:ext cx="8229600" cy="857250"/>
          </a:xfrm>
        </p:spPr>
        <p:txBody>
          <a:bodyPr anchor="ctr"/>
          <a:lstStyle/>
          <a:p>
            <a:r>
              <a:rPr lang="zh-CN" altLang="en-US" sz="4000" b="1" dirty="0">
                <a:solidFill>
                  <a:srgbClr val="FFC000"/>
                </a:solidFill>
                <a:latin typeface="宋体" panose="02010600030101010101" pitchFamily="2" charset="-122"/>
              </a:rPr>
              <a:t>美学贡献</a:t>
            </a:r>
            <a:endParaRPr lang="zh-CN" altLang="en-US" sz="4000" b="1" dirty="0">
              <a:solidFill>
                <a:srgbClr val="FFC000"/>
              </a:solidFill>
              <a:latin typeface="宋体" panose="02010600030101010101" pitchFamily="2" charset="-122"/>
            </a:endParaRPr>
          </a:p>
        </p:txBody>
      </p:sp>
      <p:sp>
        <p:nvSpPr>
          <p:cNvPr id="69634" name="文本占位符 80899"/>
          <p:cNvSpPr>
            <a:spLocks noGrp="1"/>
          </p:cNvSpPr>
          <p:nvPr>
            <p:ph idx="1"/>
          </p:nvPr>
        </p:nvSpPr>
        <p:spPr>
          <a:xfrm>
            <a:off x="457200" y="1003300"/>
            <a:ext cx="8140065" cy="3672840"/>
          </a:xfrm>
        </p:spPr>
        <p:txBody>
          <a:bodyPr anchor="t"/>
          <a:lstStyle/>
          <a:p>
            <a:pPr>
              <a:lnSpc>
                <a:spcPct val="80000"/>
              </a:lnSpc>
              <a:buNone/>
            </a:pPr>
            <a:endParaRPr lang="en-US" altLang="zh-CN" sz="525" dirty="0">
              <a:solidFill>
                <a:srgbClr val="000000"/>
              </a:solidFill>
              <a:latin typeface="宋体" panose="02010600030101010101" pitchFamily="2" charset="-122"/>
            </a:endParaRPr>
          </a:p>
          <a:p>
            <a:pPr>
              <a:lnSpc>
                <a:spcPct val="80000"/>
              </a:lnSpc>
              <a:buNone/>
            </a:pPr>
            <a:r>
              <a:rPr lang="zh-CN" altLang="en-US" sz="2000" b="1" dirty="0">
                <a:solidFill>
                  <a:schemeClr val="accent1"/>
                </a:solidFill>
                <a:latin typeface="宋体" panose="02010600030101010101" pitchFamily="2" charset="-122"/>
              </a:rPr>
              <a:t>别林斯基的美学贡献可以归纳以下几个方面</a:t>
            </a:r>
            <a:r>
              <a:rPr lang="zh-CN" altLang="en-US" sz="2000" dirty="0">
                <a:solidFill>
                  <a:srgbClr val="000000"/>
                </a:solidFill>
                <a:latin typeface="宋体" panose="02010600030101010101" pitchFamily="2" charset="-122"/>
              </a:rPr>
              <a:t> ：</a:t>
            </a:r>
            <a:endParaRPr lang="zh-CN" altLang="en-US" sz="2000" dirty="0">
              <a:solidFill>
                <a:srgbClr val="000000"/>
              </a:solidFill>
              <a:latin typeface="宋体" panose="02010600030101010101" pitchFamily="2" charset="-122"/>
            </a:endParaRPr>
          </a:p>
          <a:p>
            <a:pPr>
              <a:lnSpc>
                <a:spcPct val="80000"/>
              </a:lnSpc>
              <a:buNone/>
            </a:pPr>
            <a:endParaRPr lang="zh-CN" altLang="en-US" sz="2000" dirty="0"/>
          </a:p>
          <a:p>
            <a:pPr>
              <a:lnSpc>
                <a:spcPct val="80000"/>
              </a:lnSpc>
            </a:pPr>
            <a:r>
              <a:rPr lang="en-US" altLang="zh-CN" sz="2000" dirty="0">
                <a:solidFill>
                  <a:srgbClr val="000000"/>
                </a:solidFill>
                <a:latin typeface="宋体" panose="02010600030101010101" pitchFamily="2" charset="-122"/>
              </a:rPr>
              <a:t>1</a:t>
            </a:r>
            <a:r>
              <a:rPr lang="zh-CN" altLang="en-US" sz="2000" dirty="0">
                <a:solidFill>
                  <a:srgbClr val="000000"/>
                </a:solidFill>
                <a:latin typeface="宋体" panose="02010600030101010101" pitchFamily="2" charset="-122"/>
              </a:rPr>
              <a:t>、</a:t>
            </a:r>
            <a:r>
              <a:rPr lang="zh-CN" altLang="en-US" sz="2000" b="1" dirty="0">
                <a:solidFill>
                  <a:srgbClr val="000000"/>
                </a:solidFill>
                <a:latin typeface="宋体" panose="02010600030101010101" pitchFamily="2" charset="-122"/>
              </a:rPr>
              <a:t>探讨艺术的本质与典型性问题</a:t>
            </a:r>
            <a:r>
              <a:rPr lang="zh-CN" altLang="en-US" sz="2000" dirty="0">
                <a:solidFill>
                  <a:srgbClr val="000000"/>
                </a:solidFill>
                <a:latin typeface="宋体" panose="02010600030101010101" pitchFamily="2" charset="-122"/>
              </a:rPr>
              <a:t>，别林斯基在阐述文学创作和批评的一般规律时，首次提出了“艺术是形象思维”的著名论断，指出了想象在文学创作活动中的积极主导作用；他关于“典型性”的论述在欧洲文学史上也属先例，他认为典型性是“创作的基本法则之一，没有典型性，就没有创作”，提出典型是“一个人物，同时又是许多人物，也就是说，把一个个人描写成这样，使他在自身中包括着表达同一概念的许多人，整类的人”，然而他又必须是“一个人物，完整的，个别的人物”。 </a:t>
            </a:r>
            <a:endParaRPr lang="zh-CN" altLang="en-US" sz="2000" dirty="0"/>
          </a:p>
          <a:p>
            <a:pPr>
              <a:lnSpc>
                <a:spcPct val="80000"/>
              </a:lnSpc>
            </a:pPr>
            <a:r>
              <a:rPr lang="zh-CN" altLang="en-US" sz="525" dirty="0">
                <a:solidFill>
                  <a:srgbClr val="000000"/>
                </a:solidFill>
                <a:latin typeface="宋体" panose="02010600030101010101" pitchFamily="2" charset="-122"/>
              </a:rPr>
              <a:t> </a:t>
            </a:r>
            <a:endParaRPr lang="zh-CN" altLang="en-US" sz="525" dirty="0"/>
          </a:p>
          <a:p>
            <a:pPr>
              <a:lnSpc>
                <a:spcPct val="80000"/>
              </a:lnSpc>
            </a:pPr>
            <a:endParaRPr lang="zh-CN" altLang="en-US" sz="525" dirty="0"/>
          </a:p>
          <a:p>
            <a:pPr>
              <a:lnSpc>
                <a:spcPct val="80000"/>
              </a:lnSpc>
            </a:pPr>
            <a:endParaRPr lang="zh-CN" altLang="en-US" sz="600" dirty="0"/>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1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标题 80897"/>
          <p:cNvSpPr>
            <a:spLocks noGrp="1"/>
          </p:cNvSpPr>
          <p:nvPr>
            <p:ph type="title"/>
          </p:nvPr>
        </p:nvSpPr>
        <p:spPr>
          <a:xfrm>
            <a:off x="457200" y="77708"/>
            <a:ext cx="8229600" cy="857250"/>
          </a:xfrm>
        </p:spPr>
        <p:txBody>
          <a:bodyPr anchor="ctr"/>
          <a:lstStyle/>
          <a:p>
            <a:r>
              <a:rPr lang="zh-CN" altLang="en-US" sz="4000" b="1" dirty="0">
                <a:solidFill>
                  <a:srgbClr val="FFC000"/>
                </a:solidFill>
                <a:latin typeface="宋体" panose="02010600030101010101" pitchFamily="2" charset="-122"/>
              </a:rPr>
              <a:t>美学贡献</a:t>
            </a:r>
            <a:endParaRPr lang="zh-CN" altLang="en-US" sz="4000" b="1" dirty="0">
              <a:solidFill>
                <a:srgbClr val="FFC000"/>
              </a:solidFill>
              <a:latin typeface="宋体" panose="02010600030101010101" pitchFamily="2" charset="-122"/>
            </a:endParaRPr>
          </a:p>
        </p:txBody>
      </p:sp>
      <p:sp>
        <p:nvSpPr>
          <p:cNvPr id="69634" name="文本占位符 80899"/>
          <p:cNvSpPr>
            <a:spLocks noGrp="1"/>
          </p:cNvSpPr>
          <p:nvPr>
            <p:ph idx="1"/>
          </p:nvPr>
        </p:nvSpPr>
        <p:spPr>
          <a:xfrm>
            <a:off x="457200" y="815975"/>
            <a:ext cx="8140065" cy="3672840"/>
          </a:xfrm>
        </p:spPr>
        <p:txBody>
          <a:bodyPr anchor="t"/>
          <a:lstStyle/>
          <a:p>
            <a:pPr>
              <a:lnSpc>
                <a:spcPct val="80000"/>
              </a:lnSpc>
              <a:buNone/>
            </a:pPr>
            <a:endParaRPr lang="zh-CN" altLang="en-US" sz="2000" dirty="0"/>
          </a:p>
          <a:p>
            <a:pPr>
              <a:lnSpc>
                <a:spcPct val="80000"/>
              </a:lnSpc>
            </a:pPr>
            <a:r>
              <a:rPr lang="en-US" altLang="zh-CN" sz="2000" dirty="0">
                <a:solidFill>
                  <a:srgbClr val="000000"/>
                </a:solidFill>
                <a:latin typeface="宋体" panose="02010600030101010101" pitchFamily="2" charset="-122"/>
              </a:rPr>
              <a:t>2</a:t>
            </a:r>
            <a:r>
              <a:rPr lang="zh-CN" altLang="en-US" sz="2000" dirty="0">
                <a:solidFill>
                  <a:srgbClr val="000000"/>
                </a:solidFill>
                <a:latin typeface="宋体" panose="02010600030101010101" pitchFamily="2" charset="-122"/>
              </a:rPr>
              <a:t>、</a:t>
            </a:r>
            <a:r>
              <a:rPr lang="zh-CN" altLang="en-US" sz="2000" b="1" dirty="0">
                <a:solidFill>
                  <a:srgbClr val="000000"/>
                </a:solidFill>
                <a:latin typeface="宋体" panose="02010600030101010101" pitchFamily="2" charset="-122"/>
              </a:rPr>
              <a:t>历史批评与美学批评的统一</a:t>
            </a:r>
            <a:r>
              <a:rPr lang="zh-CN" altLang="en-US" sz="2000" dirty="0">
                <a:solidFill>
                  <a:srgbClr val="000000"/>
                </a:solidFill>
                <a:latin typeface="宋体" panose="02010600030101010101" pitchFamily="2" charset="-122"/>
              </a:rPr>
              <a:t>，在别林斯基的美学理论中，还有关于人民性与现实主义的关系、思想性与艺术性的关系、内容与形式的关系等问题的论述。他主张内容与形式、思想性与艺术性应当有机统一，缺一不可，主张对作品的历史分析和美学分析应该统一起来，即：“不涉及美学的历史的批评，以及反之，不涉及历史的美学批评，都将是片面的，因而也是错误的。批评应该只有一个，它的多方面的看法应该渊源于同一个源泉，同一个体系，同一个对艺术的观照”。这个批评准则，也就是现实主义的批评原则。</a:t>
            </a:r>
            <a:endParaRPr lang="zh-CN" altLang="en-US" sz="2000" dirty="0">
              <a:solidFill>
                <a:srgbClr val="000000"/>
              </a:solidFill>
              <a:latin typeface="宋体" panose="02010600030101010101" pitchFamily="2" charset="-122"/>
            </a:endParaRPr>
          </a:p>
          <a:p>
            <a:pPr marL="0" indent="0">
              <a:lnSpc>
                <a:spcPct val="80000"/>
              </a:lnSpc>
              <a:buNone/>
            </a:pPr>
            <a:r>
              <a:rPr lang="zh-CN" altLang="en-US" sz="2000" dirty="0">
                <a:solidFill>
                  <a:srgbClr val="000000"/>
                </a:solidFill>
                <a:latin typeface="宋体" panose="02010600030101010101" pitchFamily="2" charset="-122"/>
              </a:rPr>
              <a:t> </a:t>
            </a:r>
            <a:endParaRPr lang="zh-CN" altLang="en-US" sz="2000" dirty="0">
              <a:solidFill>
                <a:srgbClr val="000000"/>
              </a:solidFill>
              <a:latin typeface="宋体" panose="02010600030101010101" pitchFamily="2" charset="-122"/>
            </a:endParaRPr>
          </a:p>
          <a:p>
            <a:pPr marL="0" indent="0">
              <a:lnSpc>
                <a:spcPct val="80000"/>
              </a:lnSpc>
              <a:buNone/>
            </a:pPr>
            <a:r>
              <a:rPr lang="zh-CN" altLang="en-US" sz="2000" dirty="0">
                <a:solidFill>
                  <a:srgbClr val="000000"/>
                </a:solidFill>
                <a:latin typeface="宋体" panose="02010600030101010101" pitchFamily="2" charset="-122"/>
              </a:rPr>
              <a:t>   别林斯基的文学评论与美学思想在俄国文学史上起过巨大的作用， 它推动了俄国现实主义文学的进一步发展，对车尔尼雪夫斯基、杜勃罗留波夫美学观念的形成有直接的影响。</a:t>
            </a:r>
            <a:endParaRPr lang="zh-CN" altLang="en-US" sz="2000" dirty="0">
              <a:solidFill>
                <a:srgbClr val="000000"/>
              </a:solidFill>
              <a:latin typeface="宋体" panose="02010600030101010101" pitchFamily="2" charset="-122"/>
            </a:endParaRPr>
          </a:p>
          <a:p>
            <a:pPr marL="0" indent="0">
              <a:lnSpc>
                <a:spcPct val="80000"/>
              </a:lnSpc>
              <a:buNone/>
            </a:pPr>
            <a:endParaRPr lang="zh-CN" altLang="en-US" sz="2000" dirty="0">
              <a:solidFill>
                <a:srgbClr val="000000"/>
              </a:solidFill>
              <a:latin typeface="宋体" panose="02010600030101010101" pitchFamily="2" charset="-122"/>
            </a:endParaRPr>
          </a:p>
          <a:p>
            <a:pPr>
              <a:lnSpc>
                <a:spcPct val="80000"/>
              </a:lnSpc>
            </a:pPr>
            <a:r>
              <a:rPr lang="zh-CN" altLang="en-US" sz="525" dirty="0">
                <a:solidFill>
                  <a:srgbClr val="000000"/>
                </a:solidFill>
                <a:latin typeface="宋体" panose="02010600030101010101" pitchFamily="2" charset="-122"/>
              </a:rPr>
              <a:t> </a:t>
            </a:r>
            <a:endParaRPr lang="zh-CN" altLang="en-US" sz="525" dirty="0"/>
          </a:p>
          <a:p>
            <a:pPr>
              <a:lnSpc>
                <a:spcPct val="80000"/>
              </a:lnSpc>
            </a:pPr>
            <a:endParaRPr lang="zh-CN" altLang="en-US" sz="525" dirty="0"/>
          </a:p>
          <a:p>
            <a:pPr>
              <a:lnSpc>
                <a:spcPct val="80000"/>
              </a:lnSpc>
            </a:pPr>
            <a:endParaRPr lang="zh-CN" altLang="en-US" sz="600" dirty="0"/>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1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标题 99329"/>
          <p:cNvSpPr>
            <a:spLocks noGrp="1"/>
          </p:cNvSpPr>
          <p:nvPr>
            <p:ph type="title"/>
          </p:nvPr>
        </p:nvSpPr>
        <p:spPr>
          <a:xfrm>
            <a:off x="457200" y="343138"/>
            <a:ext cx="8229600" cy="857250"/>
          </a:xfrm>
        </p:spPr>
        <p:txBody>
          <a:bodyPr anchor="ctr"/>
          <a:lstStyle/>
          <a:p>
            <a:r>
              <a:rPr lang="zh-CN" altLang="en-US" b="1" dirty="0">
                <a:solidFill>
                  <a:srgbClr val="0000CC"/>
                </a:solidFill>
                <a:latin typeface="Verdana" panose="020B0604030504040204" pitchFamily="34" charset="0"/>
              </a:rPr>
              <a:t>车尔尼雪夫斯基</a:t>
            </a:r>
            <a:br>
              <a:rPr lang="zh-CN" altLang="en-US" b="1" dirty="0">
                <a:solidFill>
                  <a:srgbClr val="0000CC"/>
                </a:solidFill>
                <a:latin typeface="Verdana" panose="020B0604030504040204" pitchFamily="34" charset="0"/>
              </a:rPr>
            </a:br>
            <a:r>
              <a:rPr lang="zh-CN" altLang="en-US" sz="3200" b="1" dirty="0">
                <a:solidFill>
                  <a:srgbClr val="0000CC"/>
                </a:solidFill>
                <a:latin typeface="Verdana" panose="020B0604030504040204" pitchFamily="34" charset="0"/>
              </a:rPr>
              <a:t>（</a:t>
            </a:r>
            <a:r>
              <a:rPr lang="zh-CN" altLang="en-US" sz="2000" b="1" dirty="0">
                <a:solidFill>
                  <a:srgbClr val="0000CC"/>
                </a:solidFill>
                <a:latin typeface="Verdana" panose="020B0604030504040204" pitchFamily="34" charset="0"/>
              </a:rPr>
              <a:t>Николай Гаврилович Чернышевский </a:t>
            </a:r>
            <a:r>
              <a:rPr lang="en-US" altLang="zh-CN" sz="2000" b="1" dirty="0">
                <a:solidFill>
                  <a:srgbClr val="0000CC"/>
                </a:solidFill>
                <a:latin typeface="Verdana" panose="020B0604030504040204" pitchFamily="34" charset="0"/>
              </a:rPr>
              <a:t>1828-1889</a:t>
            </a:r>
            <a:r>
              <a:rPr lang="zh-CN" altLang="en-US" sz="3200" b="1" dirty="0">
                <a:solidFill>
                  <a:srgbClr val="0000CC"/>
                </a:solidFill>
                <a:latin typeface="Verdana" panose="020B0604030504040204" pitchFamily="34" charset="0"/>
              </a:rPr>
              <a:t>）</a:t>
            </a:r>
            <a:endParaRPr lang="zh-CN" altLang="en-US" sz="3200" b="1" dirty="0">
              <a:solidFill>
                <a:srgbClr val="0000CC"/>
              </a:solidFill>
              <a:latin typeface="Verdana" panose="020B0604030504040204" pitchFamily="34" charset="0"/>
            </a:endParaRPr>
          </a:p>
        </p:txBody>
      </p:sp>
      <p:graphicFrame>
        <p:nvGraphicFramePr>
          <p:cNvPr id="99331" name="文本占位符 99330"/>
          <p:cNvGraphicFramePr/>
          <p:nvPr>
            <p:ph type="body" idx="1"/>
          </p:nvPr>
        </p:nvGraphicFramePr>
        <p:xfrm>
          <a:off x="3487341" y="1485900"/>
          <a:ext cx="2168128" cy="3086100"/>
        </p:xfrm>
        <a:graphic>
          <a:graphicData uri="http://schemas.openxmlformats.org/presentationml/2006/ole">
            <mc:AlternateContent xmlns:mc="http://schemas.openxmlformats.org/markup-compatibility/2006">
              <mc:Choice xmlns:v="urn:schemas-microsoft-com:vml" Requires="v">
                <p:oleObj spid="_x0000_s2049" name="" r:id="rId1" imgW="2857500" imgH="4067175" progId="">
                  <p:embed/>
                </p:oleObj>
              </mc:Choice>
              <mc:Fallback>
                <p:oleObj name="" r:id="rId1" imgW="2857500" imgH="4067175" progId="">
                  <p:embed/>
                  <p:pic>
                    <p:nvPicPr>
                      <p:cNvPr id="0" name="图片 2048" descr="image40"/>
                      <p:cNvPicPr/>
                      <p:nvPr/>
                    </p:nvPicPr>
                    <p:blipFill>
                      <a:blip r:embed="rId2"/>
                      <a:stretch>
                        <a:fillRect/>
                      </a:stretch>
                    </p:blipFill>
                    <p:spPr>
                      <a:xfrm>
                        <a:off x="3487341" y="1485900"/>
                        <a:ext cx="2168128" cy="3086100"/>
                      </a:xfrm>
                      <a:prstGeom prst="rect">
                        <a:avLst/>
                      </a:prstGeom>
                      <a:noFill/>
                      <a:ln w="38100">
                        <a:noFill/>
                      </a:ln>
                    </p:spPr>
                  </p:pic>
                </p:oleObj>
              </mc:Fallback>
            </mc:AlternateContent>
          </a:graphicData>
        </a:graphic>
      </p:graphicFrame>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1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5" name="文本占位符 84994"/>
          <p:cNvSpPr>
            <a:spLocks noGrp="1"/>
          </p:cNvSpPr>
          <p:nvPr>
            <p:ph type="body" idx="1"/>
          </p:nvPr>
        </p:nvSpPr>
        <p:spPr>
          <a:xfrm>
            <a:off x="457200" y="567056"/>
            <a:ext cx="8229600" cy="3394472"/>
          </a:xfrm>
        </p:spPr>
        <p:txBody>
          <a:bodyPr/>
          <a:lstStyle/>
          <a:p>
            <a:pPr>
              <a:lnSpc>
                <a:spcPct val="90000"/>
              </a:lnSpc>
            </a:pPr>
            <a:r>
              <a:rPr lang="zh-CN" altLang="en-US" sz="2000" dirty="0">
                <a:solidFill>
                  <a:schemeClr val="accent1"/>
                </a:solidFill>
                <a:latin typeface="Verdana" panose="020B0604030504040204" pitchFamily="34" charset="0"/>
              </a:rPr>
              <a:t>车尔尼雪夫斯基1828出身于萨拉托夫市一个神父家庭，1842年进入正教中学，1846年，他没读完中学就考入了彼得堡大学文史系。起初，他受唯心主义哲学影响，醉心于人本主义思想。1848年后，他在对农奴制持批判态度的彼特拉舍夫斯基小组的影响下，开始研究并接受空想社会主义的思想。</a:t>
            </a:r>
            <a:endParaRPr lang="zh-CN" altLang="en-US" sz="2000" dirty="0">
              <a:solidFill>
                <a:schemeClr val="accent1"/>
              </a:solidFill>
              <a:latin typeface="Verdana" panose="020B0604030504040204" pitchFamily="34" charset="0"/>
            </a:endParaRPr>
          </a:p>
          <a:p>
            <a:pPr>
              <a:lnSpc>
                <a:spcPct val="90000"/>
              </a:lnSpc>
            </a:pPr>
            <a:r>
              <a:rPr lang="zh-CN" altLang="en-US" sz="2000" dirty="0">
                <a:solidFill>
                  <a:schemeClr val="accent1"/>
                </a:solidFill>
                <a:latin typeface="Verdana" panose="020B0604030504040204" pitchFamily="34" charset="0"/>
              </a:rPr>
              <a:t>1851年，车尔尼雪夫斯基回到萨拉托夫一所中学执教，并在学生中积极传播进步思想。1853年，因学校当局迫害，他携妻迁居彼得堡。在彼得堡，他先后为《祖国纪事》杂志和《现代人》杂志作过编辑。1854年，车尔尼雪夫斯基先后发表了《阿甫杰耶夫中长篇小说集》、《论批评中的真诚态度》和评奥斯特洛夫斯基喜剧《贫非罪》等文章，讨论了艺术的思想内容和倾向性问题。1855年，他还发表了他著名的美学论文</a:t>
            </a:r>
            <a:r>
              <a:rPr lang="zh-CN" altLang="en-US" sz="2000" b="1" dirty="0">
                <a:solidFill>
                  <a:srgbClr val="0000CC"/>
                </a:solidFill>
                <a:latin typeface="Verdana" panose="020B0604030504040204" pitchFamily="34" charset="0"/>
              </a:rPr>
              <a:t>《艺术对现实的审美关系》（</a:t>
            </a:r>
            <a:r>
              <a:rPr lang="en-US" altLang="zh-CN" sz="2000" b="1" dirty="0">
                <a:solidFill>
                  <a:srgbClr val="0000CC"/>
                </a:solidFill>
                <a:latin typeface="Times New Roman" panose="02020603050405020304" pitchFamily="18" charset="0"/>
              </a:rPr>
              <a:t>Эстетические отношения искусства к действительности</a:t>
            </a:r>
            <a:r>
              <a:rPr lang="zh-CN" altLang="en-US" sz="2000" b="1" dirty="0">
                <a:solidFill>
                  <a:srgbClr val="0000CC"/>
                </a:solidFill>
                <a:latin typeface="Verdana" panose="020B0604030504040204" pitchFamily="34" charset="0"/>
              </a:rPr>
              <a:t>）</a:t>
            </a:r>
            <a:r>
              <a:rPr lang="zh-CN" altLang="en-US" sz="2000" dirty="0">
                <a:solidFill>
                  <a:schemeClr val="accent1"/>
                </a:solidFill>
                <a:latin typeface="Verdana" panose="020B0604030504040204" pitchFamily="34" charset="0"/>
              </a:rPr>
              <a:t>和文学评论</a:t>
            </a:r>
            <a:r>
              <a:rPr lang="zh-CN" altLang="en-US" sz="2000" b="1" dirty="0">
                <a:solidFill>
                  <a:srgbClr val="0000CC"/>
                </a:solidFill>
                <a:latin typeface="Verdana" panose="020B0604030504040204" pitchFamily="34" charset="0"/>
              </a:rPr>
              <a:t>《俄国文学果戈理时期概观》</a:t>
            </a:r>
            <a:r>
              <a:rPr lang="en-US" altLang="zh-CN" sz="2000" b="1" dirty="0">
                <a:solidFill>
                  <a:srgbClr val="0000CC"/>
                </a:solidFill>
                <a:latin typeface="Times New Roman" panose="02020603050405020304" pitchFamily="18" charset="0"/>
              </a:rPr>
              <a:t>(Очерки гоголевского периода русской литературы)</a:t>
            </a:r>
            <a:r>
              <a:rPr lang="zh-CN" altLang="en-US" sz="2000" dirty="0">
                <a:solidFill>
                  <a:schemeClr val="accent1"/>
                </a:solidFill>
                <a:latin typeface="Verdana" panose="020B0604030504040204" pitchFamily="34" charset="0"/>
              </a:rPr>
              <a:t>。</a:t>
            </a:r>
            <a:endParaRPr lang="zh-CN" altLang="en-US" sz="2000" dirty="0">
              <a:solidFill>
                <a:schemeClr val="accent1"/>
              </a:solidFill>
              <a:latin typeface="Verdana" panose="020B0604030504040204" pitchFamily="34" charset="0"/>
            </a:endParaRPr>
          </a:p>
          <a:p>
            <a:pPr>
              <a:lnSpc>
                <a:spcPct val="90000"/>
              </a:lnSpc>
            </a:pPr>
            <a:endParaRPr lang="zh-CN" altLang="en-US" sz="2000" dirty="0">
              <a:solidFill>
                <a:schemeClr val="accent1"/>
              </a:solidFill>
              <a:latin typeface="Verdana" panose="020B0604030504040204" pitchFamily="34" charset="0"/>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1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5" name="文本占位符 84994"/>
          <p:cNvSpPr>
            <a:spLocks noGrp="1"/>
          </p:cNvSpPr>
          <p:nvPr>
            <p:ph type="body" idx="1"/>
          </p:nvPr>
        </p:nvSpPr>
        <p:spPr/>
        <p:txBody>
          <a:bodyPr/>
          <a:lstStyle/>
          <a:p>
            <a:pPr>
              <a:lnSpc>
                <a:spcPct val="90000"/>
              </a:lnSpc>
            </a:pPr>
            <a:r>
              <a:rPr sz="2400">
                <a:solidFill>
                  <a:schemeClr val="accent1"/>
                </a:solidFill>
                <a:sym typeface="+mn-ea"/>
              </a:rPr>
              <a:t>在</a:t>
            </a:r>
            <a:r>
              <a:rPr sz="2400">
                <a:solidFill>
                  <a:srgbClr val="0000CC"/>
                </a:solidFill>
                <a:sym typeface="+mn-ea"/>
              </a:rPr>
              <a:t>《俄国文学果戈理时期概观》</a:t>
            </a:r>
            <a:r>
              <a:rPr sz="2400">
                <a:solidFill>
                  <a:schemeClr val="accent1"/>
                </a:solidFill>
                <a:sym typeface="+mn-ea"/>
              </a:rPr>
              <a:t>中，车尼雪夫斯基捍卫了别林斯基的文学批评传统，高度评价了果戈理对现实生活的否定和批判倾向，并指出：“果戈理所以重要还不只因为他是一个天才的作家，而且同时还是一个学派——俄国文学可以自豪的唯一学派的领袖。” </a:t>
            </a:r>
            <a:r>
              <a:rPr lang="zh-CN" altLang="en-US" sz="2400" dirty="0">
                <a:solidFill>
                  <a:schemeClr val="accent1"/>
                </a:solidFill>
                <a:sym typeface="+mn-ea"/>
              </a:rPr>
              <a:t> </a:t>
            </a:r>
            <a:endParaRPr lang="zh-CN" altLang="en-US" sz="2400" strike="noStrike" noProof="1">
              <a:solidFill>
                <a:schemeClr val="accent1"/>
              </a:solidFill>
              <a:sym typeface="+mn-ea"/>
            </a:endParaRPr>
          </a:p>
          <a:p>
            <a:pPr marL="0" indent="0">
              <a:lnSpc>
                <a:spcPct val="90000"/>
              </a:lnSpc>
              <a:buNone/>
            </a:pPr>
            <a:br>
              <a:rPr lang="zh-CN" altLang="en-US" sz="2400" dirty="0">
                <a:solidFill>
                  <a:schemeClr val="accent1"/>
                </a:solidFill>
                <a:latin typeface="Verdana" panose="020B0604030504040204" pitchFamily="34" charset="0"/>
              </a:rPr>
            </a:br>
            <a:endParaRPr lang="zh-CN" altLang="en-US" sz="2400" dirty="0">
              <a:solidFill>
                <a:schemeClr val="accent1"/>
              </a:solidFill>
              <a:latin typeface="Verdana" panose="020B0604030504040204" pitchFamily="34" charset="0"/>
            </a:endParaRPr>
          </a:p>
          <a:p>
            <a:pPr marL="0" indent="0">
              <a:lnSpc>
                <a:spcPct val="90000"/>
              </a:lnSpc>
              <a:buNone/>
            </a:pPr>
            <a:endParaRPr lang="zh-CN" altLang="en-US" sz="1800" dirty="0">
              <a:solidFill>
                <a:schemeClr val="tx2"/>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1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5" name="文本占位符 84994"/>
          <p:cNvSpPr>
            <a:spLocks noGrp="1"/>
          </p:cNvSpPr>
          <p:nvPr>
            <p:ph type="body" idx="1"/>
          </p:nvPr>
        </p:nvSpPr>
        <p:spPr>
          <a:xfrm>
            <a:off x="392430" y="622301"/>
            <a:ext cx="8229600" cy="3394472"/>
          </a:xfrm>
        </p:spPr>
        <p:txBody>
          <a:bodyPr/>
          <a:lstStyle/>
          <a:p>
            <a:pPr>
              <a:lnSpc>
                <a:spcPct val="90000"/>
              </a:lnSpc>
            </a:pPr>
            <a:r>
              <a:rPr lang="zh-CN" altLang="en-US" sz="2000" dirty="0">
                <a:solidFill>
                  <a:schemeClr val="accent1"/>
                </a:solidFill>
                <a:latin typeface="Verdana" panose="020B0604030504040204" pitchFamily="34" charset="0"/>
              </a:rPr>
              <a:t>1856年，他接替了涅克拉索夫的位置，</a:t>
            </a:r>
            <a:r>
              <a:rPr lang="zh-CN" altLang="en-US" sz="2000" dirty="0">
                <a:solidFill>
                  <a:srgbClr val="0000CC"/>
                </a:solidFill>
                <a:latin typeface="Verdana" panose="020B0604030504040204" pitchFamily="34" charset="0"/>
              </a:rPr>
              <a:t>主持《现代人》</a:t>
            </a:r>
            <a:r>
              <a:rPr lang="zh-CN" altLang="en-US" sz="2000" dirty="0">
                <a:solidFill>
                  <a:schemeClr val="accent1"/>
                </a:solidFill>
                <a:latin typeface="Verdana" panose="020B0604030504040204" pitchFamily="34" charset="0"/>
              </a:rPr>
              <a:t>的领导工作。在这期间，他发表了论文 《莱辛和他的时代》以及评论普希金、列夫·托尔斯泰、谢德林、奥斯特洛夫斯基和屠格涅夫等作家的文章，写下了经济论文《资本与劳动》 （1860）、哲学论文《哲学中的人本主义原理》（1860）等。</a:t>
            </a:r>
            <a:endParaRPr lang="zh-CN" altLang="en-US" sz="2000" dirty="0">
              <a:solidFill>
                <a:schemeClr val="accent1"/>
              </a:solidFill>
              <a:latin typeface="Verdana" panose="020B0604030504040204" pitchFamily="34" charset="0"/>
            </a:endParaRPr>
          </a:p>
          <a:p>
            <a:pPr>
              <a:lnSpc>
                <a:spcPct val="90000"/>
              </a:lnSpc>
            </a:pPr>
            <a:r>
              <a:rPr lang="zh-CN" altLang="en-US" sz="2000" dirty="0">
                <a:solidFill>
                  <a:schemeClr val="accent1"/>
                </a:solidFill>
                <a:latin typeface="Verdana" panose="020B0604030504040204" pitchFamily="34" charset="0"/>
              </a:rPr>
              <a:t>五十年代末和六十年初，车尔尼雪夫斯基在进步思想、文化界已享有了很高的威望，这招致沙皇政府的仇恨和陷害。1861年6月，《现代人》被封闭， 7月7日，车尔尼雪夫斯基被捕。但近两年的囚禁生活并没有使他改变自己的信仰，反而以惊人的毅力写下了著名的长篇小说</a:t>
            </a:r>
            <a:r>
              <a:rPr lang="zh-CN" altLang="en-US" sz="2000" b="1" dirty="0">
                <a:solidFill>
                  <a:srgbClr val="0000CC"/>
                </a:solidFill>
                <a:latin typeface="Verdana" panose="020B0604030504040204" pitchFamily="34" charset="0"/>
              </a:rPr>
              <a:t>《怎么办？》</a:t>
            </a:r>
            <a:r>
              <a:rPr lang="en-US" altLang="zh-CN" sz="2000" b="1" dirty="0">
                <a:solidFill>
                  <a:srgbClr val="0000CC"/>
                </a:solidFill>
                <a:latin typeface="Times New Roman" panose="02020603050405020304" pitchFamily="18" charset="0"/>
              </a:rPr>
              <a:t>(Что делать?)</a:t>
            </a:r>
            <a:r>
              <a:rPr lang="zh-CN" altLang="en-US" sz="2000" dirty="0">
                <a:solidFill>
                  <a:schemeClr val="accent1"/>
                </a:solidFill>
                <a:latin typeface="Verdana" panose="020B0604030504040204" pitchFamily="34" charset="0"/>
              </a:rPr>
              <a:t>、《小说中的小说》等。1864年5月，他被押至梅特宁广场处以假死刑，1864年7月，他便开始了漫长的监禁、苦役、流放的生活。1889年，车尔尼雪夫斯基结束了二十余年的流放生活，获准回到故乡萨拉托夫，但长斯的折磨使他的健康受到摧残，回到故乡仅四个月，车尔尼雪夫斯基便去世了。</a:t>
            </a:r>
            <a:br>
              <a:rPr lang="zh-CN" altLang="en-US" sz="2000" dirty="0">
                <a:solidFill>
                  <a:schemeClr val="accent1"/>
                </a:solidFill>
                <a:latin typeface="Verdana" panose="020B0604030504040204" pitchFamily="34" charset="0"/>
              </a:rPr>
            </a:br>
            <a:endParaRPr lang="zh-CN" altLang="en-US" sz="2000" dirty="0">
              <a:solidFill>
                <a:schemeClr val="accent1"/>
              </a:solidFill>
              <a:latin typeface="Verdana" panose="020B0604030504040204" pitchFamily="34" charset="0"/>
            </a:endParaRPr>
          </a:p>
          <a:p>
            <a:pPr>
              <a:lnSpc>
                <a:spcPct val="90000"/>
              </a:lnSpc>
            </a:pPr>
            <a:endParaRPr lang="zh-CN" altLang="en-US" sz="1800" dirty="0">
              <a:solidFill>
                <a:schemeClr val="tx2"/>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1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5" name="文本占位符 84994"/>
          <p:cNvSpPr>
            <a:spLocks noGrp="1"/>
          </p:cNvSpPr>
          <p:nvPr>
            <p:ph type="body" idx="1"/>
          </p:nvPr>
        </p:nvSpPr>
        <p:spPr>
          <a:xfrm>
            <a:off x="457200" y="736600"/>
            <a:ext cx="8229600" cy="3880485"/>
          </a:xfrm>
        </p:spPr>
        <p:txBody>
          <a:bodyPr/>
          <a:lstStyle/>
          <a:p>
            <a:pPr marL="0" indent="0">
              <a:lnSpc>
                <a:spcPct val="90000"/>
              </a:lnSpc>
              <a:buNone/>
            </a:pPr>
            <a:r>
              <a:rPr lang="en-US" altLang="zh-CN" sz="2000" dirty="0">
                <a:solidFill>
                  <a:schemeClr val="accent1"/>
                </a:solidFill>
                <a:latin typeface="Verdana" panose="020B0604030504040204" pitchFamily="34" charset="0"/>
              </a:rPr>
              <a:t>     </a:t>
            </a:r>
            <a:r>
              <a:rPr lang="zh-CN" altLang="en-US" sz="2000" dirty="0">
                <a:solidFill>
                  <a:schemeClr val="accent1"/>
                </a:solidFill>
                <a:latin typeface="Verdana" panose="020B0604030504040204" pitchFamily="34" charset="0"/>
              </a:rPr>
              <a:t>在五十、六十年代，杂志是最有力的舆论工具，各种不同派别、观点的论争，社会的尖锐矛盾和冲突，都在杂志上得到强烈的反映。当时的</a:t>
            </a:r>
            <a:r>
              <a:rPr lang="zh-CN" altLang="en-US" sz="2000" dirty="0">
                <a:solidFill>
                  <a:srgbClr val="0000CC"/>
                </a:solidFill>
                <a:latin typeface="Verdana" panose="020B0604030504040204" pitchFamily="34" charset="0"/>
              </a:rPr>
              <a:t>西方派分裂为两支</a:t>
            </a:r>
            <a:r>
              <a:rPr lang="zh-CN" altLang="en-US" sz="2000" dirty="0">
                <a:solidFill>
                  <a:schemeClr val="accent1"/>
                </a:solidFill>
                <a:latin typeface="Verdana" panose="020B0604030504040204" pitchFamily="34" charset="0"/>
              </a:rPr>
              <a:t>：一是革命民族派，一是自由派。赫尔岑、涅克拉索夫、车尔尼雪夫斯基、杜勃罗留波夫、皮萨列夫是</a:t>
            </a:r>
            <a:r>
              <a:rPr lang="zh-CN" altLang="en-US" sz="2000" dirty="0">
                <a:solidFill>
                  <a:srgbClr val="0000CC"/>
                </a:solidFill>
                <a:latin typeface="Verdana" panose="020B0604030504040204" pitchFamily="34" charset="0"/>
              </a:rPr>
              <a:t>革命民主派</a:t>
            </a:r>
            <a:r>
              <a:rPr lang="zh-CN" altLang="en-US" sz="2000" dirty="0">
                <a:solidFill>
                  <a:schemeClr val="accent1"/>
                </a:solidFill>
                <a:latin typeface="Verdana" panose="020B0604030504040204" pitchFamily="34" charset="0"/>
              </a:rPr>
              <a:t>的中坚力量，他们以杂志</a:t>
            </a:r>
            <a:r>
              <a:rPr lang="zh-CN" altLang="en-US" sz="2000" b="1" dirty="0">
                <a:solidFill>
                  <a:schemeClr val="accent1"/>
                </a:solidFill>
                <a:latin typeface="Verdana" panose="020B0604030504040204" pitchFamily="34" charset="0"/>
              </a:rPr>
              <a:t>《现代人》</a:t>
            </a:r>
            <a:r>
              <a:rPr lang="zh-CN" altLang="en-US" sz="2000" dirty="0">
                <a:solidFill>
                  <a:schemeClr val="accent1"/>
                </a:solidFill>
                <a:latin typeface="Verdana" panose="020B0604030504040204" pitchFamily="34" charset="0"/>
              </a:rPr>
              <a:t>、</a:t>
            </a:r>
            <a:r>
              <a:rPr lang="zh-CN" altLang="en-US" sz="2000" b="1" dirty="0">
                <a:solidFill>
                  <a:schemeClr val="accent1"/>
                </a:solidFill>
                <a:latin typeface="Verdana" panose="020B0604030504040204" pitchFamily="34" charset="0"/>
              </a:rPr>
              <a:t>《祖国纪事》、《俄国言论》</a:t>
            </a:r>
            <a:r>
              <a:rPr lang="en-US" altLang="zh-CN" sz="2000" b="1" dirty="0">
                <a:solidFill>
                  <a:schemeClr val="accent1"/>
                </a:solidFill>
                <a:latin typeface="Times New Roman" panose="02020603050405020304" pitchFamily="18" charset="0"/>
              </a:rPr>
              <a:t>(Русское слово)</a:t>
            </a:r>
            <a:r>
              <a:rPr lang="zh-CN" altLang="en-US" sz="2000" dirty="0">
                <a:solidFill>
                  <a:schemeClr val="accent1"/>
                </a:solidFill>
                <a:latin typeface="Verdana" panose="020B0604030504040204" pitchFamily="34" charset="0"/>
              </a:rPr>
              <a:t>为中心宣扬自己的观点；</a:t>
            </a:r>
            <a:r>
              <a:rPr lang="zh-CN" altLang="en-US" sz="2000" b="1" dirty="0">
                <a:solidFill>
                  <a:schemeClr val="accent1"/>
                </a:solidFill>
                <a:latin typeface="Verdana" panose="020B0604030504040204" pitchFamily="34" charset="0"/>
                <a:sym typeface="+mn-ea"/>
              </a:rPr>
              <a:t>《北极星》</a:t>
            </a:r>
            <a:r>
              <a:rPr lang="zh-CN" altLang="en-US" sz="2000" dirty="0">
                <a:solidFill>
                  <a:schemeClr val="accent1"/>
                </a:solidFill>
                <a:latin typeface="Verdana" panose="020B0604030504040204" pitchFamily="34" charset="0"/>
                <a:sym typeface="+mn-ea"/>
              </a:rPr>
              <a:t>和</a:t>
            </a:r>
            <a:r>
              <a:rPr lang="zh-CN" altLang="en-US" sz="2000" b="1" dirty="0">
                <a:solidFill>
                  <a:schemeClr val="accent1"/>
                </a:solidFill>
                <a:latin typeface="Verdana" panose="020B0604030504040204" pitchFamily="34" charset="0"/>
                <a:sym typeface="+mn-ea"/>
              </a:rPr>
              <a:t>《警钟》</a:t>
            </a:r>
            <a:r>
              <a:rPr lang="zh-CN" altLang="en-US" sz="2000" dirty="0">
                <a:solidFill>
                  <a:schemeClr val="accent1"/>
                </a:solidFill>
                <a:latin typeface="Verdana" panose="020B0604030504040204" pitchFamily="34" charset="0"/>
                <a:sym typeface="+mn-ea"/>
              </a:rPr>
              <a:t> 等杂志是赫尔岑和奥加辽夫在伦敦创办的，它们配合国内的进步杂志，号召人民起来同农奴制进行斗争。</a:t>
            </a:r>
            <a:endParaRPr lang="zh-CN" altLang="en-US" sz="2000" dirty="0">
              <a:solidFill>
                <a:schemeClr val="accent1"/>
              </a:solidFill>
              <a:latin typeface="Verdana" panose="020B0604030504040204" pitchFamily="34" charset="0"/>
            </a:endParaRPr>
          </a:p>
          <a:p>
            <a:pPr marL="0" indent="0">
              <a:lnSpc>
                <a:spcPct val="90000"/>
              </a:lnSpc>
              <a:buNone/>
            </a:pPr>
            <a:r>
              <a:rPr lang="zh-CN" altLang="en-US" sz="2000" dirty="0">
                <a:solidFill>
                  <a:srgbClr val="0000CC"/>
                </a:solidFill>
                <a:latin typeface="Verdana" panose="020B0604030504040204" pitchFamily="34" charset="0"/>
              </a:rPr>
              <a:t>     自由派</a:t>
            </a:r>
            <a:r>
              <a:rPr lang="zh-CN" altLang="en-US" sz="2000" dirty="0">
                <a:solidFill>
                  <a:schemeClr val="accent1"/>
                </a:solidFill>
                <a:latin typeface="Verdana" panose="020B0604030504040204" pitchFamily="34" charset="0"/>
              </a:rPr>
              <a:t>以德鲁日宁、安宁科夫、克拉耶夫斯基等为主要代表，他们围绕杂志</a:t>
            </a:r>
            <a:r>
              <a:rPr lang="zh-CN" altLang="en-US" sz="2000" b="1" dirty="0">
                <a:solidFill>
                  <a:schemeClr val="accent1"/>
                </a:solidFill>
                <a:latin typeface="Verdana" panose="020B0604030504040204" pitchFamily="34" charset="0"/>
              </a:rPr>
              <a:t>《读者文库》</a:t>
            </a:r>
            <a:r>
              <a:rPr lang="en-US" altLang="zh-CN" sz="2000" b="1" dirty="0">
                <a:solidFill>
                  <a:schemeClr val="accent1"/>
                </a:solidFill>
                <a:latin typeface="Times New Roman" panose="02020603050405020304" pitchFamily="18" charset="0"/>
              </a:rPr>
              <a:t>(Библиотека для чтения)</a:t>
            </a:r>
            <a:r>
              <a:rPr lang="zh-CN" altLang="en-US" sz="2000" dirty="0">
                <a:solidFill>
                  <a:schemeClr val="accent1"/>
                </a:solidFill>
                <a:latin typeface="Verdana" panose="020B0604030504040204" pitchFamily="34" charset="0"/>
              </a:rPr>
              <a:t>与革命民族派展开论战；</a:t>
            </a:r>
            <a:endParaRPr lang="zh-CN" altLang="en-US" sz="2000" dirty="0">
              <a:solidFill>
                <a:schemeClr val="accent1"/>
              </a:solidFill>
              <a:latin typeface="Verdana" panose="020B0604030504040204" pitchFamily="34" charset="0"/>
            </a:endParaRPr>
          </a:p>
          <a:p>
            <a:pPr marL="0" indent="0">
              <a:lnSpc>
                <a:spcPct val="90000"/>
              </a:lnSpc>
              <a:buNone/>
            </a:pPr>
            <a:r>
              <a:rPr lang="zh-CN" altLang="en-US" sz="2000" dirty="0">
                <a:solidFill>
                  <a:srgbClr val="0000CC"/>
                </a:solidFill>
                <a:latin typeface="Verdana" panose="020B0604030504040204" pitchFamily="34" charset="0"/>
                <a:cs typeface="宋体" panose="02010600030101010101" pitchFamily="2" charset="-122"/>
              </a:rPr>
              <a:t>     斯拉夫派</a:t>
            </a:r>
            <a:r>
              <a:rPr lang="zh-CN" altLang="en-US" sz="2000" dirty="0">
                <a:solidFill>
                  <a:schemeClr val="accent1"/>
                </a:solidFill>
                <a:latin typeface="Verdana" panose="020B0604030504040204" pitchFamily="34" charset="0"/>
                <a:cs typeface="宋体" panose="02010600030101010101" pitchFamily="2" charset="-122"/>
              </a:rPr>
              <a:t>以霍米亚科夫、伊万</a:t>
            </a:r>
            <a:r>
              <a:rPr lang="zh-CN" altLang="en-US" sz="2000" dirty="0">
                <a:solidFill>
                  <a:schemeClr val="accent1"/>
                </a:solidFill>
                <a:latin typeface="Verdana" panose="020B0604030504040204" pitchFamily="34" charset="0"/>
                <a:cs typeface="宋体" panose="02010600030101010101" pitchFamily="2" charset="-122"/>
                <a:sym typeface="+mn-ea"/>
              </a:rPr>
              <a:t>·</a:t>
            </a:r>
            <a:r>
              <a:rPr lang="zh-CN" altLang="en-US" sz="2000" dirty="0">
                <a:solidFill>
                  <a:schemeClr val="accent1"/>
                </a:solidFill>
                <a:latin typeface="Verdana" panose="020B0604030504040204" pitchFamily="34" charset="0"/>
                <a:cs typeface="宋体" panose="02010600030101010101" pitchFamily="2" charset="-122"/>
              </a:rPr>
              <a:t>基列耶夫斯基和彼得</a:t>
            </a:r>
            <a:r>
              <a:rPr lang="zh-CN" altLang="en-US" sz="2000" dirty="0">
                <a:solidFill>
                  <a:schemeClr val="accent1"/>
                </a:solidFill>
                <a:latin typeface="Verdana" panose="020B0604030504040204" pitchFamily="34" charset="0"/>
                <a:cs typeface="宋体" panose="02010600030101010101" pitchFamily="2" charset="-122"/>
                <a:sym typeface="+mn-ea"/>
              </a:rPr>
              <a:t>·基列耶夫斯基两</a:t>
            </a:r>
            <a:r>
              <a:rPr lang="zh-CN" altLang="en-US" sz="2000" dirty="0">
                <a:solidFill>
                  <a:schemeClr val="accent1"/>
                </a:solidFill>
                <a:latin typeface="Verdana" panose="020B0604030504040204" pitchFamily="34" charset="0"/>
                <a:cs typeface="宋体" panose="02010600030101010101" pitchFamily="2" charset="-122"/>
              </a:rPr>
              <a:t>兄弟、康斯坦丁·阿克萨科夫、伊万</a:t>
            </a:r>
            <a:r>
              <a:rPr lang="zh-CN" altLang="en-US" sz="2000" dirty="0">
                <a:solidFill>
                  <a:schemeClr val="accent1"/>
                </a:solidFill>
                <a:latin typeface="Verdana" panose="020B0604030504040204" pitchFamily="34" charset="0"/>
                <a:cs typeface="宋体" panose="02010600030101010101" pitchFamily="2" charset="-122"/>
                <a:sym typeface="+mn-ea"/>
              </a:rPr>
              <a:t>·阿克萨科夫</a:t>
            </a:r>
            <a:r>
              <a:rPr lang="zh-CN" altLang="en-US" sz="2000" dirty="0">
                <a:solidFill>
                  <a:schemeClr val="accent1"/>
                </a:solidFill>
                <a:latin typeface="Verdana" panose="020B0604030504040204" pitchFamily="34" charset="0"/>
                <a:cs typeface="宋体" panose="02010600030101010101" pitchFamily="2" charset="-122"/>
              </a:rPr>
              <a:t>为代表，他们以杂志</a:t>
            </a:r>
            <a:r>
              <a:rPr lang="zh-CN" altLang="en-US" sz="2000" b="1" dirty="0">
                <a:solidFill>
                  <a:schemeClr val="accent1"/>
                </a:solidFill>
                <a:latin typeface="Verdana" panose="020B0604030504040204" pitchFamily="34" charset="0"/>
                <a:cs typeface="宋体" panose="02010600030101010101" pitchFamily="2" charset="-122"/>
              </a:rPr>
              <a:t>《莫斯科公国人》</a:t>
            </a:r>
            <a:r>
              <a:rPr lang="zh-CN" altLang="en-US" sz="2000" dirty="0">
                <a:solidFill>
                  <a:schemeClr val="accent1"/>
                </a:solidFill>
                <a:latin typeface="Verdana" panose="020B0604030504040204" pitchFamily="34" charset="0"/>
                <a:cs typeface="宋体" panose="02010600030101010101" pitchFamily="2" charset="-122"/>
              </a:rPr>
              <a:t>为阵地。</a:t>
            </a:r>
            <a:r>
              <a:rPr lang="zh-CN" altLang="en-US" sz="2000" dirty="0">
                <a:solidFill>
                  <a:schemeClr val="accent1"/>
                </a:solidFill>
                <a:latin typeface="Verdana" panose="020B0604030504040204" pitchFamily="34" charset="0"/>
              </a:rPr>
              <a:t> </a:t>
            </a:r>
            <a:endParaRPr lang="zh-CN" altLang="en-US" sz="2000" dirty="0">
              <a:solidFill>
                <a:schemeClr val="accent1"/>
              </a:solidFill>
              <a:latin typeface="Verdana" panose="020B0604030504040204" pitchFamily="34" charset="0"/>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1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721" name="标题 192513"/>
          <p:cNvSpPr>
            <a:spLocks noGrp="1"/>
          </p:cNvSpPr>
          <p:nvPr>
            <p:ph type="title"/>
          </p:nvPr>
        </p:nvSpPr>
        <p:spPr>
          <a:xfrm>
            <a:off x="1485900" y="205979"/>
            <a:ext cx="6172200" cy="473869"/>
          </a:xfrm>
        </p:spPr>
        <p:txBody>
          <a:bodyPr anchor="ctr"/>
          <a:lstStyle/>
          <a:p>
            <a:r>
              <a:rPr lang="zh-CN" altLang="en-US" sz="4000" b="1" dirty="0">
                <a:solidFill>
                  <a:srgbClr val="0000CC"/>
                </a:solidFill>
              </a:rPr>
              <a:t>基本美学观点</a:t>
            </a:r>
            <a:endParaRPr lang="zh-CN" altLang="en-US" sz="4000" b="1" dirty="0">
              <a:solidFill>
                <a:srgbClr val="0000CC"/>
              </a:solidFill>
            </a:endParaRPr>
          </a:p>
        </p:txBody>
      </p:sp>
      <p:sp>
        <p:nvSpPr>
          <p:cNvPr id="158722" name="文本占位符 192514"/>
          <p:cNvSpPr>
            <a:spLocks noGrp="1"/>
          </p:cNvSpPr>
          <p:nvPr>
            <p:ph idx="1"/>
          </p:nvPr>
        </p:nvSpPr>
        <p:spPr>
          <a:xfrm>
            <a:off x="491490" y="782320"/>
            <a:ext cx="8161655" cy="4212590"/>
          </a:xfrm>
        </p:spPr>
        <p:txBody>
          <a:bodyPr anchor="t"/>
          <a:lstStyle/>
          <a:p>
            <a:pPr marL="0" indent="0">
              <a:lnSpc>
                <a:spcPct val="80000"/>
              </a:lnSpc>
              <a:buNone/>
            </a:pPr>
            <a:endParaRPr lang="zh-CN" altLang="en-US" sz="1500" dirty="0"/>
          </a:p>
          <a:p>
            <a:pPr>
              <a:lnSpc>
                <a:spcPct val="80000"/>
              </a:lnSpc>
            </a:pPr>
            <a:r>
              <a:rPr lang="zh-CN" altLang="en-US" sz="2000" dirty="0">
                <a:solidFill>
                  <a:schemeClr val="accent1"/>
                </a:solidFill>
              </a:rPr>
              <a:t>车尔尼雪夫斯基在他的美学理论代表作</a:t>
            </a:r>
            <a:r>
              <a:rPr lang="en-US" altLang="zh-CN" sz="2000" dirty="0">
                <a:solidFill>
                  <a:schemeClr val="accent1"/>
                </a:solidFill>
              </a:rPr>
              <a:t>《</a:t>
            </a:r>
            <a:r>
              <a:rPr lang="zh-CN" altLang="en-US" sz="2000" b="1" dirty="0">
                <a:solidFill>
                  <a:srgbClr val="0000CC"/>
                </a:solidFill>
              </a:rPr>
              <a:t>艺术对现实的美学关系</a:t>
            </a:r>
            <a:r>
              <a:rPr lang="en-US" altLang="zh-CN" sz="2000" dirty="0">
                <a:solidFill>
                  <a:schemeClr val="accent1"/>
                </a:solidFill>
              </a:rPr>
              <a:t>》</a:t>
            </a:r>
            <a:r>
              <a:rPr lang="zh-CN" altLang="en-US" sz="2000" dirty="0">
                <a:solidFill>
                  <a:schemeClr val="accent1"/>
                </a:solidFill>
              </a:rPr>
              <a:t>中提出了五个观点：</a:t>
            </a:r>
            <a:endParaRPr lang="zh-CN" altLang="en-US" sz="2000" dirty="0">
              <a:solidFill>
                <a:schemeClr val="accent1"/>
              </a:solidFill>
            </a:endParaRPr>
          </a:p>
          <a:p>
            <a:pPr marL="0" indent="0">
              <a:lnSpc>
                <a:spcPct val="80000"/>
              </a:lnSpc>
              <a:buNone/>
            </a:pPr>
            <a:endParaRPr lang="zh-CN" altLang="en-US" sz="2000" dirty="0">
              <a:solidFill>
                <a:schemeClr val="accent1"/>
              </a:solidFill>
            </a:endParaRPr>
          </a:p>
          <a:p>
            <a:pPr marL="0" indent="0">
              <a:lnSpc>
                <a:spcPct val="80000"/>
              </a:lnSpc>
              <a:buNone/>
            </a:pPr>
            <a:r>
              <a:rPr lang="en-US" altLang="zh-CN" sz="2000" dirty="0">
                <a:solidFill>
                  <a:schemeClr val="accent1"/>
                </a:solidFill>
              </a:rPr>
              <a:t>      1. </a:t>
            </a:r>
            <a:r>
              <a:rPr lang="zh-CN" altLang="en-US" sz="2000" dirty="0">
                <a:solidFill>
                  <a:srgbClr val="0000CC"/>
                </a:solidFill>
              </a:rPr>
              <a:t>美是生活</a:t>
            </a:r>
            <a:r>
              <a:rPr lang="zh-CN" altLang="en-US" sz="2000" dirty="0">
                <a:solidFill>
                  <a:schemeClr val="accent1"/>
                </a:solidFill>
              </a:rPr>
              <a:t>；他强调美是客观的，认为它不仅是客观事物的一种属性，而且还是不依赖人的主观意识而独立存在的一种客观事物。只有在现实中，在自然生活和人的思想、感情和行动中才能找到美。</a:t>
            </a:r>
            <a:endParaRPr lang="zh-CN" altLang="en-US" sz="2000" dirty="0">
              <a:solidFill>
                <a:schemeClr val="accent1"/>
              </a:solidFill>
            </a:endParaRPr>
          </a:p>
          <a:p>
            <a:pPr marL="0" indent="0">
              <a:lnSpc>
                <a:spcPct val="80000"/>
              </a:lnSpc>
              <a:buNone/>
            </a:pPr>
            <a:r>
              <a:rPr lang="en-US" altLang="zh-CN" sz="2000" dirty="0">
                <a:solidFill>
                  <a:schemeClr val="accent1"/>
                </a:solidFill>
              </a:rPr>
              <a:t>       2. </a:t>
            </a:r>
            <a:r>
              <a:rPr lang="zh-CN" altLang="en-US" sz="2000" dirty="0">
                <a:solidFill>
                  <a:srgbClr val="0000CC"/>
                </a:solidFill>
              </a:rPr>
              <a:t>美感是主观的</a:t>
            </a:r>
            <a:r>
              <a:rPr lang="zh-CN" altLang="en-US" sz="2000" dirty="0">
                <a:solidFill>
                  <a:schemeClr val="accent1"/>
                </a:solidFill>
              </a:rPr>
              <a:t>；美感是客观的美通过人的感官所引起的反映，审美是主观性的。</a:t>
            </a:r>
            <a:endParaRPr lang="zh-CN" altLang="en-US" sz="2000" dirty="0">
              <a:solidFill>
                <a:schemeClr val="accent1"/>
              </a:solidFill>
            </a:endParaRPr>
          </a:p>
          <a:p>
            <a:pPr marL="0" indent="0">
              <a:lnSpc>
                <a:spcPct val="80000"/>
              </a:lnSpc>
              <a:buNone/>
            </a:pPr>
            <a:r>
              <a:rPr lang="zh-CN" altLang="en-US" sz="2000" dirty="0">
                <a:solidFill>
                  <a:schemeClr val="accent1"/>
                </a:solidFill>
              </a:rPr>
              <a:t>       </a:t>
            </a:r>
            <a:r>
              <a:rPr lang="en-US" altLang="zh-CN" sz="2000" dirty="0">
                <a:solidFill>
                  <a:schemeClr val="accent1"/>
                </a:solidFill>
                <a:sym typeface="+mn-ea"/>
              </a:rPr>
              <a:t>3. </a:t>
            </a:r>
            <a:r>
              <a:rPr lang="zh-CN" altLang="en-US" sz="2000" dirty="0">
                <a:solidFill>
                  <a:srgbClr val="0000CC"/>
                </a:solidFill>
                <a:sym typeface="+mn-ea"/>
              </a:rPr>
              <a:t>审美观是带有阶级性的</a:t>
            </a:r>
            <a:r>
              <a:rPr lang="zh-CN" altLang="en-US" sz="2000" dirty="0">
                <a:solidFill>
                  <a:schemeClr val="accent1"/>
                </a:solidFill>
                <a:sym typeface="+mn-ea"/>
              </a:rPr>
              <a:t>；他认为不同阶级对“美”有不同的理解，并以“美女”为例来加以说明。</a:t>
            </a:r>
            <a:endParaRPr lang="zh-CN" altLang="en-US" sz="2000" dirty="0">
              <a:solidFill>
                <a:schemeClr val="accent1"/>
              </a:solidFill>
            </a:endParaRPr>
          </a:p>
          <a:p>
            <a:pPr marL="0" indent="0">
              <a:lnSpc>
                <a:spcPct val="80000"/>
              </a:lnSpc>
              <a:buNone/>
            </a:pPr>
            <a:endParaRPr lang="zh-CN" altLang="en-US" sz="2000" dirty="0">
              <a:solidFill>
                <a:schemeClr val="accent1"/>
              </a:solidFill>
            </a:endParaRPr>
          </a:p>
          <a:p>
            <a:pPr marL="0" indent="0">
              <a:lnSpc>
                <a:spcPct val="80000"/>
              </a:lnSpc>
              <a:buNone/>
            </a:pPr>
            <a:r>
              <a:rPr lang="zh-CN" altLang="en-US" sz="1500" dirty="0">
                <a:solidFill>
                  <a:schemeClr val="accent1"/>
                </a:solidFill>
              </a:rPr>
              <a:t> </a:t>
            </a:r>
            <a:endParaRPr lang="zh-CN" altLang="en-US" sz="1500" dirty="0">
              <a:solidFill>
                <a:schemeClr val="accent1"/>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1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721" name="标题 192513"/>
          <p:cNvSpPr>
            <a:spLocks noGrp="1"/>
          </p:cNvSpPr>
          <p:nvPr>
            <p:ph type="title"/>
          </p:nvPr>
        </p:nvSpPr>
        <p:spPr>
          <a:xfrm>
            <a:off x="1485900" y="205979"/>
            <a:ext cx="6172200" cy="473869"/>
          </a:xfrm>
        </p:spPr>
        <p:txBody>
          <a:bodyPr anchor="ctr"/>
          <a:lstStyle/>
          <a:p>
            <a:r>
              <a:rPr lang="zh-CN" altLang="en-US" sz="4000" b="1" dirty="0">
                <a:solidFill>
                  <a:srgbClr val="0000CC"/>
                </a:solidFill>
              </a:rPr>
              <a:t>基本美学观点</a:t>
            </a:r>
            <a:endParaRPr lang="zh-CN" altLang="en-US" sz="4000" b="1" dirty="0">
              <a:solidFill>
                <a:srgbClr val="0000CC"/>
              </a:solidFill>
            </a:endParaRPr>
          </a:p>
        </p:txBody>
      </p:sp>
      <p:sp>
        <p:nvSpPr>
          <p:cNvPr id="158722" name="文本占位符 192514"/>
          <p:cNvSpPr>
            <a:spLocks noGrp="1"/>
          </p:cNvSpPr>
          <p:nvPr>
            <p:ph idx="1"/>
          </p:nvPr>
        </p:nvSpPr>
        <p:spPr>
          <a:xfrm>
            <a:off x="541655" y="681355"/>
            <a:ext cx="8161655" cy="4212590"/>
          </a:xfrm>
        </p:spPr>
        <p:txBody>
          <a:bodyPr anchor="t"/>
          <a:lstStyle/>
          <a:p>
            <a:pPr marL="0" indent="0">
              <a:lnSpc>
                <a:spcPct val="80000"/>
              </a:lnSpc>
              <a:buNone/>
            </a:pPr>
            <a:endParaRPr lang="zh-CN" altLang="en-US" sz="2400" dirty="0">
              <a:solidFill>
                <a:schemeClr val="accent1"/>
              </a:solidFill>
            </a:endParaRPr>
          </a:p>
          <a:p>
            <a:pPr marL="0" indent="0">
              <a:lnSpc>
                <a:spcPct val="80000"/>
              </a:lnSpc>
              <a:buNone/>
            </a:pPr>
            <a:r>
              <a:rPr lang="en-US" altLang="zh-CN" sz="2400" dirty="0">
                <a:solidFill>
                  <a:schemeClr val="accent1"/>
                </a:solidFill>
              </a:rPr>
              <a:t>      </a:t>
            </a:r>
            <a:r>
              <a:rPr lang="en-US" altLang="zh-CN" sz="2000" dirty="0">
                <a:solidFill>
                  <a:schemeClr val="accent1"/>
                </a:solidFill>
              </a:rPr>
              <a:t> 4. </a:t>
            </a:r>
            <a:r>
              <a:rPr lang="zh-CN" altLang="en-US" sz="2000" dirty="0">
                <a:solidFill>
                  <a:srgbClr val="0000CC"/>
                </a:solidFill>
              </a:rPr>
              <a:t>美的对立面是丑</a:t>
            </a:r>
            <a:r>
              <a:rPr lang="zh-CN" altLang="en-US" sz="2000" dirty="0">
                <a:solidFill>
                  <a:schemeClr val="accent1"/>
                </a:solidFill>
              </a:rPr>
              <a:t>；他首先认为丑是由社会环境造成的，假如说生活的显现是美，那么，疾病、恶习就是丑。他认为长得丑的人在某种程度上说是畸形的人，他的外型表达的不是时代生活，而是发育不良和境遇不顺。</a:t>
            </a:r>
            <a:endParaRPr lang="zh-CN" altLang="en-US" sz="2000" dirty="0">
              <a:solidFill>
                <a:schemeClr val="accent1"/>
              </a:solidFill>
            </a:endParaRPr>
          </a:p>
          <a:p>
            <a:pPr marL="0" indent="0">
              <a:lnSpc>
                <a:spcPct val="80000"/>
              </a:lnSpc>
              <a:buNone/>
            </a:pPr>
            <a:r>
              <a:rPr lang="en-US" altLang="zh-CN" sz="2000" dirty="0">
                <a:solidFill>
                  <a:schemeClr val="accent1"/>
                </a:solidFill>
              </a:rPr>
              <a:t>       5. </a:t>
            </a:r>
            <a:r>
              <a:rPr lang="zh-CN" altLang="en-US" sz="2000" dirty="0">
                <a:solidFill>
                  <a:srgbClr val="0000CC"/>
                </a:solidFill>
              </a:rPr>
              <a:t>悲剧可以避免</a:t>
            </a:r>
            <a:r>
              <a:rPr lang="zh-CN" altLang="en-US" sz="2000" dirty="0">
                <a:solidFill>
                  <a:schemeClr val="accent1"/>
                </a:solidFill>
              </a:rPr>
              <a:t>；既然苦难和死亡没有显示出任何无比强大的和不可战胜的力量，那么，悲剧就必然可以避免。</a:t>
            </a:r>
            <a:endParaRPr lang="zh-CN" altLang="en-US" sz="2000" dirty="0">
              <a:solidFill>
                <a:schemeClr val="accent1"/>
              </a:solidFill>
            </a:endParaRPr>
          </a:p>
          <a:p>
            <a:pPr marL="0" indent="0">
              <a:lnSpc>
                <a:spcPct val="80000"/>
              </a:lnSpc>
              <a:buNone/>
            </a:pPr>
            <a:r>
              <a:rPr lang="zh-CN" altLang="en-US" sz="2000" dirty="0">
                <a:solidFill>
                  <a:schemeClr val="accent1"/>
                </a:solidFill>
              </a:rPr>
              <a:t>       因此，他根据这些观点提出了</a:t>
            </a:r>
            <a:r>
              <a:rPr lang="zh-CN" altLang="en-US" sz="2000" b="1" dirty="0">
                <a:solidFill>
                  <a:srgbClr val="0000CC"/>
                </a:solidFill>
              </a:rPr>
              <a:t>艺术</a:t>
            </a:r>
            <a:r>
              <a:rPr lang="zh-CN" altLang="en-US" sz="2000" dirty="0">
                <a:solidFill>
                  <a:schemeClr val="accent1"/>
                </a:solidFill>
              </a:rPr>
              <a:t>的三大任务：再现生活、解释生活、判断生活，并</a:t>
            </a:r>
            <a:r>
              <a:rPr lang="zh-CN" altLang="en-US" sz="2000" b="1" dirty="0">
                <a:solidFill>
                  <a:srgbClr val="0000CC"/>
                </a:solidFill>
              </a:rPr>
              <a:t>成为</a:t>
            </a:r>
            <a:r>
              <a:rPr lang="zh-CN" altLang="en-US" sz="2000" dirty="0">
                <a:solidFill>
                  <a:schemeClr val="accent1"/>
                </a:solidFill>
              </a:rPr>
              <a:t>“</a:t>
            </a:r>
            <a:r>
              <a:rPr lang="zh-CN" altLang="en-US" sz="2000" b="1" dirty="0">
                <a:solidFill>
                  <a:srgbClr val="0000CC"/>
                </a:solidFill>
              </a:rPr>
              <a:t>生活的教科书</a:t>
            </a:r>
            <a:r>
              <a:rPr lang="zh-CN" altLang="en-US" sz="2000" dirty="0">
                <a:solidFill>
                  <a:schemeClr val="accent1"/>
                </a:solidFill>
              </a:rPr>
              <a:t>”。</a:t>
            </a:r>
            <a:endParaRPr lang="zh-CN" altLang="en-US" sz="2000" dirty="0">
              <a:solidFill>
                <a:schemeClr val="accent1"/>
              </a:solidFill>
            </a:endParaRPr>
          </a:p>
          <a:p>
            <a:pPr marL="0" indent="0">
              <a:lnSpc>
                <a:spcPct val="80000"/>
              </a:lnSpc>
              <a:buNone/>
            </a:pPr>
            <a:endParaRPr lang="zh-CN" altLang="en-US" sz="1500" dirty="0">
              <a:solidFill>
                <a:schemeClr val="accent1"/>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1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0227" name="文本占位符 180226"/>
          <p:cNvSpPr>
            <a:spLocks noGrp="1"/>
          </p:cNvSpPr>
          <p:nvPr>
            <p:ph idx="1"/>
          </p:nvPr>
        </p:nvSpPr>
        <p:spPr>
          <a:xfrm>
            <a:off x="457200" y="874396"/>
            <a:ext cx="8229600" cy="3394472"/>
          </a:xfrm>
        </p:spPr>
        <p:txBody>
          <a:bodyPr/>
          <a:lstStyle/>
          <a:p>
            <a:pPr fontAlgn="base"/>
            <a:r>
              <a:rPr lang="zh-CN" altLang="en-US" sz="2100" strike="noStrike" noProof="1"/>
              <a:t>	</a:t>
            </a:r>
            <a:r>
              <a:rPr lang="zh-CN" altLang="en-US" sz="2100" strike="noStrike" noProof="1">
                <a:solidFill>
                  <a:schemeClr val="accent1"/>
                </a:solidFill>
              </a:rPr>
              <a:t>车尔尼雪夫斯基的小说代表作是长篇小说</a:t>
            </a:r>
            <a:r>
              <a:rPr lang="en-US" altLang="zh-CN" sz="2100" strike="noStrike" noProof="1">
                <a:solidFill>
                  <a:schemeClr val="accent1"/>
                </a:solidFill>
              </a:rPr>
              <a:t>《</a:t>
            </a:r>
            <a:r>
              <a:rPr lang="zh-CN" altLang="en-US" sz="2100" b="1" strike="noStrike" noProof="1">
                <a:solidFill>
                  <a:srgbClr val="0000CC"/>
                </a:solidFill>
              </a:rPr>
              <a:t>怎么办？</a:t>
            </a:r>
            <a:r>
              <a:rPr lang="en-US" altLang="zh-CN" sz="2100" strike="noStrike" noProof="1">
                <a:solidFill>
                  <a:schemeClr val="accent1"/>
                </a:solidFill>
              </a:rPr>
              <a:t>》</a:t>
            </a:r>
            <a:r>
              <a:rPr lang="zh-CN" altLang="en-US" sz="2100" dirty="0">
                <a:solidFill>
                  <a:schemeClr val="accent1"/>
                </a:solidFill>
                <a:sym typeface="+mn-ea"/>
              </a:rPr>
              <a:t>（</a:t>
            </a:r>
            <a:r>
              <a:rPr lang="en-US" altLang="zh-CN" sz="2100">
                <a:solidFill>
                  <a:schemeClr val="accent1"/>
                </a:solidFill>
                <a:sym typeface="+mn-ea"/>
              </a:rPr>
              <a:t>1863</a:t>
            </a:r>
            <a:r>
              <a:rPr lang="zh-CN" altLang="en-US" sz="2100" dirty="0">
                <a:solidFill>
                  <a:schemeClr val="accent1"/>
                </a:solidFill>
                <a:sym typeface="+mn-ea"/>
              </a:rPr>
              <a:t>）</a:t>
            </a:r>
            <a:r>
              <a:rPr lang="zh-CN" altLang="en-US" sz="2100" strike="noStrike" noProof="1">
                <a:solidFill>
                  <a:schemeClr val="accent1"/>
                </a:solidFill>
              </a:rPr>
              <a:t>，它是在监狱写作的，副标题是“新人的故事”。小说宣传空想社会主义思想，提出</a:t>
            </a:r>
            <a:r>
              <a:rPr lang="zh-CN" altLang="en-US" sz="2100" b="1" strike="noStrike" noProof="1">
                <a:solidFill>
                  <a:schemeClr val="accent1"/>
                </a:solidFill>
              </a:rPr>
              <a:t>合理利己主义</a:t>
            </a:r>
            <a:r>
              <a:rPr lang="zh-CN" altLang="en-US" sz="2100" strike="noStrike" noProof="1">
                <a:solidFill>
                  <a:schemeClr val="accent1"/>
                </a:solidFill>
              </a:rPr>
              <a:t>的道德原则和妇女解放问题。小说中塑造了四个俄罗斯新人形象，</a:t>
            </a:r>
            <a:r>
              <a:rPr lang="zh-CN" altLang="en-US" sz="2100" b="1" strike="noStrike" noProof="1">
                <a:solidFill>
                  <a:schemeClr val="accent1"/>
                </a:solidFill>
                <a:latin typeface="Times New Roman" panose="02020603050405020304" pitchFamily="18" charset="0"/>
              </a:rPr>
              <a:t>薇拉</a:t>
            </a:r>
            <a:r>
              <a:rPr lang="en-US" altLang="zh-CN" sz="2100" b="1" strike="noStrike" noProof="1">
                <a:solidFill>
                  <a:schemeClr val="accent1"/>
                </a:solidFill>
                <a:latin typeface="Times New Roman" panose="02020603050405020304" pitchFamily="18" charset="0"/>
              </a:rPr>
              <a:t>(Вера)</a:t>
            </a:r>
            <a:r>
              <a:rPr lang="zh-CN" altLang="en-US" sz="2100" b="1" strike="noStrike" noProof="1">
                <a:solidFill>
                  <a:schemeClr val="accent1"/>
                </a:solidFill>
                <a:latin typeface="Times New Roman" panose="02020603050405020304" pitchFamily="18" charset="0"/>
              </a:rPr>
              <a:t>、罗普霍夫</a:t>
            </a:r>
            <a:r>
              <a:rPr lang="en-US" altLang="zh-CN" sz="2100" b="1" strike="noStrike" noProof="1">
                <a:solidFill>
                  <a:schemeClr val="accent1"/>
                </a:solidFill>
                <a:latin typeface="Times New Roman" panose="02020603050405020304" pitchFamily="18" charset="0"/>
              </a:rPr>
              <a:t>(Лопухов)</a:t>
            </a:r>
            <a:r>
              <a:rPr lang="zh-CN" altLang="en-US" sz="2100" b="1" strike="noStrike" noProof="1">
                <a:solidFill>
                  <a:schemeClr val="accent1"/>
                </a:solidFill>
                <a:latin typeface="Times New Roman" panose="02020603050405020304" pitchFamily="18" charset="0"/>
              </a:rPr>
              <a:t>、吉尔沙诺夫</a:t>
            </a:r>
            <a:r>
              <a:rPr lang="en-US" altLang="zh-CN" sz="2100" b="1" strike="noStrike" noProof="1">
                <a:solidFill>
                  <a:schemeClr val="accent1"/>
                </a:solidFill>
                <a:latin typeface="Times New Roman" panose="02020603050405020304" pitchFamily="18" charset="0"/>
              </a:rPr>
              <a:t>(Кирсанов)</a:t>
            </a:r>
            <a:r>
              <a:rPr lang="zh-CN" altLang="en-US" sz="2100" b="1" strike="noStrike" noProof="1">
                <a:solidFill>
                  <a:schemeClr val="accent1"/>
                </a:solidFill>
                <a:latin typeface="Times New Roman" panose="02020603050405020304" pitchFamily="18" charset="0"/>
              </a:rPr>
              <a:t>和拉赫美托夫</a:t>
            </a:r>
            <a:r>
              <a:rPr lang="en-US" altLang="zh-CN" sz="2100" b="1" strike="noStrike" noProof="1">
                <a:solidFill>
                  <a:schemeClr val="accent1"/>
                </a:solidFill>
                <a:latin typeface="Times New Roman" panose="02020603050405020304" pitchFamily="18" charset="0"/>
              </a:rPr>
              <a:t>(Рахметов)</a:t>
            </a:r>
            <a:r>
              <a:rPr lang="zh-CN" altLang="en-US" sz="2100" strike="noStrike" noProof="1">
                <a:solidFill>
                  <a:schemeClr val="accent1"/>
                </a:solidFill>
              </a:rPr>
              <a:t>。其中拉赫美托夫是职业革命家形象。作者提出了俄国和俄国革命者应该“怎么办？”的问题。俄国要解放，需要新人采取革命手段推翻旧制度。这部小说出版后，在社会引起强烈反响。</a:t>
            </a:r>
            <a:endParaRPr lang="zh-CN" altLang="en-US" sz="2100" strike="noStrike" noProof="1">
              <a:solidFill>
                <a:schemeClr val="accent1"/>
              </a:solidFill>
            </a:endParaRPr>
          </a:p>
          <a:p>
            <a:pPr fontAlgn="base"/>
            <a:endParaRPr lang="zh-CN" altLang="en-US" sz="2100" strike="noStrike" noProof="1">
              <a:solidFill>
                <a:schemeClr val="accent1"/>
              </a:solidFill>
            </a:endParaRPr>
          </a:p>
        </p:txBody>
      </p:sp>
    </p:spTree>
  </p:cSld>
  <p:clrMapOvr>
    <a:masterClrMapping/>
  </p:clrMapOvr>
  <p:transition>
    <p:blinds dir="vert"/>
  </p:transition>
</p:sld>
</file>

<file path=ppt/slides/slide1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1793" name="标题 195585"/>
          <p:cNvSpPr>
            <a:spLocks noGrp="1"/>
          </p:cNvSpPr>
          <p:nvPr>
            <p:ph type="title"/>
          </p:nvPr>
        </p:nvSpPr>
        <p:spPr>
          <a:xfrm>
            <a:off x="1485900" y="205979"/>
            <a:ext cx="6172200" cy="582215"/>
          </a:xfrm>
        </p:spPr>
        <p:txBody>
          <a:bodyPr anchor="ctr"/>
          <a:lstStyle/>
          <a:p>
            <a:r>
              <a:rPr lang="zh-CN" altLang="en-US" sz="3600" b="1" dirty="0">
                <a:solidFill>
                  <a:srgbClr val="0000CC"/>
                </a:solidFill>
              </a:rPr>
              <a:t>故事梗概</a:t>
            </a:r>
            <a:endParaRPr lang="zh-CN" altLang="en-US" sz="3600" b="1" dirty="0">
              <a:solidFill>
                <a:srgbClr val="0000CC"/>
              </a:solidFill>
            </a:endParaRPr>
          </a:p>
        </p:txBody>
      </p:sp>
      <p:sp>
        <p:nvSpPr>
          <p:cNvPr id="161794" name="文本占位符 195586"/>
          <p:cNvSpPr>
            <a:spLocks noGrp="1"/>
          </p:cNvSpPr>
          <p:nvPr>
            <p:ph idx="1"/>
          </p:nvPr>
        </p:nvSpPr>
        <p:spPr/>
        <p:txBody>
          <a:bodyPr anchor="t"/>
          <a:lstStyle/>
          <a:p>
            <a:pPr>
              <a:lnSpc>
                <a:spcPct val="80000"/>
              </a:lnSpc>
            </a:pPr>
            <a:r>
              <a:rPr lang="zh-CN" altLang="en-US" sz="2100" dirty="0">
                <a:solidFill>
                  <a:schemeClr val="accent1"/>
                </a:solidFill>
              </a:rPr>
              <a:t>小说的女主人公薇拉出身于小市民家庭，她为了反对父母包办的买卖婚姻，在弟弟的家庭教师罗普霍夫的帮助下离家出走，并与罗普霍夫结了婚。后来她按劳动分工合作的方式开办了一个工厂，经营得很出色。两年后薇拉又与丈夫的朋友基尔沙诺夫发生了感情，罗普霍夫得知后经过一番考虑，伪装自杀，远离俄国去美国参加废奴运动。薇拉与基尔沙诺夫成亲。过了几年，罗普霍夫作为一个英国公司的代理人回到俄国，并已重新建立家庭。最后，基尔沙诺夫与罗普霍夫两家住在一起，相处得很融洽。</a:t>
            </a:r>
            <a:r>
              <a:rPr lang="zh-CN" altLang="en-US" sz="2100" dirty="0"/>
              <a:t> </a:t>
            </a:r>
            <a:endParaRPr lang="zh-CN" altLang="en-US" sz="2100" dirty="0"/>
          </a:p>
          <a:p>
            <a:pPr>
              <a:lnSpc>
                <a:spcPct val="80000"/>
              </a:lnSpc>
            </a:pPr>
            <a:endParaRPr lang="zh-CN" altLang="en-US" sz="2100" dirty="0"/>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1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5" name="标题 198657"/>
          <p:cNvSpPr>
            <a:spLocks noGrp="1"/>
          </p:cNvSpPr>
          <p:nvPr>
            <p:ph type="title"/>
          </p:nvPr>
        </p:nvSpPr>
        <p:spPr/>
        <p:txBody>
          <a:bodyPr anchor="ctr"/>
          <a:lstStyle/>
          <a:p>
            <a:r>
              <a:rPr lang="en-US" altLang="zh-CN" sz="4000" b="1" dirty="0">
                <a:solidFill>
                  <a:srgbClr val="0000CC"/>
                </a:solidFill>
              </a:rPr>
              <a:t>“</a:t>
            </a:r>
            <a:r>
              <a:rPr lang="zh-CN" altLang="en-US" sz="4000" b="1" dirty="0">
                <a:solidFill>
                  <a:srgbClr val="0000CC"/>
                </a:solidFill>
              </a:rPr>
              <a:t>多余人”和“新人”之比较</a:t>
            </a:r>
            <a:endParaRPr lang="zh-CN" altLang="en-US" sz="4000" b="1" dirty="0">
              <a:solidFill>
                <a:srgbClr val="0000CC"/>
              </a:solidFill>
            </a:endParaRPr>
          </a:p>
        </p:txBody>
      </p:sp>
      <p:sp>
        <p:nvSpPr>
          <p:cNvPr id="164866" name="文本占位符 198658"/>
          <p:cNvSpPr>
            <a:spLocks noGrp="1"/>
          </p:cNvSpPr>
          <p:nvPr>
            <p:ph idx="1"/>
          </p:nvPr>
        </p:nvSpPr>
        <p:spPr>
          <a:xfrm>
            <a:off x="457200" y="1110616"/>
            <a:ext cx="8229600" cy="3394472"/>
          </a:xfrm>
        </p:spPr>
        <p:txBody>
          <a:bodyPr anchor="t"/>
          <a:lstStyle/>
          <a:p>
            <a:pPr marL="0" indent="0">
              <a:lnSpc>
                <a:spcPct val="80000"/>
              </a:lnSpc>
              <a:buNone/>
            </a:pPr>
            <a:endParaRPr lang="zh-CN" altLang="en-US" sz="2000" dirty="0">
              <a:solidFill>
                <a:srgbClr val="080808"/>
              </a:solidFill>
              <a:latin typeface="Times New Roman" panose="02020603050405020304" pitchFamily="18" charset="0"/>
            </a:endParaRPr>
          </a:p>
          <a:p>
            <a:pPr marL="0" indent="0">
              <a:lnSpc>
                <a:spcPct val="80000"/>
              </a:lnSpc>
              <a:buNone/>
            </a:pPr>
            <a:r>
              <a:rPr lang="zh-CN" altLang="en-US" sz="2000" dirty="0">
                <a:solidFill>
                  <a:srgbClr val="080808"/>
                </a:solidFill>
                <a:latin typeface="Times New Roman" panose="02020603050405020304" pitchFamily="18" charset="0"/>
              </a:rPr>
              <a:t>      “多余人”是“聪明的废物”，“语言的巨人，行动的侏儒”。他们的性格已分裂，始终苦于在意志和意识之间、思想和行动之间的永远不一致。他们懦弱无能，一事无成，就连在爱情上也是失败者，在生活中永远找不到自己的位置。</a:t>
            </a:r>
            <a:endParaRPr lang="zh-CN" altLang="en-US" sz="2000" dirty="0">
              <a:solidFill>
                <a:srgbClr val="080808"/>
              </a:solidFill>
              <a:latin typeface="Times New Roman" panose="02020603050405020304" pitchFamily="18" charset="0"/>
            </a:endParaRPr>
          </a:p>
          <a:p>
            <a:pPr marL="0" indent="0">
              <a:lnSpc>
                <a:spcPct val="80000"/>
              </a:lnSpc>
              <a:buNone/>
            </a:pPr>
            <a:r>
              <a:rPr lang="zh-CN" altLang="en-US" sz="2000" dirty="0">
                <a:solidFill>
                  <a:srgbClr val="080808"/>
                </a:solidFill>
                <a:latin typeface="Times New Roman" panose="02020603050405020304" pitchFamily="18" charset="0"/>
              </a:rPr>
              <a:t>      “新人”则完全不同，他们有明确的生活目标，虽说出身低微，但他们却反以为豪。他们知道自己该干什么，而且具有坚强的毅力去实现自己的意图。他们的思想和行动永不分开，且在意识和意志之间保持一致。他们是人与人之间新型关系和新型道德的体现者。他们始终是富有自我牺牲的利他主义者。</a:t>
            </a:r>
            <a:endParaRPr lang="zh-CN" altLang="en-US" sz="2000" dirty="0">
              <a:solidFill>
                <a:srgbClr val="080808"/>
              </a:solidFill>
              <a:latin typeface="Times New Roman" panose="02020603050405020304" pitchFamily="18" charset="0"/>
            </a:endParaRPr>
          </a:p>
          <a:p>
            <a:pPr>
              <a:lnSpc>
                <a:spcPct val="80000"/>
              </a:lnSpc>
            </a:pPr>
            <a:endParaRPr lang="zh-CN" altLang="en-US" sz="2000" dirty="0">
              <a:solidFill>
                <a:srgbClr val="080808"/>
              </a:solidFill>
              <a:latin typeface="Times New Roman" panose="02020603050405020304" pitchFamily="18" charset="0"/>
            </a:endParaRPr>
          </a:p>
          <a:p>
            <a:pPr>
              <a:lnSpc>
                <a:spcPct val="80000"/>
              </a:lnSpc>
            </a:pPr>
            <a:endParaRPr lang="zh-CN" altLang="en-US" sz="2000" dirty="0"/>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2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5" name="标题 183297"/>
          <p:cNvSpPr>
            <a:spLocks noGrp="1"/>
          </p:cNvSpPr>
          <p:nvPr>
            <p:ph type="title"/>
          </p:nvPr>
        </p:nvSpPr>
        <p:spPr/>
        <p:txBody>
          <a:bodyPr anchor="ctr"/>
          <a:lstStyle/>
          <a:p>
            <a:r>
              <a:rPr lang="zh-CN" altLang="en-US" sz="4000" b="1" dirty="0">
                <a:solidFill>
                  <a:srgbClr val="FF3300"/>
                </a:solidFill>
              </a:rPr>
              <a:t>杜勃罗留波夫</a:t>
            </a:r>
            <a:br>
              <a:rPr lang="zh-CN" altLang="en-US" sz="3000" b="1" dirty="0">
                <a:solidFill>
                  <a:srgbClr val="FF3300"/>
                </a:solidFill>
              </a:rPr>
            </a:br>
            <a:r>
              <a:rPr lang="zh-CN" altLang="en-US" sz="2400" b="1">
                <a:solidFill>
                  <a:srgbClr val="FF3300"/>
                </a:solidFill>
              </a:rPr>
              <a:t>（Николай Александрович Добролюбов  </a:t>
            </a:r>
            <a:r>
              <a:rPr lang="en-US" altLang="zh-CN" sz="2400" b="1">
                <a:solidFill>
                  <a:srgbClr val="FF3300"/>
                </a:solidFill>
              </a:rPr>
              <a:t>1838—1861</a:t>
            </a:r>
            <a:r>
              <a:rPr lang="zh-CN" altLang="en-US" sz="2400" b="1">
                <a:solidFill>
                  <a:srgbClr val="FF3300"/>
                </a:solidFill>
              </a:rPr>
              <a:t>）</a:t>
            </a:r>
            <a:endParaRPr lang="zh-CN" altLang="en-US" sz="2400" b="1" dirty="0">
              <a:solidFill>
                <a:srgbClr val="FF3300"/>
              </a:solidFill>
            </a:endParaRPr>
          </a:p>
        </p:txBody>
      </p:sp>
      <p:sp>
        <p:nvSpPr>
          <p:cNvPr id="149506" name="文本占位符 183298"/>
          <p:cNvSpPr>
            <a:spLocks noGrp="1"/>
          </p:cNvSpPr>
          <p:nvPr>
            <p:ph idx="1"/>
          </p:nvPr>
        </p:nvSpPr>
        <p:spPr>
          <a:xfrm>
            <a:off x="632460" y="1294130"/>
            <a:ext cx="8016240" cy="3481705"/>
          </a:xfrm>
        </p:spPr>
        <p:txBody>
          <a:bodyPr anchor="t"/>
          <a:lstStyle/>
          <a:p>
            <a:pPr marL="0" indent="0">
              <a:lnSpc>
                <a:spcPct val="90000"/>
              </a:lnSpc>
              <a:buNone/>
            </a:pPr>
            <a:r>
              <a:rPr lang="en-US" altLang="zh-CN" sz="2000" dirty="0">
                <a:solidFill>
                  <a:srgbClr val="080808"/>
                </a:solidFill>
              </a:rPr>
              <a:t>        </a:t>
            </a:r>
            <a:r>
              <a:rPr lang="en-US" altLang="zh-CN" sz="2000" dirty="0">
                <a:solidFill>
                  <a:srgbClr val="080808"/>
                </a:solidFill>
                <a:latin typeface="Times New Roman" panose="02020603050405020304" pitchFamily="18" charset="0"/>
              </a:rPr>
              <a:t> </a:t>
            </a:r>
            <a:r>
              <a:rPr lang="zh-CN" altLang="en-US" sz="2000" dirty="0">
                <a:solidFill>
                  <a:srgbClr val="080808"/>
                </a:solidFill>
                <a:latin typeface="Times New Roman" panose="02020603050405020304" pitchFamily="18" charset="0"/>
              </a:rPr>
              <a:t>尼古拉</a:t>
            </a:r>
            <a:r>
              <a:rPr lang="en-US" altLang="zh-CN" sz="2000" dirty="0">
                <a:solidFill>
                  <a:srgbClr val="080808"/>
                </a:solidFill>
                <a:latin typeface="Times New Roman" panose="02020603050405020304" pitchFamily="18" charset="0"/>
              </a:rPr>
              <a:t>·</a:t>
            </a:r>
            <a:r>
              <a:rPr lang="zh-CN" altLang="en-US" sz="2000" dirty="0">
                <a:solidFill>
                  <a:srgbClr val="080808"/>
                </a:solidFill>
                <a:latin typeface="Times New Roman" panose="02020603050405020304" pitchFamily="18" charset="0"/>
              </a:rPr>
              <a:t>亚历山大罗维奇</a:t>
            </a:r>
            <a:r>
              <a:rPr lang="en-US" altLang="zh-CN" sz="2000" dirty="0">
                <a:solidFill>
                  <a:srgbClr val="080808"/>
                </a:solidFill>
                <a:latin typeface="Times New Roman" panose="02020603050405020304" pitchFamily="18" charset="0"/>
              </a:rPr>
              <a:t>·</a:t>
            </a:r>
            <a:r>
              <a:rPr lang="zh-CN" altLang="en-US" sz="2000" dirty="0">
                <a:solidFill>
                  <a:srgbClr val="080808"/>
                </a:solidFill>
                <a:latin typeface="Times New Roman" panose="02020603050405020304" pitchFamily="18" charset="0"/>
              </a:rPr>
              <a:t>杜勃罗留波夫是</a:t>
            </a:r>
            <a:r>
              <a:rPr lang="en-US" altLang="zh-CN" sz="2000" dirty="0">
                <a:solidFill>
                  <a:srgbClr val="080808"/>
                </a:solidFill>
                <a:latin typeface="Times New Roman" panose="02020603050405020304" pitchFamily="18" charset="0"/>
              </a:rPr>
              <a:t>19</a:t>
            </a:r>
            <a:r>
              <a:rPr lang="zh-CN" altLang="en-US" sz="2000" dirty="0">
                <a:solidFill>
                  <a:srgbClr val="080808"/>
                </a:solidFill>
                <a:latin typeface="Times New Roman" panose="02020603050405020304" pitchFamily="18" charset="0"/>
              </a:rPr>
              <a:t>世纪俄国文学中三大民主派批评家之一。他和车尔尼雪夫斯基一起被恩格斯誉为“两个社会主义的莱辛”。他出身于牧师家庭，早年日子过得很贫穷。</a:t>
            </a:r>
            <a:r>
              <a:rPr lang="en-US" altLang="zh-CN" sz="2000" dirty="0">
                <a:solidFill>
                  <a:srgbClr val="080808"/>
                </a:solidFill>
                <a:latin typeface="Times New Roman" panose="02020603050405020304" pitchFamily="18" charset="0"/>
              </a:rPr>
              <a:t>1853</a:t>
            </a:r>
            <a:r>
              <a:rPr lang="zh-CN" altLang="en-US" sz="2000" dirty="0">
                <a:solidFill>
                  <a:srgbClr val="080808"/>
                </a:solidFill>
                <a:latin typeface="Times New Roman" panose="02020603050405020304" pitchFamily="18" charset="0"/>
              </a:rPr>
              <a:t>年他违父亲之愿，进了彼得堡师范学院历史哲学系学习，在那里受到赫尔岑、别林斯基和车尔尼雪夫斯基的影响，从而形成民主主义和唯物主义的思想。</a:t>
            </a:r>
            <a:r>
              <a:rPr lang="en-US" altLang="zh-CN" sz="2000" dirty="0">
                <a:solidFill>
                  <a:srgbClr val="080808"/>
                </a:solidFill>
                <a:latin typeface="Times New Roman" panose="02020603050405020304" pitchFamily="18" charset="0"/>
              </a:rPr>
              <a:t>1856</a:t>
            </a:r>
            <a:r>
              <a:rPr lang="zh-CN" altLang="en-US" sz="2000" dirty="0">
                <a:solidFill>
                  <a:srgbClr val="080808"/>
                </a:solidFill>
                <a:latin typeface="Times New Roman" panose="02020603050405020304" pitchFamily="18" charset="0"/>
              </a:rPr>
              <a:t>年结识车尔尼雪夫斯基，</a:t>
            </a:r>
            <a:r>
              <a:rPr lang="en-US" altLang="zh-CN" sz="2000" dirty="0">
                <a:solidFill>
                  <a:srgbClr val="080808"/>
                </a:solidFill>
                <a:latin typeface="Times New Roman" panose="02020603050405020304" pitchFamily="18" charset="0"/>
              </a:rPr>
              <a:t>1858</a:t>
            </a:r>
            <a:r>
              <a:rPr lang="zh-CN" altLang="en-US" sz="2000" dirty="0">
                <a:solidFill>
                  <a:srgbClr val="080808"/>
                </a:solidFill>
                <a:latin typeface="Times New Roman" panose="02020603050405020304" pitchFamily="18" charset="0"/>
              </a:rPr>
              <a:t>年毕业后就参加</a:t>
            </a:r>
            <a:r>
              <a:rPr lang="en-US" altLang="zh-CN" sz="2000" b="1" dirty="0">
                <a:solidFill>
                  <a:srgbClr val="080808"/>
                </a:solidFill>
                <a:latin typeface="Times New Roman" panose="02020603050405020304" pitchFamily="18" charset="0"/>
              </a:rPr>
              <a:t>《</a:t>
            </a:r>
            <a:r>
              <a:rPr lang="zh-CN" altLang="en-US" sz="2000" b="1" dirty="0">
                <a:solidFill>
                  <a:srgbClr val="080808"/>
                </a:solidFill>
                <a:latin typeface="Times New Roman" panose="02020603050405020304" pitchFamily="18" charset="0"/>
              </a:rPr>
              <a:t>现代人</a:t>
            </a:r>
            <a:r>
              <a:rPr lang="en-US" altLang="zh-CN" sz="2000" b="1" dirty="0">
                <a:solidFill>
                  <a:srgbClr val="080808"/>
                </a:solidFill>
                <a:latin typeface="Times New Roman" panose="02020603050405020304" pitchFamily="18" charset="0"/>
              </a:rPr>
              <a:t>》</a:t>
            </a:r>
            <a:r>
              <a:rPr lang="zh-CN" altLang="en-US" sz="2000" dirty="0">
                <a:solidFill>
                  <a:srgbClr val="080808"/>
                </a:solidFill>
                <a:latin typeface="Times New Roman" panose="02020603050405020304" pitchFamily="18" charset="0"/>
              </a:rPr>
              <a:t>杂志的批评栏工作，开始从事文学活动。他的文学活动只持续了</a:t>
            </a:r>
            <a:r>
              <a:rPr lang="en-US" altLang="zh-CN" sz="2000" dirty="0">
                <a:solidFill>
                  <a:srgbClr val="080808"/>
                </a:solidFill>
                <a:latin typeface="Times New Roman" panose="02020603050405020304" pitchFamily="18" charset="0"/>
              </a:rPr>
              <a:t>5</a:t>
            </a:r>
            <a:r>
              <a:rPr lang="zh-CN" altLang="en-US" sz="2000" dirty="0">
                <a:solidFill>
                  <a:srgbClr val="080808"/>
                </a:solidFill>
                <a:latin typeface="Times New Roman" panose="02020603050405020304" pitchFamily="18" charset="0"/>
              </a:rPr>
              <a:t>年，但其文学成就和影响却是惊人的。由于紧张的工作和严重的肺病，年仅</a:t>
            </a:r>
            <a:r>
              <a:rPr lang="en-US" altLang="zh-CN" sz="2000" dirty="0">
                <a:solidFill>
                  <a:srgbClr val="080808"/>
                </a:solidFill>
                <a:latin typeface="Times New Roman" panose="02020603050405020304" pitchFamily="18" charset="0"/>
              </a:rPr>
              <a:t>25</a:t>
            </a:r>
            <a:r>
              <a:rPr lang="zh-CN" altLang="en-US" sz="2000" dirty="0">
                <a:solidFill>
                  <a:srgbClr val="080808"/>
                </a:solidFill>
                <a:latin typeface="Times New Roman" panose="02020603050405020304" pitchFamily="18" charset="0"/>
              </a:rPr>
              <a:t>岁便去世了。在他短短的</a:t>
            </a:r>
            <a:r>
              <a:rPr lang="en-US" altLang="zh-CN" sz="2000" dirty="0">
                <a:solidFill>
                  <a:srgbClr val="080808"/>
                </a:solidFill>
                <a:latin typeface="Times New Roman" panose="02020603050405020304" pitchFamily="18" charset="0"/>
              </a:rPr>
              <a:t>5</a:t>
            </a:r>
            <a:r>
              <a:rPr lang="zh-CN" altLang="en-US" sz="2000" dirty="0">
                <a:solidFill>
                  <a:srgbClr val="080808"/>
                </a:solidFill>
                <a:latin typeface="Times New Roman" panose="02020603050405020304" pitchFamily="18" charset="0"/>
              </a:rPr>
              <a:t>年文学生涯中，他写出了几十篇美学和哲学论文，其中分别论及到奥斯特洛夫斯基、冈察洛夫和屠格涅夫等几篇著名文章。</a:t>
            </a:r>
            <a:endParaRPr lang="zh-CN" altLang="en-US" sz="2000" dirty="0">
              <a:solidFill>
                <a:srgbClr val="080808"/>
              </a:solidFill>
              <a:latin typeface="Times New Roman" panose="02020603050405020304" pitchFamily="18" charset="0"/>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2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29" name="标题 184321"/>
          <p:cNvSpPr>
            <a:spLocks noGrp="1"/>
          </p:cNvSpPr>
          <p:nvPr>
            <p:ph type="title"/>
          </p:nvPr>
        </p:nvSpPr>
        <p:spPr>
          <a:xfrm>
            <a:off x="1485900" y="136525"/>
            <a:ext cx="6172200" cy="573881"/>
          </a:xfrm>
        </p:spPr>
        <p:txBody>
          <a:bodyPr anchor="ctr"/>
          <a:lstStyle/>
          <a:p>
            <a:r>
              <a:rPr lang="zh-CN" altLang="en-US" b="1" dirty="0">
                <a:solidFill>
                  <a:srgbClr val="FF3300"/>
                </a:solidFill>
              </a:rPr>
              <a:t>论奥斯特罗洛夫斯基</a:t>
            </a:r>
            <a:endParaRPr lang="zh-CN" altLang="en-US" b="1" dirty="0">
              <a:solidFill>
                <a:srgbClr val="FF3300"/>
              </a:solidFill>
            </a:endParaRPr>
          </a:p>
        </p:txBody>
      </p:sp>
      <p:sp>
        <p:nvSpPr>
          <p:cNvPr id="150530" name="文本占位符 184322"/>
          <p:cNvSpPr>
            <a:spLocks noGrp="1"/>
          </p:cNvSpPr>
          <p:nvPr>
            <p:ph idx="1"/>
          </p:nvPr>
        </p:nvSpPr>
        <p:spPr>
          <a:xfrm>
            <a:off x="390525" y="922020"/>
            <a:ext cx="8362315" cy="4374515"/>
          </a:xfrm>
        </p:spPr>
        <p:txBody>
          <a:bodyPr anchor="t"/>
          <a:lstStyle/>
          <a:p>
            <a:pPr>
              <a:lnSpc>
                <a:spcPct val="90000"/>
              </a:lnSpc>
            </a:pPr>
            <a:r>
              <a:rPr lang="zh-CN" altLang="en-US" sz="2000" dirty="0">
                <a:solidFill>
                  <a:srgbClr val="080808"/>
                </a:solidFill>
              </a:rPr>
              <a:t>杜勃罗留波夫一共写过两篇论及奥斯特洛夫斯基的文章：</a:t>
            </a:r>
            <a:r>
              <a:rPr lang="en-US" altLang="zh-CN" sz="2000" dirty="0">
                <a:solidFill>
                  <a:srgbClr val="080808"/>
                </a:solidFill>
              </a:rPr>
              <a:t>《</a:t>
            </a:r>
            <a:r>
              <a:rPr lang="zh-CN" altLang="en-US" sz="2000" b="1" dirty="0">
                <a:solidFill>
                  <a:srgbClr val="FF3300"/>
                </a:solidFill>
              </a:rPr>
              <a:t>黑暗王国</a:t>
            </a:r>
            <a:r>
              <a:rPr lang="en-US" altLang="zh-CN" sz="2000" dirty="0">
                <a:solidFill>
                  <a:srgbClr val="080808"/>
                </a:solidFill>
              </a:rPr>
              <a:t>》</a:t>
            </a:r>
            <a:r>
              <a:rPr lang="en-US" altLang="zh-CN" sz="2000" dirty="0">
                <a:solidFill>
                  <a:srgbClr val="080808"/>
                </a:solidFill>
                <a:latin typeface="Times New Roman" panose="02020603050405020304" pitchFamily="18" charset="0"/>
              </a:rPr>
              <a:t>(Темное царство)</a:t>
            </a:r>
            <a:r>
              <a:rPr lang="zh-CN" altLang="en-US" sz="2000" dirty="0">
                <a:solidFill>
                  <a:srgbClr val="080808"/>
                </a:solidFill>
                <a:latin typeface="Times New Roman" panose="02020603050405020304" pitchFamily="18" charset="0"/>
              </a:rPr>
              <a:t>和</a:t>
            </a:r>
            <a:r>
              <a:rPr lang="en-US" altLang="zh-CN" sz="2000" dirty="0">
                <a:solidFill>
                  <a:srgbClr val="080808"/>
                </a:solidFill>
                <a:latin typeface="Times New Roman" panose="02020603050405020304" pitchFamily="18" charset="0"/>
              </a:rPr>
              <a:t>《</a:t>
            </a:r>
            <a:r>
              <a:rPr lang="zh-CN" altLang="en-US" sz="2000" b="1" dirty="0">
                <a:solidFill>
                  <a:srgbClr val="FF3300"/>
                </a:solidFill>
                <a:latin typeface="Times New Roman" panose="02020603050405020304" pitchFamily="18" charset="0"/>
              </a:rPr>
              <a:t>黑暗王国的一线光明</a:t>
            </a:r>
            <a:r>
              <a:rPr lang="en-US" altLang="zh-CN" sz="2000" dirty="0">
                <a:solidFill>
                  <a:srgbClr val="080808"/>
                </a:solidFill>
                <a:latin typeface="Times New Roman" panose="02020603050405020304" pitchFamily="18" charset="0"/>
              </a:rPr>
              <a:t>》</a:t>
            </a:r>
            <a:r>
              <a:rPr lang="zh-CN" altLang="en-US" sz="2000" dirty="0">
                <a:solidFill>
                  <a:srgbClr val="080808"/>
                </a:solidFill>
                <a:latin typeface="Times New Roman" panose="02020603050405020304" pitchFamily="18" charset="0"/>
              </a:rPr>
              <a:t>（</a:t>
            </a:r>
            <a:r>
              <a:rPr lang="en-US" altLang="zh-CN" sz="2000" dirty="0">
                <a:solidFill>
                  <a:srgbClr val="080808"/>
                </a:solidFill>
                <a:latin typeface="Times New Roman" panose="02020603050405020304" pitchFamily="18" charset="0"/>
              </a:rPr>
              <a:t>Луч света в темном царстве, 1860</a:t>
            </a:r>
            <a:r>
              <a:rPr lang="zh-CN" altLang="en-US" sz="2000" dirty="0">
                <a:solidFill>
                  <a:srgbClr val="080808"/>
                </a:solidFill>
                <a:latin typeface="Times New Roman" panose="02020603050405020304" pitchFamily="18" charset="0"/>
              </a:rPr>
              <a:t>）</a:t>
            </a:r>
            <a:r>
              <a:rPr lang="zh-CN" altLang="en-US" sz="2000" dirty="0">
                <a:solidFill>
                  <a:srgbClr val="080808"/>
                </a:solidFill>
              </a:rPr>
              <a:t>。奥斯特洛夫斯基的第一部剧作集出版不久，杜氏便很快写出评论文章</a:t>
            </a:r>
            <a:r>
              <a:rPr lang="en-US" altLang="zh-CN" sz="2000" b="1" dirty="0">
                <a:solidFill>
                  <a:schemeClr val="accent1"/>
                </a:solidFill>
                <a:sym typeface="+mn-ea"/>
              </a:rPr>
              <a:t>《</a:t>
            </a:r>
            <a:r>
              <a:rPr lang="zh-CN" altLang="en-US" sz="2000" b="1" dirty="0">
                <a:solidFill>
                  <a:schemeClr val="accent1"/>
                </a:solidFill>
                <a:sym typeface="+mn-ea"/>
              </a:rPr>
              <a:t>黑暗王国</a:t>
            </a:r>
            <a:r>
              <a:rPr lang="en-US" altLang="zh-CN" sz="2000" b="1" dirty="0">
                <a:solidFill>
                  <a:schemeClr val="accent1"/>
                </a:solidFill>
                <a:sym typeface="+mn-ea"/>
              </a:rPr>
              <a:t>》</a:t>
            </a:r>
            <a:r>
              <a:rPr lang="zh-CN" altLang="en-US" sz="2000" dirty="0">
                <a:solidFill>
                  <a:srgbClr val="080808"/>
                </a:solidFill>
              </a:rPr>
              <a:t>。文章中说“奥氏对俄罗斯社会生活有着深刻的理解，并且有着尖刻而生动的描写生活中最主要方面的能力”。他将奥氏的剧本里所描绘的世界称为“黑暗的王国”。</a:t>
            </a:r>
            <a:endParaRPr lang="zh-CN" altLang="en-US" sz="2000" dirty="0">
              <a:solidFill>
                <a:srgbClr val="080808"/>
              </a:solidFill>
            </a:endParaRPr>
          </a:p>
          <a:p>
            <a:pPr>
              <a:lnSpc>
                <a:spcPct val="90000"/>
              </a:lnSpc>
            </a:pPr>
            <a:r>
              <a:rPr lang="zh-CN" altLang="en-US" sz="2000" dirty="0">
                <a:solidFill>
                  <a:srgbClr val="080808"/>
                </a:solidFill>
                <a:sym typeface="+mn-ea"/>
              </a:rPr>
              <a:t>他的第二篇文章评论的是奥氏的</a:t>
            </a:r>
            <a:r>
              <a:rPr lang="en-US" altLang="zh-CN" sz="2000" dirty="0">
                <a:solidFill>
                  <a:srgbClr val="080808"/>
                </a:solidFill>
                <a:sym typeface="+mn-ea"/>
              </a:rPr>
              <a:t>《</a:t>
            </a:r>
            <a:r>
              <a:rPr lang="zh-CN" altLang="en-US" sz="2000" dirty="0">
                <a:solidFill>
                  <a:srgbClr val="080808"/>
                </a:solidFill>
                <a:sym typeface="+mn-ea"/>
              </a:rPr>
              <a:t>大雷雨</a:t>
            </a:r>
            <a:r>
              <a:rPr lang="en-US" altLang="zh-CN" sz="2000" dirty="0">
                <a:solidFill>
                  <a:srgbClr val="080808"/>
                </a:solidFill>
                <a:sym typeface="+mn-ea"/>
              </a:rPr>
              <a:t>》</a:t>
            </a:r>
            <a:r>
              <a:rPr lang="zh-CN" altLang="en-US" sz="2000" dirty="0">
                <a:solidFill>
                  <a:srgbClr val="080808"/>
                </a:solidFill>
                <a:sym typeface="+mn-ea"/>
              </a:rPr>
              <a:t>，文中，</a:t>
            </a:r>
            <a:r>
              <a:rPr lang="zh-CN" altLang="en-US" sz="2000" dirty="0">
                <a:solidFill>
                  <a:srgbClr val="080808"/>
                </a:solidFill>
              </a:rPr>
              <a:t>杜勃罗留波夫从革命民主主义出发评述了这部描写俄国城镇生活的戏剧。文章认为卡杰琳娜的形象体现了俄罗斯人民的优良品质：灵魂的高尚和勇敢，对真理与自由的追求，以及斗争和反抗精神。文章还把卡杰琳娜看作是“黑暗王国的一线光明”，认为她的死本身就包含着对顽固和落后势力的大胆挑战。</a:t>
            </a:r>
            <a:endParaRPr lang="zh-CN" altLang="en-US" sz="2000" dirty="0">
              <a:solidFill>
                <a:srgbClr val="080808"/>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2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1553" name="标题 185345"/>
          <p:cNvSpPr>
            <a:spLocks noGrp="1"/>
          </p:cNvSpPr>
          <p:nvPr>
            <p:ph type="title"/>
          </p:nvPr>
        </p:nvSpPr>
        <p:spPr/>
        <p:txBody>
          <a:bodyPr anchor="ctr"/>
          <a:lstStyle/>
          <a:p>
            <a:r>
              <a:rPr lang="zh-CN" altLang="en-US" sz="4050" b="1" dirty="0">
                <a:solidFill>
                  <a:srgbClr val="FF3300"/>
                </a:solidFill>
              </a:rPr>
              <a:t>论冈察洛夫</a:t>
            </a:r>
            <a:endParaRPr lang="zh-CN" altLang="en-US" sz="4050" b="1" dirty="0">
              <a:solidFill>
                <a:srgbClr val="FF3300"/>
              </a:solidFill>
            </a:endParaRPr>
          </a:p>
        </p:txBody>
      </p:sp>
      <p:sp>
        <p:nvSpPr>
          <p:cNvPr id="151554" name="文本占位符 185346"/>
          <p:cNvSpPr>
            <a:spLocks noGrp="1"/>
          </p:cNvSpPr>
          <p:nvPr>
            <p:ph idx="1"/>
          </p:nvPr>
        </p:nvSpPr>
        <p:spPr/>
        <p:txBody>
          <a:bodyPr anchor="t"/>
          <a:lstStyle/>
          <a:p>
            <a:pPr>
              <a:lnSpc>
                <a:spcPct val="90000"/>
              </a:lnSpc>
            </a:pPr>
            <a:r>
              <a:rPr lang="zh-CN" altLang="en-US" sz="2100" dirty="0">
                <a:solidFill>
                  <a:srgbClr val="080808"/>
                </a:solidFill>
              </a:rPr>
              <a:t>冈察洛夫的小说</a:t>
            </a:r>
            <a:r>
              <a:rPr lang="en-US" altLang="zh-CN" sz="2100" dirty="0">
                <a:solidFill>
                  <a:srgbClr val="080808"/>
                </a:solidFill>
              </a:rPr>
              <a:t>《</a:t>
            </a:r>
            <a:r>
              <a:rPr lang="zh-CN" altLang="en-US" sz="2100" dirty="0">
                <a:solidFill>
                  <a:srgbClr val="080808"/>
                </a:solidFill>
              </a:rPr>
              <a:t>奥勃洛莫夫</a:t>
            </a:r>
            <a:r>
              <a:rPr lang="en-US" altLang="zh-CN" sz="2100" dirty="0">
                <a:solidFill>
                  <a:srgbClr val="080808"/>
                </a:solidFill>
              </a:rPr>
              <a:t>》</a:t>
            </a:r>
            <a:r>
              <a:rPr lang="zh-CN" altLang="en-US" sz="2100" dirty="0">
                <a:solidFill>
                  <a:srgbClr val="080808"/>
                </a:solidFill>
              </a:rPr>
              <a:t>于</a:t>
            </a:r>
            <a:r>
              <a:rPr lang="en-US" altLang="zh-CN" sz="2100" dirty="0">
                <a:solidFill>
                  <a:srgbClr val="080808"/>
                </a:solidFill>
              </a:rPr>
              <a:t>1859</a:t>
            </a:r>
            <a:r>
              <a:rPr lang="zh-CN" altLang="en-US" sz="2100" dirty="0">
                <a:solidFill>
                  <a:srgbClr val="080808"/>
                </a:solidFill>
              </a:rPr>
              <a:t>年发表，杜氏于当年就写出他的著名评论文章</a:t>
            </a:r>
            <a:r>
              <a:rPr lang="en-US" altLang="zh-CN" sz="2100" dirty="0">
                <a:solidFill>
                  <a:srgbClr val="080808"/>
                </a:solidFill>
              </a:rPr>
              <a:t>《</a:t>
            </a:r>
            <a:r>
              <a:rPr lang="zh-CN" altLang="en-US" sz="2100" b="1" dirty="0">
                <a:solidFill>
                  <a:srgbClr val="FF0000"/>
                </a:solidFill>
              </a:rPr>
              <a:t>什么是奥勃洛莫夫性格？</a:t>
            </a:r>
            <a:r>
              <a:rPr lang="en-US" altLang="zh-CN" sz="2100" dirty="0">
                <a:solidFill>
                  <a:srgbClr val="080808"/>
                </a:solidFill>
              </a:rPr>
              <a:t>》</a:t>
            </a:r>
            <a:r>
              <a:rPr lang="zh-CN" altLang="en-US" sz="2100" dirty="0">
                <a:solidFill>
                  <a:srgbClr val="080808"/>
                </a:solidFill>
              </a:rPr>
              <a:t>（</a:t>
            </a:r>
            <a:r>
              <a:rPr lang="en-US" altLang="zh-CN" sz="2100" dirty="0">
                <a:solidFill>
                  <a:srgbClr val="080808"/>
                </a:solidFill>
              </a:rPr>
              <a:t>Что такое обломовщина</a:t>
            </a:r>
            <a:r>
              <a:rPr lang="zh-CN" altLang="en-US" sz="2100" dirty="0">
                <a:solidFill>
                  <a:srgbClr val="080808"/>
                </a:solidFill>
              </a:rPr>
              <a:t>）。文章指出主人公的惰性正是他的农奴主地位和寄生生活所造成的。文章还认为这一典型的出现是“时代的征兆”。奥勃洛莫夫是奥涅金、毕巧林、罗亭等一系列“多余人”形象发展到</a:t>
            </a:r>
            <a:r>
              <a:rPr lang="en-US" altLang="zh-CN" sz="2100" dirty="0">
                <a:solidFill>
                  <a:srgbClr val="080808"/>
                </a:solidFill>
              </a:rPr>
              <a:t>50</a:t>
            </a:r>
            <a:r>
              <a:rPr lang="zh-CN" altLang="en-US" sz="2100" dirty="0">
                <a:solidFill>
                  <a:srgbClr val="080808"/>
                </a:solidFill>
              </a:rPr>
              <a:t>年代的产物。作者号召人民为新生活而斗争，同时，他又指出这种人还没有消失，他们的人数还很多，生活不需要他们，他们毁灭了生活，真正的人必须与之作斗争，并与产生这种性格的社会作斗争。</a:t>
            </a:r>
            <a:endParaRPr lang="zh-CN" altLang="en-US" sz="2100" dirty="0">
              <a:solidFill>
                <a:srgbClr val="080808"/>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2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577" name="标题 186369"/>
          <p:cNvSpPr>
            <a:spLocks noGrp="1"/>
          </p:cNvSpPr>
          <p:nvPr>
            <p:ph type="title"/>
          </p:nvPr>
        </p:nvSpPr>
        <p:spPr>
          <a:xfrm>
            <a:off x="1485900" y="301229"/>
            <a:ext cx="6172200" cy="596503"/>
          </a:xfrm>
        </p:spPr>
        <p:txBody>
          <a:bodyPr anchor="ctr"/>
          <a:lstStyle/>
          <a:p>
            <a:r>
              <a:rPr lang="zh-CN" altLang="en-US" sz="3600" b="1" dirty="0">
                <a:solidFill>
                  <a:srgbClr val="FF0000"/>
                </a:solidFill>
              </a:rPr>
              <a:t>论屠格涅夫</a:t>
            </a:r>
            <a:endParaRPr lang="zh-CN" altLang="en-US" sz="3600" b="1" dirty="0">
              <a:solidFill>
                <a:srgbClr val="FF0000"/>
              </a:solidFill>
            </a:endParaRPr>
          </a:p>
        </p:txBody>
      </p:sp>
      <p:sp>
        <p:nvSpPr>
          <p:cNvPr id="152578" name="文本占位符 186370"/>
          <p:cNvSpPr>
            <a:spLocks noGrp="1"/>
          </p:cNvSpPr>
          <p:nvPr>
            <p:ph idx="1"/>
          </p:nvPr>
        </p:nvSpPr>
        <p:spPr>
          <a:xfrm>
            <a:off x="478790" y="1176655"/>
            <a:ext cx="8097520" cy="2551430"/>
          </a:xfrm>
        </p:spPr>
        <p:txBody>
          <a:bodyPr anchor="t"/>
          <a:lstStyle/>
          <a:p>
            <a:pPr>
              <a:lnSpc>
                <a:spcPct val="90000"/>
              </a:lnSpc>
            </a:pPr>
            <a:r>
              <a:rPr lang="en-US" altLang="zh-CN" sz="2000" dirty="0">
                <a:solidFill>
                  <a:srgbClr val="080808"/>
                </a:solidFill>
              </a:rPr>
              <a:t>1860</a:t>
            </a:r>
            <a:r>
              <a:rPr lang="zh-CN" altLang="en-US" sz="2000" dirty="0">
                <a:solidFill>
                  <a:srgbClr val="080808"/>
                </a:solidFill>
              </a:rPr>
              <a:t>年，在他去世前一年，屠格涅夫的</a:t>
            </a:r>
            <a:r>
              <a:rPr lang="en-US" altLang="zh-CN" sz="2000" dirty="0">
                <a:solidFill>
                  <a:srgbClr val="080808"/>
                </a:solidFill>
              </a:rPr>
              <a:t>《</a:t>
            </a:r>
            <a:r>
              <a:rPr lang="zh-CN" altLang="en-US" sz="2000" dirty="0">
                <a:solidFill>
                  <a:srgbClr val="080808"/>
                </a:solidFill>
              </a:rPr>
              <a:t>前夜</a:t>
            </a:r>
            <a:r>
              <a:rPr lang="en-US" altLang="zh-CN" sz="2000" dirty="0">
                <a:solidFill>
                  <a:srgbClr val="080808"/>
                </a:solidFill>
              </a:rPr>
              <a:t>》</a:t>
            </a:r>
            <a:r>
              <a:rPr lang="zh-CN" altLang="en-US" sz="2000" dirty="0">
                <a:solidFill>
                  <a:srgbClr val="080808"/>
                </a:solidFill>
              </a:rPr>
              <a:t>刚一发表，杜氏就以敏锐的政治嗅觉感到俄国的英沙罗夫即将出现，故写出这篇文章</a:t>
            </a:r>
            <a:r>
              <a:rPr lang="en-US" altLang="zh-CN" sz="2000" dirty="0">
                <a:solidFill>
                  <a:srgbClr val="080808"/>
                </a:solidFill>
              </a:rPr>
              <a:t>《</a:t>
            </a:r>
            <a:r>
              <a:rPr lang="zh-CN" altLang="en-US" sz="2000" b="1" dirty="0">
                <a:solidFill>
                  <a:srgbClr val="FF0000"/>
                </a:solidFill>
              </a:rPr>
              <a:t>真正的白天何时到来？</a:t>
            </a:r>
            <a:r>
              <a:rPr lang="en-US" altLang="zh-CN" sz="2000" dirty="0">
                <a:solidFill>
                  <a:srgbClr val="080808"/>
                </a:solidFill>
              </a:rPr>
              <a:t>》</a:t>
            </a:r>
            <a:r>
              <a:rPr lang="en-US" altLang="zh-CN" sz="2000" dirty="0">
                <a:solidFill>
                  <a:srgbClr val="080808"/>
                </a:solidFill>
                <a:latin typeface="Times New Roman" panose="02020603050405020304" pitchFamily="18" charset="0"/>
              </a:rPr>
              <a:t>(Когда же придет настоящий день)</a:t>
            </a:r>
            <a:r>
              <a:rPr lang="zh-CN" altLang="en-US" sz="2000" dirty="0">
                <a:solidFill>
                  <a:srgbClr val="080808"/>
                </a:solidFill>
              </a:rPr>
              <a:t>。文章通过对叶琳娜的分析，满怀信心地指出，俄国的英沙罗夫就要出现，俄国已处在光明的“前夜”，并指出“前夜离随之而来的下一天并不远，总共只有一夜之隔”。并以海涅的诗句“打起鼓来，不要害怕”作标题。这可以说也是他的“革命遗嘱”。</a:t>
            </a:r>
            <a:endParaRPr lang="zh-CN" altLang="en-US" sz="2000" dirty="0">
              <a:solidFill>
                <a:srgbClr val="080808"/>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2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577" name="标题 186369"/>
          <p:cNvSpPr>
            <a:spLocks noGrp="1"/>
          </p:cNvSpPr>
          <p:nvPr>
            <p:ph type="title"/>
          </p:nvPr>
        </p:nvSpPr>
        <p:spPr>
          <a:xfrm>
            <a:off x="1485900" y="301229"/>
            <a:ext cx="6172200" cy="596503"/>
          </a:xfrm>
        </p:spPr>
        <p:txBody>
          <a:bodyPr anchor="ctr"/>
          <a:lstStyle/>
          <a:p>
            <a:r>
              <a:rPr lang="zh-CN" altLang="en-US" sz="3600" b="1" dirty="0">
                <a:solidFill>
                  <a:srgbClr val="FF0000"/>
                </a:solidFill>
              </a:rPr>
              <a:t>别车杜的文化史地位</a:t>
            </a:r>
            <a:endParaRPr lang="zh-CN" altLang="en-US" sz="3600" b="1" dirty="0">
              <a:solidFill>
                <a:srgbClr val="FF0000"/>
              </a:solidFill>
            </a:endParaRPr>
          </a:p>
        </p:txBody>
      </p:sp>
      <p:sp>
        <p:nvSpPr>
          <p:cNvPr id="152578" name="文本占位符 186370"/>
          <p:cNvSpPr>
            <a:spLocks noGrp="1"/>
          </p:cNvSpPr>
          <p:nvPr>
            <p:ph idx="1"/>
          </p:nvPr>
        </p:nvSpPr>
        <p:spPr>
          <a:xfrm>
            <a:off x="523240" y="1125220"/>
            <a:ext cx="8097520" cy="3643630"/>
          </a:xfrm>
        </p:spPr>
        <p:txBody>
          <a:bodyPr anchor="t"/>
          <a:lstStyle/>
          <a:p>
            <a:pPr>
              <a:lnSpc>
                <a:spcPct val="90000"/>
              </a:lnSpc>
            </a:pPr>
            <a:r>
              <a:rPr sz="2000" dirty="0">
                <a:solidFill>
                  <a:schemeClr val="accent1"/>
                </a:solidFill>
              </a:rPr>
              <a:t>由</a:t>
            </a:r>
            <a:r>
              <a:rPr sz="2000" dirty="0">
                <a:solidFill>
                  <a:srgbClr val="0000CC"/>
                </a:solidFill>
              </a:rPr>
              <a:t>别林斯基、车尔尼雪夫斯基和杜勃罗留波夫</a:t>
            </a:r>
            <a:r>
              <a:rPr sz="2000" dirty="0">
                <a:solidFill>
                  <a:schemeClr val="accent1"/>
                </a:solidFill>
              </a:rPr>
              <a:t>所共同构建起来的革命民主主义美学体系，是俄国民主主义革命时期的一座博大精深的精神宝库。它产生于十九世纪中叶的俄国文学实践，又以强大的力量支撑着十九世纪俄国现实主义文学这座大厦。在俄国的解放运动和批判现实主义文学史的丰碑上，醒目地刻着这三位大师的名字。</a:t>
            </a:r>
            <a:endParaRPr sz="2000" dirty="0">
              <a:solidFill>
                <a:schemeClr val="accent1"/>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2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61" name="标题 177153"/>
          <p:cNvSpPr>
            <a:spLocks noGrp="1"/>
          </p:cNvSpPr>
          <p:nvPr>
            <p:ph type="title"/>
          </p:nvPr>
        </p:nvSpPr>
        <p:spPr/>
        <p:txBody>
          <a:bodyPr anchor="ctr"/>
          <a:lstStyle/>
          <a:p>
            <a:r>
              <a:rPr lang="zh-CN" altLang="en-US" sz="4050" b="1" dirty="0">
                <a:solidFill>
                  <a:srgbClr val="7030A0"/>
                </a:solidFill>
              </a:rPr>
              <a:t>别车杜的历史局限性</a:t>
            </a:r>
            <a:endParaRPr lang="zh-CN" altLang="en-US" sz="4050" b="1" dirty="0">
              <a:solidFill>
                <a:srgbClr val="7030A0"/>
              </a:solidFill>
            </a:endParaRPr>
          </a:p>
        </p:txBody>
      </p:sp>
      <p:sp>
        <p:nvSpPr>
          <p:cNvPr id="143362" name="文本占位符 177154"/>
          <p:cNvSpPr>
            <a:spLocks noGrp="1"/>
          </p:cNvSpPr>
          <p:nvPr>
            <p:ph idx="1"/>
          </p:nvPr>
        </p:nvSpPr>
        <p:spPr>
          <a:xfrm>
            <a:off x="457200" y="1149350"/>
            <a:ext cx="8229600" cy="2608580"/>
          </a:xfrm>
        </p:spPr>
        <p:txBody>
          <a:bodyPr anchor="t"/>
          <a:lstStyle/>
          <a:p>
            <a:r>
              <a:rPr lang="zh-CN" sz="2000" dirty="0">
                <a:solidFill>
                  <a:schemeClr val="accent1"/>
                </a:solidFill>
              </a:rPr>
              <a:t>别车杜的文学批评成就是具有历史局限性的，一方面可以说他们的确极大地推动了</a:t>
            </a:r>
            <a:r>
              <a:rPr lang="en-US" altLang="zh-CN" sz="2000" dirty="0">
                <a:solidFill>
                  <a:schemeClr val="accent1"/>
                </a:solidFill>
              </a:rPr>
              <a:t>19</a:t>
            </a:r>
            <a:r>
              <a:rPr lang="zh-CN" altLang="en-US" sz="2000" dirty="0">
                <a:solidFill>
                  <a:schemeClr val="accent1"/>
                </a:solidFill>
              </a:rPr>
              <a:t>世纪俄国批判现实主义文学的发展，并掀起了社会革命的文化浪潮，但从另一方面来讲，他们在批评中所塑造的俄国文学形象是不真实的，缺失了对俄国文学永恒价值的评价。因为，一部优秀的文学作品除了能够在内容层面与当时的社会现实密切关联之外，它还必定具有深厚的审美价值，比如文字的优美、构思的巧妙等形式美、无限驰骋的想象空间、对永恒主题（爱情、死亡、苦难、道德伦理等）的哲理思考、对人性复杂性的探索、对人的心理深度的挖掘、以及所有真正伟大作品所包含的对人类苦难的深切同情。</a:t>
            </a:r>
            <a:endParaRPr lang="zh-CN" altLang="en-US" sz="2000" dirty="0">
              <a:solidFill>
                <a:schemeClr val="accent1"/>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2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265" name="标题 173057"/>
          <p:cNvSpPr>
            <a:spLocks noGrp="1"/>
          </p:cNvSpPr>
          <p:nvPr>
            <p:ph type="title"/>
          </p:nvPr>
        </p:nvSpPr>
        <p:spPr/>
        <p:txBody>
          <a:bodyPr anchor="ctr"/>
          <a:lstStyle/>
          <a:p>
            <a:r>
              <a:rPr lang="zh-CN" altLang="en-US" sz="3600" b="1" dirty="0">
                <a:solidFill>
                  <a:srgbClr val="7030A0"/>
                </a:solidFill>
              </a:rPr>
              <a:t>奥斯特洛夫斯基</a:t>
            </a:r>
            <a:br>
              <a:rPr lang="en-US" altLang="zh-CN" sz="3000" b="1" dirty="0">
                <a:solidFill>
                  <a:srgbClr val="7030A0"/>
                </a:solidFill>
              </a:rPr>
            </a:br>
            <a:r>
              <a:rPr lang="zh-CN" altLang="en-US" sz="2400" b="1" dirty="0">
                <a:solidFill>
                  <a:srgbClr val="7030A0"/>
                </a:solidFill>
              </a:rPr>
              <a:t>（Александр Николаевич Островский   </a:t>
            </a:r>
            <a:r>
              <a:rPr lang="en-US" altLang="zh-CN" sz="2400" b="1" dirty="0">
                <a:solidFill>
                  <a:srgbClr val="7030A0"/>
                </a:solidFill>
              </a:rPr>
              <a:t>1823—1886</a:t>
            </a:r>
            <a:r>
              <a:rPr lang="zh-CN" altLang="en-US" sz="2400" b="1" dirty="0">
                <a:solidFill>
                  <a:srgbClr val="7030A0"/>
                </a:solidFill>
              </a:rPr>
              <a:t>）</a:t>
            </a:r>
            <a:endParaRPr lang="zh-CN" altLang="en-US" sz="2400" b="1" dirty="0">
              <a:solidFill>
                <a:srgbClr val="7030A0"/>
              </a:solidFill>
            </a:endParaRPr>
          </a:p>
        </p:txBody>
      </p:sp>
      <p:sp>
        <p:nvSpPr>
          <p:cNvPr id="139266" name="文本占位符 173058"/>
          <p:cNvSpPr>
            <a:spLocks noGrp="1"/>
          </p:cNvSpPr>
          <p:nvPr>
            <p:ph idx="1"/>
          </p:nvPr>
        </p:nvSpPr>
        <p:spPr>
          <a:xfrm>
            <a:off x="192405" y="1280160"/>
            <a:ext cx="8649335" cy="2461895"/>
          </a:xfrm>
        </p:spPr>
        <p:txBody>
          <a:bodyPr anchor="t"/>
          <a:lstStyle/>
          <a:p>
            <a:pPr marL="0" indent="0">
              <a:lnSpc>
                <a:spcPct val="90000"/>
              </a:lnSpc>
              <a:buNone/>
            </a:pPr>
            <a:endParaRPr lang="en-US" altLang="zh-CN" sz="2100" dirty="0"/>
          </a:p>
          <a:p>
            <a:pPr>
              <a:lnSpc>
                <a:spcPct val="90000"/>
              </a:lnSpc>
            </a:pPr>
            <a:r>
              <a:rPr lang="zh-CN" altLang="en-US" sz="2000" dirty="0">
                <a:solidFill>
                  <a:srgbClr val="080808"/>
                </a:solidFill>
              </a:rPr>
              <a:t>        </a:t>
            </a:r>
            <a:r>
              <a:rPr lang="zh-CN" altLang="en-US" sz="2000" dirty="0">
                <a:solidFill>
                  <a:schemeClr val="accent1"/>
                </a:solidFill>
              </a:rPr>
              <a:t>亚历山大</a:t>
            </a:r>
            <a:r>
              <a:rPr lang="en-US" altLang="zh-CN" sz="2000" dirty="0">
                <a:solidFill>
                  <a:schemeClr val="accent1"/>
                </a:solidFill>
              </a:rPr>
              <a:t>·</a:t>
            </a:r>
            <a:r>
              <a:rPr lang="zh-CN" altLang="en-US" sz="2000" dirty="0">
                <a:solidFill>
                  <a:schemeClr val="accent1"/>
                </a:solidFill>
              </a:rPr>
              <a:t>尼古拉耶维奇</a:t>
            </a:r>
            <a:r>
              <a:rPr lang="en-US" altLang="zh-CN" sz="2000" dirty="0">
                <a:solidFill>
                  <a:schemeClr val="accent1"/>
                </a:solidFill>
              </a:rPr>
              <a:t>·</a:t>
            </a:r>
            <a:r>
              <a:rPr lang="zh-CN" altLang="en-US" sz="2000" b="1" dirty="0">
                <a:solidFill>
                  <a:schemeClr val="accent1"/>
                </a:solidFill>
              </a:rPr>
              <a:t>奥斯特罗夫斯基</a:t>
            </a:r>
            <a:r>
              <a:rPr lang="zh-CN" altLang="en-US" sz="2000" b="1" dirty="0">
                <a:solidFill>
                  <a:srgbClr val="7030A0"/>
                </a:solidFill>
              </a:rPr>
              <a:t>是俄国文学史上伟大的戏剧家</a:t>
            </a:r>
            <a:r>
              <a:rPr lang="zh-CN" altLang="en-US" sz="2000" dirty="0">
                <a:solidFill>
                  <a:srgbClr val="080808"/>
                </a:solidFill>
              </a:rPr>
              <a:t>，他为俄罗斯民族戏剧的发展事业作出了巨大的贡献。他以其丰厚的创作遗产，在俄国文学史，乃到世界的戏剧史上占有很重要的位置，他以他的创作活动，继承并发展了俄国现实主义戏剧传统，他的出现是十九世纪俄国文学史上的重要现象。</a:t>
            </a:r>
            <a:r>
              <a:rPr lang="en-US" altLang="zh-CN" sz="2000" dirty="0">
                <a:solidFill>
                  <a:srgbClr val="080808"/>
                </a:solidFill>
                <a:sym typeface="+mn-ea"/>
              </a:rPr>
              <a:t>1886</a:t>
            </a:r>
            <a:r>
              <a:rPr lang="zh-CN" altLang="en-US" sz="2000" dirty="0">
                <a:solidFill>
                  <a:srgbClr val="080808"/>
                </a:solidFill>
                <a:sym typeface="+mn-ea"/>
              </a:rPr>
              <a:t>年他被政府任命为莫斯科各剧院的剧目部主任兼戏剧学校校长，但不久逝世。</a:t>
            </a:r>
            <a:r>
              <a:rPr lang="zh-CN" altLang="en-US" sz="2000" dirty="0">
                <a:solidFill>
                  <a:srgbClr val="080808"/>
                </a:solidFill>
              </a:rPr>
              <a:t> </a:t>
            </a:r>
            <a:endParaRPr lang="zh-CN" altLang="en-US" sz="2000" dirty="0">
              <a:solidFill>
                <a:srgbClr val="080808"/>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2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89" name="标题 174081"/>
          <p:cNvSpPr>
            <a:spLocks noGrp="1"/>
          </p:cNvSpPr>
          <p:nvPr>
            <p:ph type="title"/>
          </p:nvPr>
        </p:nvSpPr>
        <p:spPr>
          <a:xfrm>
            <a:off x="1485900" y="205979"/>
            <a:ext cx="6172200" cy="582215"/>
          </a:xfrm>
        </p:spPr>
        <p:txBody>
          <a:bodyPr anchor="ctr"/>
          <a:lstStyle/>
          <a:p>
            <a:r>
              <a:rPr lang="zh-CN" altLang="en-US" sz="4000" b="1" dirty="0">
                <a:solidFill>
                  <a:srgbClr val="7030A0"/>
                </a:solidFill>
              </a:rPr>
              <a:t>生平与创作</a:t>
            </a:r>
            <a:endParaRPr lang="zh-CN" altLang="en-US" sz="4000" b="1" dirty="0">
              <a:solidFill>
                <a:srgbClr val="7030A0"/>
              </a:solidFill>
            </a:endParaRPr>
          </a:p>
        </p:txBody>
      </p:sp>
      <p:sp>
        <p:nvSpPr>
          <p:cNvPr id="140290" name="文本占位符 174082"/>
          <p:cNvSpPr>
            <a:spLocks noGrp="1"/>
          </p:cNvSpPr>
          <p:nvPr>
            <p:ph idx="1"/>
          </p:nvPr>
        </p:nvSpPr>
        <p:spPr>
          <a:xfrm>
            <a:off x="457200" y="1033146"/>
            <a:ext cx="8229600" cy="3394472"/>
          </a:xfrm>
        </p:spPr>
        <p:txBody>
          <a:bodyPr anchor="t"/>
          <a:lstStyle/>
          <a:p>
            <a:r>
              <a:rPr lang="en-US" sz="2000" dirty="0">
                <a:solidFill>
                  <a:srgbClr val="080808"/>
                </a:solidFill>
              </a:rPr>
              <a:t>        </a:t>
            </a:r>
            <a:r>
              <a:rPr sz="2000" dirty="0">
                <a:solidFill>
                  <a:srgbClr val="080808"/>
                </a:solidFill>
              </a:rPr>
              <a:t>亚历山大·尼古拉耶维奇·奥斯特罗夫斯基于1823年出生在莫斯科一个市民家庭，</a:t>
            </a:r>
            <a:r>
              <a:rPr lang="zh-CN" altLang="en-US" sz="2000" dirty="0">
                <a:solidFill>
                  <a:srgbClr val="080808"/>
                </a:solidFill>
                <a:sym typeface="+mn-ea"/>
              </a:rPr>
              <a:t>其父曾为政府官员，后成为一名为莫斯科河南区商人服务的律师。</a:t>
            </a:r>
            <a:r>
              <a:rPr sz="2000" dirty="0">
                <a:solidFill>
                  <a:srgbClr val="080808"/>
                </a:solidFill>
              </a:rPr>
              <a:t>母亲在他童年时就去世了。奥斯特罗夫斯基生长在莫斯</a:t>
            </a:r>
            <a:r>
              <a:rPr lang="zh-CN" sz="2000" dirty="0">
                <a:solidFill>
                  <a:srgbClr val="080808"/>
                </a:solidFill>
              </a:rPr>
              <a:t>科</a:t>
            </a:r>
            <a:r>
              <a:rPr sz="2000" dirty="0">
                <a:solidFill>
                  <a:srgbClr val="080808"/>
                </a:solidFill>
              </a:rPr>
              <a:t>河南区，这里是商人聚居的地方，所以他很小就十分熟悉商人的生活。1835年，他考入了省立中学，在这一时期萌生了对文学和戏剧的强烈兴趣。1840年，奥斯特罗夫斯基进入莫斯科大学学习法律，但由于对法律缺乏兴趣而很快便退学了。</a:t>
            </a:r>
            <a:endParaRPr sz="2000" dirty="0">
              <a:solidFill>
                <a:srgbClr val="080808"/>
              </a:solidFill>
            </a:endParaRPr>
          </a:p>
          <a:p>
            <a:r>
              <a:rPr sz="2000" dirty="0">
                <a:solidFill>
                  <a:srgbClr val="080808"/>
                </a:solidFill>
              </a:rPr>
              <a:t>         1843年及以后的数年，奥斯特罗夫斯基</a:t>
            </a:r>
            <a:r>
              <a:rPr lang="zh-CN" sz="2000" dirty="0">
                <a:solidFill>
                  <a:srgbClr val="080808"/>
                </a:solidFill>
              </a:rPr>
              <a:t>曾</a:t>
            </a:r>
            <a:r>
              <a:rPr sz="2000" dirty="0">
                <a:solidFill>
                  <a:srgbClr val="080808"/>
                </a:solidFill>
              </a:rPr>
              <a:t>在莫斯科多所法院中工作。这一时期使他有机会接触到社会的各个层面，更深入地了解了商人、官吏和小市民的生活习俗以及道德面貌，为他日后的创作积累了大量的素材。</a:t>
            </a:r>
            <a:endParaRPr sz="2000" dirty="0">
              <a:solidFill>
                <a:srgbClr val="080808"/>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2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89" name="标题 174081"/>
          <p:cNvSpPr>
            <a:spLocks noGrp="1"/>
          </p:cNvSpPr>
          <p:nvPr>
            <p:ph type="title"/>
          </p:nvPr>
        </p:nvSpPr>
        <p:spPr>
          <a:xfrm>
            <a:off x="1485900" y="205979"/>
            <a:ext cx="6172200" cy="582215"/>
          </a:xfrm>
        </p:spPr>
        <p:txBody>
          <a:bodyPr anchor="ctr"/>
          <a:lstStyle/>
          <a:p>
            <a:r>
              <a:rPr lang="zh-CN" altLang="en-US" sz="4000" b="1" dirty="0">
                <a:solidFill>
                  <a:srgbClr val="7030A0"/>
                </a:solidFill>
              </a:rPr>
              <a:t>生平与创作</a:t>
            </a:r>
            <a:endParaRPr lang="zh-CN" altLang="en-US" sz="4000" b="1" dirty="0">
              <a:solidFill>
                <a:srgbClr val="7030A0"/>
              </a:solidFill>
            </a:endParaRPr>
          </a:p>
        </p:txBody>
      </p:sp>
      <p:sp>
        <p:nvSpPr>
          <p:cNvPr id="140290" name="文本占位符 174082"/>
          <p:cNvSpPr>
            <a:spLocks noGrp="1"/>
          </p:cNvSpPr>
          <p:nvPr>
            <p:ph idx="1"/>
          </p:nvPr>
        </p:nvSpPr>
        <p:spPr>
          <a:xfrm>
            <a:off x="457200" y="943611"/>
            <a:ext cx="8229600" cy="3394472"/>
          </a:xfrm>
        </p:spPr>
        <p:txBody>
          <a:bodyPr anchor="t"/>
          <a:lstStyle/>
          <a:p>
            <a:r>
              <a:rPr lang="en-US" sz="2000" dirty="0">
                <a:solidFill>
                  <a:srgbClr val="080808"/>
                </a:solidFill>
              </a:rPr>
              <a:t>         </a:t>
            </a:r>
            <a:r>
              <a:rPr sz="2000" dirty="0">
                <a:solidFill>
                  <a:srgbClr val="080808"/>
                </a:solidFill>
              </a:rPr>
              <a:t>奥斯特罗夫斯基的文学创作活动始于他在法院供职期间，但真正引起轰动的剧作是他写于 1849年的喜剧</a:t>
            </a:r>
            <a:r>
              <a:rPr sz="2000" b="1" dirty="0">
                <a:solidFill>
                  <a:srgbClr val="7030A0"/>
                </a:solidFill>
              </a:rPr>
              <a:t>《自家人好算帐》</a:t>
            </a:r>
            <a:r>
              <a:rPr lang="en-US" altLang="zh-CN" sz="2000" b="1" dirty="0">
                <a:solidFill>
                  <a:srgbClr val="7030A0"/>
                </a:solidFill>
                <a:latin typeface="Times New Roman" panose="02020603050405020304" pitchFamily="18" charset="0"/>
              </a:rPr>
              <a:t>(Свои люди сочтемся)</a:t>
            </a:r>
            <a:r>
              <a:rPr sz="2000" dirty="0">
                <a:solidFill>
                  <a:srgbClr val="080808"/>
                </a:solidFill>
              </a:rPr>
              <a:t>。这部戏是奥斯特罗夫斯基的成名作，也是他所创立的“生活的戏剧”体系诞生的标志。</a:t>
            </a:r>
            <a:endParaRPr sz="2000" dirty="0">
              <a:solidFill>
                <a:srgbClr val="080808"/>
              </a:solidFill>
            </a:endParaRPr>
          </a:p>
          <a:p>
            <a:r>
              <a:rPr sz="2000" dirty="0">
                <a:solidFill>
                  <a:srgbClr val="080808"/>
                </a:solidFill>
              </a:rPr>
              <a:t>         该剧描绘了莫斯科河南区的商人世界，揭示了在这个“黑暗王国”贪婪、欺骗和唯利是图的冷酷面目。专横的商人鲍尔肖夫</a:t>
            </a:r>
            <a:r>
              <a:rPr lang="en-US" sz="2000" dirty="0">
                <a:solidFill>
                  <a:srgbClr val="080808"/>
                </a:solidFill>
              </a:rPr>
              <a:t>(Большов)</a:t>
            </a:r>
            <a:r>
              <a:rPr sz="2000" dirty="0">
                <a:solidFill>
                  <a:srgbClr val="080808"/>
                </a:solidFill>
              </a:rPr>
              <a:t>为侵吞别人的财产，把自己的财产转到管家名下，佯装破产。但狡猾的管家不仅乘机娶了主</a:t>
            </a:r>
            <a:r>
              <a:rPr lang="zh-CN" sz="2000" dirty="0">
                <a:solidFill>
                  <a:srgbClr val="080808"/>
                </a:solidFill>
              </a:rPr>
              <a:t>人</a:t>
            </a:r>
            <a:r>
              <a:rPr sz="2000" dirty="0">
                <a:solidFill>
                  <a:srgbClr val="080808"/>
                </a:solidFill>
              </a:rPr>
              <a:t>的女儿，还占有了主人的全部财产。鲍尔肖夫因赖帐而锒铛入狱，女儿和女婿为了钱，甚至不肯营救自己的亲人。人与人的关系在这里变成了金钱和物质利益的关系。奥斯特罗斯基以其深刻的思想触怒了沙皇和反动势力，他们下令禁演此剧并迫使奥斯特罗夫斯基辞去公职。 </a:t>
            </a:r>
            <a:endParaRPr sz="2000" dirty="0">
              <a:solidFill>
                <a:srgbClr val="080808"/>
              </a:solidFill>
            </a:endParaRPr>
          </a:p>
          <a:p>
            <a:pPr marL="0" indent="0">
              <a:buNone/>
            </a:pPr>
            <a:endParaRPr sz="2000" dirty="0">
              <a:solidFill>
                <a:srgbClr val="080808"/>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2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89" name="标题 174081"/>
          <p:cNvSpPr>
            <a:spLocks noGrp="1"/>
          </p:cNvSpPr>
          <p:nvPr>
            <p:ph type="title"/>
          </p:nvPr>
        </p:nvSpPr>
        <p:spPr>
          <a:xfrm>
            <a:off x="1485900" y="205979"/>
            <a:ext cx="6172200" cy="582215"/>
          </a:xfrm>
        </p:spPr>
        <p:txBody>
          <a:bodyPr anchor="ctr"/>
          <a:lstStyle/>
          <a:p>
            <a:r>
              <a:rPr lang="zh-CN" altLang="en-US" sz="4000" b="1" dirty="0">
                <a:solidFill>
                  <a:srgbClr val="7030A0"/>
                </a:solidFill>
              </a:rPr>
              <a:t>生平与创作</a:t>
            </a:r>
            <a:endParaRPr lang="zh-CN" altLang="en-US" sz="4000" b="1" dirty="0">
              <a:solidFill>
                <a:srgbClr val="7030A0"/>
              </a:solidFill>
            </a:endParaRPr>
          </a:p>
        </p:txBody>
      </p:sp>
      <p:sp>
        <p:nvSpPr>
          <p:cNvPr id="140290" name="文本占位符 174082"/>
          <p:cNvSpPr>
            <a:spLocks noGrp="1"/>
          </p:cNvSpPr>
          <p:nvPr>
            <p:ph idx="1"/>
          </p:nvPr>
        </p:nvSpPr>
        <p:spPr>
          <a:xfrm>
            <a:off x="457200" y="1301116"/>
            <a:ext cx="8229600" cy="3394472"/>
          </a:xfrm>
        </p:spPr>
        <p:txBody>
          <a:bodyPr anchor="t"/>
          <a:lstStyle/>
          <a:p>
            <a:r>
              <a:rPr lang="zh-CN" sz="2000" dirty="0">
                <a:solidFill>
                  <a:srgbClr val="080808"/>
                </a:solidFill>
              </a:rPr>
              <a:t>在</a:t>
            </a:r>
            <a:r>
              <a:rPr sz="2000" dirty="0">
                <a:solidFill>
                  <a:srgbClr val="080808"/>
                </a:solidFill>
              </a:rPr>
              <a:t>沙皇政府的迫害</a:t>
            </a:r>
            <a:r>
              <a:rPr lang="zh-CN" sz="2000" dirty="0">
                <a:solidFill>
                  <a:srgbClr val="080808"/>
                </a:solidFill>
              </a:rPr>
              <a:t>以及受</a:t>
            </a:r>
            <a:r>
              <a:rPr sz="2000" dirty="0">
                <a:solidFill>
                  <a:srgbClr val="080808"/>
                </a:solidFill>
              </a:rPr>
              <a:t>斯拉夫派保守思想的影响</a:t>
            </a:r>
            <a:r>
              <a:rPr lang="zh-CN" sz="2000" dirty="0">
                <a:solidFill>
                  <a:srgbClr val="080808"/>
                </a:solidFill>
              </a:rPr>
              <a:t>下</a:t>
            </a:r>
            <a:r>
              <a:rPr sz="2000" dirty="0">
                <a:solidFill>
                  <a:srgbClr val="080808"/>
                </a:solidFill>
              </a:rPr>
              <a:t>，奥斯特罗夫斯基一度陷入了</a:t>
            </a:r>
            <a:r>
              <a:rPr lang="zh-CN" sz="2000" dirty="0">
                <a:solidFill>
                  <a:srgbClr val="080808"/>
                </a:solidFill>
              </a:rPr>
              <a:t>思想</a:t>
            </a:r>
            <a:r>
              <a:rPr sz="2000" dirty="0">
                <a:solidFill>
                  <a:srgbClr val="080808"/>
                </a:solidFill>
              </a:rPr>
              <a:t>矛盾。五十年代初，他创作了美化商人和宗法制社会、向现实妥协的三个剧本，这便是：</a:t>
            </a:r>
            <a:r>
              <a:rPr sz="2000" dirty="0">
                <a:solidFill>
                  <a:srgbClr val="080808"/>
                </a:solidFill>
                <a:latin typeface="Times New Roman" panose="02020603050405020304" pitchFamily="18" charset="0"/>
              </a:rPr>
              <a:t>《各守本份》（</a:t>
            </a:r>
            <a:r>
              <a:rPr lang="en-US" altLang="zh-CN" sz="2000" dirty="0">
                <a:solidFill>
                  <a:srgbClr val="080808"/>
                </a:solidFill>
                <a:latin typeface="Times New Roman" panose="02020603050405020304" pitchFamily="18" charset="0"/>
              </a:rPr>
              <a:t>Не в свои сани не садись, </a:t>
            </a:r>
            <a:r>
              <a:rPr sz="2000" dirty="0">
                <a:solidFill>
                  <a:srgbClr val="080808"/>
                </a:solidFill>
                <a:latin typeface="Times New Roman" panose="02020603050405020304" pitchFamily="18" charset="0"/>
              </a:rPr>
              <a:t>1852）、</a:t>
            </a:r>
            <a:r>
              <a:rPr sz="2000" b="1" dirty="0">
                <a:solidFill>
                  <a:srgbClr val="080808"/>
                </a:solidFill>
                <a:latin typeface="Times New Roman" panose="02020603050405020304" pitchFamily="18" charset="0"/>
              </a:rPr>
              <a:t>《贫非罪》</a:t>
            </a:r>
            <a:r>
              <a:rPr sz="2000" dirty="0">
                <a:solidFill>
                  <a:srgbClr val="080808"/>
                </a:solidFill>
                <a:latin typeface="Times New Roman" panose="02020603050405020304" pitchFamily="18" charset="0"/>
              </a:rPr>
              <a:t>（</a:t>
            </a:r>
            <a:r>
              <a:rPr lang="en-US" altLang="zh-CN" sz="2000" dirty="0">
                <a:solidFill>
                  <a:srgbClr val="080808"/>
                </a:solidFill>
                <a:latin typeface="Times New Roman" panose="02020603050405020304" pitchFamily="18" charset="0"/>
              </a:rPr>
              <a:t>Бедность не порок, </a:t>
            </a:r>
            <a:r>
              <a:rPr sz="2000" dirty="0">
                <a:solidFill>
                  <a:srgbClr val="080808"/>
                </a:solidFill>
                <a:latin typeface="Times New Roman" panose="02020603050405020304" pitchFamily="18" charset="0"/>
              </a:rPr>
              <a:t>1853）和《均勿随心所欲》（</a:t>
            </a:r>
            <a:r>
              <a:rPr lang="en-US" sz="2000" dirty="0">
                <a:solidFill>
                  <a:srgbClr val="080808"/>
                </a:solidFill>
                <a:latin typeface="Times New Roman" panose="02020603050405020304" pitchFamily="18" charset="0"/>
              </a:rPr>
              <a:t>Не так живи, как хочется, а так, как Бог велит, </a:t>
            </a:r>
            <a:r>
              <a:rPr sz="2000" dirty="0">
                <a:solidFill>
                  <a:srgbClr val="080808"/>
                </a:solidFill>
                <a:latin typeface="Times New Roman" panose="02020603050405020304" pitchFamily="18" charset="0"/>
              </a:rPr>
              <a:t>1856）</a:t>
            </a:r>
            <a:r>
              <a:rPr sz="2000" dirty="0">
                <a:solidFill>
                  <a:srgbClr val="080808"/>
                </a:solidFill>
              </a:rPr>
              <a:t>。在车尔尼雪夫斯基等进步思想界人士的帮助下，奥斯特罗夫斯基很快便摆脱了斯拉夫派的影响，重新回到了现实主义的创作道路上来。</a:t>
            </a:r>
            <a:endParaRPr sz="2000" dirty="0">
              <a:solidFill>
                <a:srgbClr val="080808"/>
              </a:solidFill>
            </a:endParaRPr>
          </a:p>
          <a:p>
            <a:pPr marL="0" indent="0">
              <a:buNone/>
            </a:pPr>
            <a:endParaRPr sz="2000" dirty="0">
              <a:solidFill>
                <a:srgbClr val="080808"/>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2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89" name="标题 174081"/>
          <p:cNvSpPr>
            <a:spLocks noGrp="1"/>
          </p:cNvSpPr>
          <p:nvPr>
            <p:ph type="title"/>
          </p:nvPr>
        </p:nvSpPr>
        <p:spPr>
          <a:xfrm>
            <a:off x="1485900" y="205979"/>
            <a:ext cx="6172200" cy="582215"/>
          </a:xfrm>
        </p:spPr>
        <p:txBody>
          <a:bodyPr anchor="ctr"/>
          <a:lstStyle/>
          <a:p>
            <a:r>
              <a:rPr lang="zh-CN" altLang="en-US" sz="4000" b="1" dirty="0">
                <a:solidFill>
                  <a:srgbClr val="7030A0"/>
                </a:solidFill>
              </a:rPr>
              <a:t>生平与创作</a:t>
            </a:r>
            <a:endParaRPr lang="zh-CN" altLang="en-US" sz="4000" b="1" dirty="0">
              <a:solidFill>
                <a:srgbClr val="7030A0"/>
              </a:solidFill>
            </a:endParaRPr>
          </a:p>
        </p:txBody>
      </p:sp>
      <p:sp>
        <p:nvSpPr>
          <p:cNvPr id="140290" name="文本占位符 174082"/>
          <p:cNvSpPr>
            <a:spLocks noGrp="1"/>
          </p:cNvSpPr>
          <p:nvPr>
            <p:ph idx="1"/>
          </p:nvPr>
        </p:nvSpPr>
        <p:spPr>
          <a:xfrm>
            <a:off x="457200" y="1301116"/>
            <a:ext cx="8229600" cy="3394472"/>
          </a:xfrm>
        </p:spPr>
        <p:txBody>
          <a:bodyPr anchor="t"/>
          <a:lstStyle/>
          <a:p>
            <a:r>
              <a:rPr sz="2100" dirty="0">
                <a:solidFill>
                  <a:srgbClr val="080808"/>
                </a:solidFill>
              </a:rPr>
              <a:t>　</a:t>
            </a:r>
            <a:r>
              <a:rPr sz="2000" dirty="0">
                <a:solidFill>
                  <a:srgbClr val="080808"/>
                </a:solidFill>
              </a:rPr>
              <a:t>1856年，</a:t>
            </a:r>
            <a:r>
              <a:rPr lang="zh-CN" sz="2000" dirty="0">
                <a:solidFill>
                  <a:srgbClr val="080808"/>
                </a:solidFill>
              </a:rPr>
              <a:t>奥</a:t>
            </a:r>
            <a:r>
              <a:rPr sz="2000" dirty="0">
                <a:solidFill>
                  <a:srgbClr val="080808"/>
                </a:solidFill>
              </a:rPr>
              <a:t>斯特罗夫斯基沿伏尔加河沿岸作过一次长途旅行，这次旅行使他更清楚地观察到了农奴制即将崩溃的局面和进步力量所拥有的强大社会基础。根据这段生活所积累的素材，奥斯特罗夫斯基写下了一系重要的剧作，如：</a:t>
            </a:r>
            <a:r>
              <a:rPr sz="2000" b="1" dirty="0">
                <a:solidFill>
                  <a:srgbClr val="7030A0"/>
                </a:solidFill>
                <a:latin typeface="Times New Roman" panose="02020603050405020304" pitchFamily="18" charset="0"/>
              </a:rPr>
              <a:t>《肥缺》</a:t>
            </a:r>
            <a:r>
              <a:rPr sz="2000" dirty="0">
                <a:solidFill>
                  <a:srgbClr val="080808"/>
                </a:solidFill>
                <a:latin typeface="Times New Roman" panose="02020603050405020304" pitchFamily="18" charset="0"/>
              </a:rPr>
              <a:t>（</a:t>
            </a:r>
            <a:r>
              <a:rPr lang="en-US" sz="2000" dirty="0">
                <a:solidFill>
                  <a:srgbClr val="080808"/>
                </a:solidFill>
                <a:latin typeface="Times New Roman" panose="02020603050405020304" pitchFamily="18" charset="0"/>
              </a:rPr>
              <a:t>Доходное место, </a:t>
            </a:r>
            <a:r>
              <a:rPr sz="2000" dirty="0">
                <a:solidFill>
                  <a:srgbClr val="080808"/>
                </a:solidFill>
                <a:latin typeface="Times New Roman" panose="02020603050405020304" pitchFamily="18" charset="0"/>
              </a:rPr>
              <a:t>1856）、</a:t>
            </a:r>
            <a:r>
              <a:rPr sz="2000" b="1" dirty="0">
                <a:solidFill>
                  <a:srgbClr val="7030A0"/>
                </a:solidFill>
                <a:latin typeface="Times New Roman" panose="02020603050405020304" pitchFamily="18" charset="0"/>
              </a:rPr>
              <a:t>《代人受过》</a:t>
            </a:r>
            <a:r>
              <a:rPr sz="2000" dirty="0">
                <a:solidFill>
                  <a:srgbClr val="080808"/>
                </a:solidFill>
                <a:latin typeface="Times New Roman" panose="02020603050405020304" pitchFamily="18" charset="0"/>
              </a:rPr>
              <a:t>（1855）、</a:t>
            </a:r>
            <a:r>
              <a:rPr sz="2000" b="1" dirty="0">
                <a:solidFill>
                  <a:srgbClr val="7030A0"/>
                </a:solidFill>
                <a:latin typeface="Times New Roman" panose="02020603050405020304" pitchFamily="18" charset="0"/>
              </a:rPr>
              <a:t>《</a:t>
            </a:r>
            <a:r>
              <a:rPr lang="zh-CN" sz="2000" b="1" dirty="0">
                <a:solidFill>
                  <a:srgbClr val="7030A0"/>
                </a:solidFill>
                <a:latin typeface="Times New Roman" panose="02020603050405020304" pitchFamily="18" charset="0"/>
              </a:rPr>
              <a:t>养女</a:t>
            </a:r>
            <a:r>
              <a:rPr sz="2000" b="1" dirty="0">
                <a:solidFill>
                  <a:srgbClr val="7030A0"/>
                </a:solidFill>
                <a:latin typeface="Times New Roman" panose="02020603050405020304" pitchFamily="18" charset="0"/>
              </a:rPr>
              <a:t>》</a:t>
            </a:r>
            <a:r>
              <a:rPr sz="2000" dirty="0">
                <a:solidFill>
                  <a:srgbClr val="080808"/>
                </a:solidFill>
                <a:latin typeface="Times New Roman" panose="02020603050405020304" pitchFamily="18" charset="0"/>
              </a:rPr>
              <a:t>（</a:t>
            </a:r>
            <a:r>
              <a:rPr lang="en-US" sz="2000" dirty="0">
                <a:solidFill>
                  <a:srgbClr val="080808"/>
                </a:solidFill>
                <a:latin typeface="Times New Roman" panose="02020603050405020304" pitchFamily="18" charset="0"/>
              </a:rPr>
              <a:t>Воспитанница, </a:t>
            </a:r>
            <a:r>
              <a:rPr sz="2000" dirty="0">
                <a:solidFill>
                  <a:srgbClr val="080808"/>
                </a:solidFill>
                <a:latin typeface="Times New Roman" panose="02020603050405020304" pitchFamily="18" charset="0"/>
              </a:rPr>
              <a:t>18</a:t>
            </a:r>
            <a:r>
              <a:rPr lang="en-US" sz="2000" dirty="0">
                <a:solidFill>
                  <a:srgbClr val="080808"/>
                </a:solidFill>
                <a:latin typeface="Times New Roman" panose="02020603050405020304" pitchFamily="18" charset="0"/>
              </a:rPr>
              <a:t>60</a:t>
            </a:r>
            <a:r>
              <a:rPr sz="2000" dirty="0">
                <a:solidFill>
                  <a:srgbClr val="080808"/>
                </a:solidFill>
                <a:latin typeface="Times New Roman" panose="02020603050405020304" pitchFamily="18" charset="0"/>
              </a:rPr>
              <a:t>）和</a:t>
            </a:r>
            <a:r>
              <a:rPr sz="2000" b="1" dirty="0">
                <a:solidFill>
                  <a:srgbClr val="7030A0"/>
                </a:solidFill>
                <a:latin typeface="Times New Roman" panose="02020603050405020304" pitchFamily="18" charset="0"/>
              </a:rPr>
              <a:t>《大雷雨》</a:t>
            </a:r>
            <a:r>
              <a:rPr sz="2000" dirty="0">
                <a:solidFill>
                  <a:srgbClr val="080808"/>
                </a:solidFill>
                <a:latin typeface="Times New Roman" panose="02020603050405020304" pitchFamily="18" charset="0"/>
              </a:rPr>
              <a:t>（</a:t>
            </a:r>
            <a:r>
              <a:rPr lang="en-US" altLang="zh-CN" sz="2000" dirty="0">
                <a:solidFill>
                  <a:srgbClr val="080808"/>
                </a:solidFill>
                <a:latin typeface="Times New Roman" panose="02020603050405020304" pitchFamily="18" charset="0"/>
              </a:rPr>
              <a:t>Гроза, </a:t>
            </a:r>
            <a:r>
              <a:rPr sz="2000" dirty="0">
                <a:solidFill>
                  <a:srgbClr val="080808"/>
                </a:solidFill>
                <a:latin typeface="Times New Roman" panose="02020603050405020304" pitchFamily="18" charset="0"/>
              </a:rPr>
              <a:t>18</a:t>
            </a:r>
            <a:r>
              <a:rPr lang="en-US" sz="2000" dirty="0">
                <a:solidFill>
                  <a:srgbClr val="080808"/>
                </a:solidFill>
                <a:latin typeface="Times New Roman" panose="02020603050405020304" pitchFamily="18" charset="0"/>
              </a:rPr>
              <a:t>60</a:t>
            </a:r>
            <a:r>
              <a:rPr sz="2000" dirty="0">
                <a:solidFill>
                  <a:srgbClr val="080808"/>
                </a:solidFill>
                <a:latin typeface="Times New Roman" panose="02020603050405020304" pitchFamily="18" charset="0"/>
              </a:rPr>
              <a:t>）等</a:t>
            </a:r>
            <a:r>
              <a:rPr sz="2000" dirty="0">
                <a:solidFill>
                  <a:srgbClr val="080808"/>
                </a:solidFill>
              </a:rPr>
              <a:t>，在这些作品中</a:t>
            </a:r>
            <a:r>
              <a:rPr lang="zh-CN" sz="2000" dirty="0">
                <a:solidFill>
                  <a:srgbClr val="080808"/>
                </a:solidFill>
              </a:rPr>
              <a:t>，</a:t>
            </a:r>
            <a:r>
              <a:rPr sz="2000" dirty="0">
                <a:solidFill>
                  <a:srgbClr val="080808"/>
                </a:solidFill>
              </a:rPr>
              <a:t>他仍然通过塑造地主、商人、官吏的丑恶形象来表现俄国社会贫富不均、富人压迫穷人的社会本质。</a:t>
            </a:r>
            <a:r>
              <a:rPr lang="zh-CN" sz="2000" dirty="0">
                <a:solidFill>
                  <a:srgbClr val="080808"/>
                </a:solidFill>
              </a:rPr>
              <a:t>而</a:t>
            </a:r>
            <a:r>
              <a:rPr sz="2000" dirty="0">
                <a:solidFill>
                  <a:srgbClr val="080808"/>
                </a:solidFill>
              </a:rPr>
              <a:t>对于因不堪忍受剥削而向旧势力挑战的人，奥斯特罗夫斯基则寄予了深厚的同情。 </a:t>
            </a:r>
            <a:endParaRPr sz="2000" dirty="0">
              <a:solidFill>
                <a:srgbClr val="080808"/>
              </a:solidFill>
            </a:endParaRPr>
          </a:p>
          <a:p>
            <a:pPr marL="0" indent="0">
              <a:buNone/>
            </a:pPr>
            <a:endParaRPr sz="2100" dirty="0">
              <a:solidFill>
                <a:srgbClr val="080808"/>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2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89" name="标题 174081"/>
          <p:cNvSpPr>
            <a:spLocks noGrp="1"/>
          </p:cNvSpPr>
          <p:nvPr>
            <p:ph type="title"/>
          </p:nvPr>
        </p:nvSpPr>
        <p:spPr>
          <a:xfrm>
            <a:off x="1485900" y="205979"/>
            <a:ext cx="6172200" cy="582215"/>
          </a:xfrm>
        </p:spPr>
        <p:txBody>
          <a:bodyPr anchor="ctr"/>
          <a:lstStyle/>
          <a:p>
            <a:r>
              <a:rPr lang="zh-CN" altLang="en-US" sz="4000" b="1" dirty="0">
                <a:solidFill>
                  <a:srgbClr val="7030A0"/>
                </a:solidFill>
              </a:rPr>
              <a:t>生平与创作</a:t>
            </a:r>
            <a:endParaRPr lang="zh-CN" altLang="en-US" sz="4000" b="1" dirty="0">
              <a:solidFill>
                <a:srgbClr val="7030A0"/>
              </a:solidFill>
            </a:endParaRPr>
          </a:p>
        </p:txBody>
      </p:sp>
      <p:sp>
        <p:nvSpPr>
          <p:cNvPr id="140290" name="文本占位符 174082"/>
          <p:cNvSpPr>
            <a:spLocks noGrp="1"/>
          </p:cNvSpPr>
          <p:nvPr>
            <p:ph idx="1"/>
          </p:nvPr>
        </p:nvSpPr>
        <p:spPr>
          <a:xfrm>
            <a:off x="457200" y="1301116"/>
            <a:ext cx="8229600" cy="3394472"/>
          </a:xfrm>
        </p:spPr>
        <p:txBody>
          <a:bodyPr anchor="t"/>
          <a:lstStyle/>
          <a:p>
            <a:r>
              <a:rPr sz="2100" dirty="0">
                <a:solidFill>
                  <a:srgbClr val="080808"/>
                </a:solidFill>
              </a:rPr>
              <a:t>　  </a:t>
            </a:r>
            <a:r>
              <a:rPr sz="2100" dirty="0">
                <a:solidFill>
                  <a:schemeClr val="accent1"/>
                </a:solidFill>
              </a:rPr>
              <a:t>在资本主义迅速发展，贵族阶级日益衰落的六十年代，奥斯特罗夫斯基还写过几部反映俄国农奴制改革后出现的资本主义生产关系的戏剧作品，如：《一个旧友胜过两个新友》（1860）、《艰苦的日子》（1863）、《闹市》 （1865）和《深渊》（1866）等。奥斯特罗夫斯基在这些作品中揭露了资产阶级的庸俗与堕落，赞扬了劳动人民勤劳善良的美德。</a:t>
            </a:r>
            <a:r>
              <a:rPr sz="2100" dirty="0"/>
              <a:t> </a:t>
            </a:r>
            <a:endParaRPr sz="2100" dirty="0"/>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2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89" name="标题 174081"/>
          <p:cNvSpPr>
            <a:spLocks noGrp="1"/>
          </p:cNvSpPr>
          <p:nvPr>
            <p:ph type="title"/>
          </p:nvPr>
        </p:nvSpPr>
        <p:spPr>
          <a:xfrm>
            <a:off x="1485900" y="205979"/>
            <a:ext cx="6172200" cy="582215"/>
          </a:xfrm>
        </p:spPr>
        <p:txBody>
          <a:bodyPr anchor="ctr"/>
          <a:lstStyle/>
          <a:p>
            <a:r>
              <a:rPr lang="zh-CN" altLang="en-US" sz="4000" b="1" dirty="0">
                <a:solidFill>
                  <a:srgbClr val="7030A0"/>
                </a:solidFill>
              </a:rPr>
              <a:t>生平与创作</a:t>
            </a:r>
            <a:endParaRPr lang="zh-CN" altLang="en-US" sz="4000" b="1" dirty="0">
              <a:solidFill>
                <a:srgbClr val="7030A0"/>
              </a:solidFill>
            </a:endParaRPr>
          </a:p>
        </p:txBody>
      </p:sp>
      <p:sp>
        <p:nvSpPr>
          <p:cNvPr id="140290" name="文本占位符 174082"/>
          <p:cNvSpPr>
            <a:spLocks noGrp="1"/>
          </p:cNvSpPr>
          <p:nvPr>
            <p:ph idx="1"/>
          </p:nvPr>
        </p:nvSpPr>
        <p:spPr>
          <a:xfrm>
            <a:off x="457200" y="1155701"/>
            <a:ext cx="8229600" cy="3394472"/>
          </a:xfrm>
        </p:spPr>
        <p:txBody>
          <a:bodyPr anchor="t"/>
          <a:lstStyle/>
          <a:p>
            <a:r>
              <a:rPr lang="en-US" sz="2000" dirty="0">
                <a:solidFill>
                  <a:schemeClr val="accent1"/>
                </a:solidFill>
              </a:rPr>
              <a:t>         </a:t>
            </a:r>
            <a:r>
              <a:rPr sz="2000" dirty="0">
                <a:solidFill>
                  <a:schemeClr val="accent1"/>
                </a:solidFill>
              </a:rPr>
              <a:t>六十年代中后</a:t>
            </a:r>
            <a:r>
              <a:rPr lang="zh-CN" sz="2000" dirty="0">
                <a:solidFill>
                  <a:schemeClr val="accent1"/>
                </a:solidFill>
              </a:rPr>
              <a:t>期</a:t>
            </a:r>
            <a:r>
              <a:rPr sz="2000" dirty="0">
                <a:solidFill>
                  <a:schemeClr val="accent1"/>
                </a:solidFill>
              </a:rPr>
              <a:t>，奥斯特罗夫斯基与革命民主主义者的关系日渐密切，这使他的创作进入了又一个旺盛时期。他在这一时期的代表作品有： 《智者千虑必有一失》（1868）、《来得容易去得快》（1869）、《森林》（1871）、 《狼与羊》（1875）和《没有陪嫁的女人》（1878）等。这些作品有着深刻的内容和强烈的社会意义，作者通过对没落贵族的腐朽堕落生活方式进行揭露，对新兴资产阶级暴发户唯利是图的社会本质的批判，展现了一个旧贵族、新商人主宰的“黑暗王国”。</a:t>
            </a:r>
            <a:endParaRPr sz="2000" dirty="0">
              <a:solidFill>
                <a:schemeClr val="accent1"/>
              </a:solidFill>
            </a:endParaRPr>
          </a:p>
          <a:p>
            <a:pPr marL="0" indent="0">
              <a:buNone/>
            </a:pPr>
            <a:endParaRPr sz="1800" dirty="0">
              <a:solidFill>
                <a:schemeClr val="accent1"/>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2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89" name="标题 174081"/>
          <p:cNvSpPr>
            <a:spLocks noGrp="1"/>
          </p:cNvSpPr>
          <p:nvPr>
            <p:ph type="title"/>
          </p:nvPr>
        </p:nvSpPr>
        <p:spPr>
          <a:xfrm>
            <a:off x="1485900" y="205979"/>
            <a:ext cx="6172200" cy="582215"/>
          </a:xfrm>
        </p:spPr>
        <p:txBody>
          <a:bodyPr anchor="ctr"/>
          <a:lstStyle/>
          <a:p>
            <a:r>
              <a:rPr lang="zh-CN" altLang="en-US" sz="4000" b="1" dirty="0">
                <a:solidFill>
                  <a:srgbClr val="7030A0"/>
                </a:solidFill>
              </a:rPr>
              <a:t>生平与创作</a:t>
            </a:r>
            <a:endParaRPr lang="zh-CN" altLang="en-US" sz="4000" b="1" dirty="0">
              <a:solidFill>
                <a:srgbClr val="7030A0"/>
              </a:solidFill>
            </a:endParaRPr>
          </a:p>
        </p:txBody>
      </p:sp>
      <p:sp>
        <p:nvSpPr>
          <p:cNvPr id="140290" name="文本占位符 174082"/>
          <p:cNvSpPr>
            <a:spLocks noGrp="1"/>
          </p:cNvSpPr>
          <p:nvPr>
            <p:ph idx="1"/>
          </p:nvPr>
        </p:nvSpPr>
        <p:spPr>
          <a:xfrm>
            <a:off x="457200" y="938531"/>
            <a:ext cx="8229600" cy="3394472"/>
          </a:xfrm>
        </p:spPr>
        <p:txBody>
          <a:bodyPr anchor="t"/>
          <a:lstStyle/>
          <a:p>
            <a:pPr marL="0" indent="0">
              <a:buNone/>
            </a:pPr>
            <a:endParaRPr sz="2000" dirty="0">
              <a:solidFill>
                <a:schemeClr val="accent1"/>
              </a:solidFill>
            </a:endParaRPr>
          </a:p>
          <a:p>
            <a:r>
              <a:rPr sz="2000" b="1" dirty="0">
                <a:solidFill>
                  <a:srgbClr val="7030A0"/>
                </a:solidFill>
              </a:rPr>
              <a:t>       《没有陪嫁的</a:t>
            </a:r>
            <a:r>
              <a:rPr lang="zh-CN" sz="2000" b="1" dirty="0">
                <a:solidFill>
                  <a:srgbClr val="7030A0"/>
                </a:solidFill>
              </a:rPr>
              <a:t>姑娘</a:t>
            </a:r>
            <a:r>
              <a:rPr sz="2000" b="1" dirty="0">
                <a:solidFill>
                  <a:srgbClr val="7030A0"/>
                </a:solidFill>
              </a:rPr>
              <a:t>》</a:t>
            </a:r>
            <a:r>
              <a:rPr lang="zh-CN" sz="2000" b="1" dirty="0">
                <a:solidFill>
                  <a:srgbClr val="7030A0"/>
                </a:solidFill>
              </a:rPr>
              <a:t>（</a:t>
            </a:r>
            <a:r>
              <a:rPr lang="en-US" altLang="zh-CN" sz="2000" b="1" dirty="0">
                <a:solidFill>
                  <a:srgbClr val="7030A0"/>
                </a:solidFill>
              </a:rPr>
              <a:t>Бесприданница</a:t>
            </a:r>
            <a:r>
              <a:rPr lang="zh-CN" sz="2000" b="1" dirty="0">
                <a:solidFill>
                  <a:srgbClr val="7030A0"/>
                </a:solidFill>
              </a:rPr>
              <a:t>）</a:t>
            </a:r>
            <a:r>
              <a:rPr sz="2000" dirty="0">
                <a:solidFill>
                  <a:schemeClr val="accent1"/>
                </a:solidFill>
              </a:rPr>
              <a:t>表现了新兴资产者冷酷、残暴的本性。富商克努罗夫</a:t>
            </a:r>
            <a:r>
              <a:rPr lang="en-US" sz="2000" dirty="0">
                <a:solidFill>
                  <a:schemeClr val="accent1"/>
                </a:solidFill>
                <a:latin typeface="Times New Roman" panose="02020603050405020304" pitchFamily="18" charset="0"/>
              </a:rPr>
              <a:t>(Кнуров)</a:t>
            </a:r>
            <a:r>
              <a:rPr sz="2000" dirty="0">
                <a:solidFill>
                  <a:schemeClr val="accent1"/>
                </a:solidFill>
                <a:latin typeface="Times New Roman" panose="02020603050405020304" pitchFamily="18" charset="0"/>
              </a:rPr>
              <a:t>和奥热瓦托夫</a:t>
            </a:r>
            <a:r>
              <a:rPr lang="en-US" sz="2000" dirty="0">
                <a:solidFill>
                  <a:schemeClr val="accent1"/>
                </a:solidFill>
                <a:latin typeface="Times New Roman" panose="02020603050405020304" pitchFamily="18" charset="0"/>
              </a:rPr>
              <a:t>(Важеватов)</a:t>
            </a:r>
            <a:r>
              <a:rPr sz="2000" dirty="0">
                <a:solidFill>
                  <a:schemeClr val="accent1"/>
                </a:solidFill>
              </a:rPr>
              <a:t>为了一千卢布的陪嫁竟无耻地破坏了拉丽莎的爱情并残忍地将其抵押出去。在奥斯特罗夫斯基笔下，无论是作为没落阶级的贵族，还是新兴的资产阶级代表，其丑恶的本性和种种罪行，都被他揭示得淋漓尽致。在这种揭露中，充分表现出了作者作为民主主义者的立场。 </a:t>
            </a:r>
            <a:endParaRPr sz="2000" dirty="0">
              <a:solidFill>
                <a:schemeClr val="accent1"/>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2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89" name="标题 174081"/>
          <p:cNvSpPr>
            <a:spLocks noGrp="1"/>
          </p:cNvSpPr>
          <p:nvPr>
            <p:ph type="title"/>
          </p:nvPr>
        </p:nvSpPr>
        <p:spPr>
          <a:xfrm>
            <a:off x="1485900" y="205979"/>
            <a:ext cx="6172200" cy="582215"/>
          </a:xfrm>
        </p:spPr>
        <p:txBody>
          <a:bodyPr anchor="ctr"/>
          <a:lstStyle/>
          <a:p>
            <a:r>
              <a:rPr lang="zh-CN" altLang="en-US" sz="4000" b="1" dirty="0">
                <a:solidFill>
                  <a:srgbClr val="7030A0"/>
                </a:solidFill>
              </a:rPr>
              <a:t>戏剧革新家</a:t>
            </a:r>
            <a:endParaRPr lang="zh-CN" altLang="en-US" sz="4000" b="1" dirty="0">
              <a:solidFill>
                <a:srgbClr val="7030A0"/>
              </a:solidFill>
            </a:endParaRPr>
          </a:p>
        </p:txBody>
      </p:sp>
      <p:sp>
        <p:nvSpPr>
          <p:cNvPr id="140290" name="文本占位符 174082"/>
          <p:cNvSpPr>
            <a:spLocks noGrp="1"/>
          </p:cNvSpPr>
          <p:nvPr>
            <p:ph idx="1"/>
          </p:nvPr>
        </p:nvSpPr>
        <p:spPr/>
        <p:txBody>
          <a:bodyPr anchor="t"/>
          <a:lstStyle/>
          <a:p>
            <a:r>
              <a:rPr lang="zh-CN" altLang="en-US" sz="2000" dirty="0">
                <a:solidFill>
                  <a:srgbClr val="080808"/>
                </a:solidFill>
              </a:rPr>
              <a:t>奥斯特洛夫斯基个人单独创作的悲剧、喜剧、历史剧和童话剧共</a:t>
            </a:r>
            <a:r>
              <a:rPr lang="en-US" altLang="zh-CN" sz="2000" dirty="0">
                <a:solidFill>
                  <a:srgbClr val="080808"/>
                </a:solidFill>
              </a:rPr>
              <a:t>47</a:t>
            </a:r>
            <a:r>
              <a:rPr lang="zh-CN" altLang="en-US" sz="2000" dirty="0">
                <a:solidFill>
                  <a:srgbClr val="080808"/>
                </a:solidFill>
              </a:rPr>
              <a:t>部，此外与人合作剧本有</a:t>
            </a:r>
            <a:r>
              <a:rPr lang="en-US" altLang="zh-CN" sz="2000" dirty="0">
                <a:solidFill>
                  <a:srgbClr val="080808"/>
                </a:solidFill>
              </a:rPr>
              <a:t>7</a:t>
            </a:r>
            <a:r>
              <a:rPr lang="zh-CN" altLang="en-US" sz="2000" dirty="0">
                <a:solidFill>
                  <a:srgbClr val="080808"/>
                </a:solidFill>
              </a:rPr>
              <a:t>部。他还翻译过</a:t>
            </a:r>
            <a:r>
              <a:rPr lang="en-US" altLang="zh-CN" sz="2000" dirty="0">
                <a:solidFill>
                  <a:srgbClr val="080808"/>
                </a:solidFill>
              </a:rPr>
              <a:t>20</a:t>
            </a:r>
            <a:r>
              <a:rPr lang="zh-CN" altLang="en-US" sz="2000" dirty="0">
                <a:solidFill>
                  <a:srgbClr val="080808"/>
                </a:solidFill>
              </a:rPr>
              <a:t>多部外国剧本。他的创作主要表现了资产阶级民主主义和启蒙思想。</a:t>
            </a:r>
            <a:r>
              <a:rPr sz="2000" dirty="0">
                <a:solidFill>
                  <a:srgbClr val="080808"/>
                </a:solidFill>
              </a:rPr>
              <a:t>奥斯特罗夫斯基的作品，继承了普希金、果戈理和格里鲍耶陀夫所开创的现实主义戏剧道路，而且在戏剧的题材、形式等方面有所革新，被誉为俄国文学史上的戏剧革新家</a:t>
            </a:r>
            <a:r>
              <a:rPr sz="2100" dirty="0">
                <a:solidFill>
                  <a:srgbClr val="080808"/>
                </a:solidFill>
              </a:rPr>
              <a:t>。 </a:t>
            </a:r>
            <a:endParaRPr sz="2100" dirty="0">
              <a:solidFill>
                <a:srgbClr val="080808"/>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2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13" name="标题 175105"/>
          <p:cNvSpPr>
            <a:spLocks noGrp="1"/>
          </p:cNvSpPr>
          <p:nvPr>
            <p:ph type="title"/>
          </p:nvPr>
        </p:nvSpPr>
        <p:spPr>
          <a:xfrm>
            <a:off x="1485900" y="205979"/>
            <a:ext cx="6172200" cy="528638"/>
          </a:xfrm>
        </p:spPr>
        <p:txBody>
          <a:bodyPr anchor="ctr"/>
          <a:lstStyle/>
          <a:p>
            <a:r>
              <a:rPr lang="en-US" altLang="zh-CN" sz="4000" b="1" dirty="0">
                <a:solidFill>
                  <a:srgbClr val="7030A0"/>
                </a:solidFill>
              </a:rPr>
              <a:t>《</a:t>
            </a:r>
            <a:r>
              <a:rPr lang="zh-CN" altLang="en-US" sz="4000" b="1" dirty="0">
                <a:solidFill>
                  <a:srgbClr val="7030A0"/>
                </a:solidFill>
              </a:rPr>
              <a:t>大雷雨</a:t>
            </a:r>
            <a:r>
              <a:rPr lang="en-US" altLang="zh-CN" sz="4000" b="1">
                <a:solidFill>
                  <a:srgbClr val="7030A0"/>
                </a:solidFill>
              </a:rPr>
              <a:t>》</a:t>
            </a:r>
            <a:endParaRPr lang="en-US" altLang="zh-CN" sz="4000" b="1">
              <a:solidFill>
                <a:srgbClr val="7030A0"/>
              </a:solidFill>
            </a:endParaRPr>
          </a:p>
        </p:txBody>
      </p:sp>
      <p:sp>
        <p:nvSpPr>
          <p:cNvPr id="141314" name="文本占位符 175106"/>
          <p:cNvSpPr>
            <a:spLocks noGrp="1"/>
          </p:cNvSpPr>
          <p:nvPr>
            <p:ph idx="1"/>
          </p:nvPr>
        </p:nvSpPr>
        <p:spPr>
          <a:xfrm>
            <a:off x="711835" y="1009015"/>
            <a:ext cx="7720965" cy="3047365"/>
          </a:xfrm>
        </p:spPr>
        <p:txBody>
          <a:bodyPr anchor="t"/>
          <a:lstStyle/>
          <a:p>
            <a:r>
              <a:rPr lang="en-US" altLang="zh-CN" sz="2000" dirty="0">
                <a:solidFill>
                  <a:srgbClr val="080808"/>
                </a:solidFill>
              </a:rPr>
              <a:t>         </a:t>
            </a:r>
            <a:r>
              <a:rPr lang="zh-CN" altLang="en-US" sz="2000" dirty="0">
                <a:solidFill>
                  <a:srgbClr val="080808"/>
                </a:solidFill>
              </a:rPr>
              <a:t>悲剧</a:t>
            </a:r>
            <a:r>
              <a:rPr lang="en-US" altLang="zh-CN" sz="2000" b="1" dirty="0">
                <a:solidFill>
                  <a:srgbClr val="080808"/>
                </a:solidFill>
              </a:rPr>
              <a:t>《</a:t>
            </a:r>
            <a:r>
              <a:rPr lang="zh-CN" altLang="en-US" sz="2000" b="1" dirty="0">
                <a:solidFill>
                  <a:srgbClr val="080808"/>
                </a:solidFill>
              </a:rPr>
              <a:t>大雷雨</a:t>
            </a:r>
            <a:r>
              <a:rPr lang="en-US" altLang="zh-CN" sz="2000" b="1">
                <a:solidFill>
                  <a:srgbClr val="080808"/>
                </a:solidFill>
              </a:rPr>
              <a:t>》</a:t>
            </a:r>
            <a:r>
              <a:rPr lang="zh-CN" altLang="en-US" sz="2000" dirty="0">
                <a:solidFill>
                  <a:srgbClr val="080808"/>
                </a:solidFill>
              </a:rPr>
              <a:t>是奥斯特洛夫斯基的代表作，影响很大。该剧根据作者在伏尔加河收集的素材创作而成，反映了一个旧传统与新风尚相互较量的故事，</a:t>
            </a:r>
            <a:r>
              <a:rPr lang="zh-CN" altLang="en-US" sz="2000" dirty="0">
                <a:solidFill>
                  <a:srgbClr val="080808"/>
                </a:solidFill>
                <a:latin typeface="Times New Roman" panose="02020603050405020304" pitchFamily="18" charset="0"/>
              </a:rPr>
              <a:t>剧中女主人公卡捷琳娜</a:t>
            </a:r>
            <a:r>
              <a:rPr lang="en-US" altLang="zh-CN" sz="2000" dirty="0">
                <a:solidFill>
                  <a:srgbClr val="080808"/>
                </a:solidFill>
                <a:latin typeface="Times New Roman" panose="02020603050405020304" pitchFamily="18" charset="0"/>
              </a:rPr>
              <a:t>(Катерина)</a:t>
            </a:r>
            <a:r>
              <a:rPr lang="zh-CN" altLang="en-US" sz="2000" dirty="0">
                <a:solidFill>
                  <a:srgbClr val="080808"/>
                </a:solidFill>
                <a:latin typeface="Times New Roman" panose="02020603050405020304" pitchFamily="18" charset="0"/>
              </a:rPr>
              <a:t>是位善良而又刚强的姑娘，她嫁到专横跋扈的卡巴诺娃</a:t>
            </a:r>
            <a:r>
              <a:rPr lang="en-US" altLang="zh-CN" sz="2000" dirty="0">
                <a:solidFill>
                  <a:srgbClr val="080808"/>
                </a:solidFill>
                <a:latin typeface="Times New Roman" panose="02020603050405020304" pitchFamily="18" charset="0"/>
              </a:rPr>
              <a:t>(Кабанова)</a:t>
            </a:r>
            <a:r>
              <a:rPr lang="zh-CN" altLang="en-US" sz="2000" dirty="0">
                <a:solidFill>
                  <a:srgbClr val="080808"/>
                </a:solidFill>
                <a:latin typeface="Times New Roman" panose="02020603050405020304" pitchFamily="18" charset="0"/>
              </a:rPr>
              <a:t>家后备受婆婆的欺辱，她的丈夫季洪</a:t>
            </a:r>
            <a:r>
              <a:rPr lang="en-US" altLang="zh-CN" sz="2000" dirty="0">
                <a:solidFill>
                  <a:srgbClr val="080808"/>
                </a:solidFill>
                <a:latin typeface="Times New Roman" panose="02020603050405020304" pitchFamily="18" charset="0"/>
              </a:rPr>
              <a:t>(Тихон)</a:t>
            </a:r>
            <a:r>
              <a:rPr lang="zh-CN" altLang="en-US" sz="2000" dirty="0">
                <a:solidFill>
                  <a:srgbClr val="080808"/>
                </a:solidFill>
                <a:latin typeface="Times New Roman" panose="02020603050405020304" pitchFamily="18" charset="0"/>
              </a:rPr>
              <a:t>软弱无能，无力保护受虐待的妻子。在孤单和绝望中，卡捷琳娜爱上了商人季科伊</a:t>
            </a:r>
            <a:r>
              <a:rPr lang="en-US" altLang="zh-CN" sz="2000" dirty="0">
                <a:solidFill>
                  <a:srgbClr val="080808"/>
                </a:solidFill>
                <a:latin typeface="Times New Roman" panose="02020603050405020304" pitchFamily="18" charset="0"/>
              </a:rPr>
              <a:t>(Дикий)</a:t>
            </a:r>
            <a:r>
              <a:rPr lang="zh-CN" altLang="en-US" sz="2000" dirty="0">
                <a:solidFill>
                  <a:srgbClr val="080808"/>
                </a:solidFill>
                <a:latin typeface="Times New Roman" panose="02020603050405020304" pitchFamily="18" charset="0"/>
              </a:rPr>
              <a:t>的侄子鲍里斯</a:t>
            </a:r>
            <a:r>
              <a:rPr lang="en-US" altLang="zh-CN" sz="2000" dirty="0">
                <a:solidFill>
                  <a:srgbClr val="080808"/>
                </a:solidFill>
                <a:latin typeface="Times New Roman" panose="02020603050405020304" pitchFamily="18" charset="0"/>
              </a:rPr>
              <a:t>(Борис)</a:t>
            </a:r>
            <a:r>
              <a:rPr lang="zh-CN" altLang="en-US" sz="2000" dirty="0">
                <a:solidFill>
                  <a:srgbClr val="080808"/>
                </a:solidFill>
              </a:rPr>
              <a:t>，而鲍里斯同样是个软弱的人，他虽然幻想着和卡捷琳娜过幸福的日子，但又无力对抗叔父的意志，在季科伊的逼迫下鲍里斯只好抛下卡捷琳娜，远走他方。</a:t>
            </a:r>
            <a:endParaRPr lang="zh-CN" altLang="en-US" sz="2000" dirty="0">
              <a:solidFill>
                <a:srgbClr val="080808"/>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2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13" name="标题 175105"/>
          <p:cNvSpPr>
            <a:spLocks noGrp="1"/>
          </p:cNvSpPr>
          <p:nvPr>
            <p:ph type="title"/>
          </p:nvPr>
        </p:nvSpPr>
        <p:spPr>
          <a:xfrm>
            <a:off x="1485900" y="205979"/>
            <a:ext cx="6172200" cy="528638"/>
          </a:xfrm>
        </p:spPr>
        <p:txBody>
          <a:bodyPr anchor="ctr"/>
          <a:lstStyle/>
          <a:p>
            <a:r>
              <a:rPr lang="en-US" altLang="zh-CN" sz="4000" b="1" dirty="0">
                <a:solidFill>
                  <a:srgbClr val="7030A0"/>
                </a:solidFill>
              </a:rPr>
              <a:t>《</a:t>
            </a:r>
            <a:r>
              <a:rPr lang="zh-CN" altLang="en-US" sz="4000" b="1" dirty="0">
                <a:solidFill>
                  <a:srgbClr val="7030A0"/>
                </a:solidFill>
              </a:rPr>
              <a:t>大雷雨</a:t>
            </a:r>
            <a:r>
              <a:rPr lang="en-US" altLang="zh-CN" sz="4000" b="1">
                <a:solidFill>
                  <a:srgbClr val="7030A0"/>
                </a:solidFill>
              </a:rPr>
              <a:t>》</a:t>
            </a:r>
            <a:endParaRPr lang="en-US" altLang="zh-CN" sz="4000" b="1">
              <a:solidFill>
                <a:srgbClr val="7030A0"/>
              </a:solidFill>
            </a:endParaRPr>
          </a:p>
        </p:txBody>
      </p:sp>
      <p:sp>
        <p:nvSpPr>
          <p:cNvPr id="141314" name="文本占位符 175106"/>
          <p:cNvSpPr>
            <a:spLocks noGrp="1"/>
          </p:cNvSpPr>
          <p:nvPr>
            <p:ph idx="1"/>
          </p:nvPr>
        </p:nvSpPr>
        <p:spPr>
          <a:xfrm>
            <a:off x="235585" y="927100"/>
            <a:ext cx="8545830" cy="3750310"/>
          </a:xfrm>
        </p:spPr>
        <p:txBody>
          <a:bodyPr anchor="t"/>
          <a:lstStyle/>
          <a:p>
            <a:r>
              <a:rPr lang="en-US" altLang="zh-CN" sz="2000" dirty="0">
                <a:solidFill>
                  <a:srgbClr val="080808"/>
                </a:solidFill>
              </a:rPr>
              <a:t>         </a:t>
            </a:r>
            <a:r>
              <a:rPr lang="zh-CN" altLang="en-US" sz="2000" dirty="0">
                <a:solidFill>
                  <a:srgbClr val="080808"/>
                </a:solidFill>
              </a:rPr>
              <a:t>无依无靠的</a:t>
            </a:r>
            <a:r>
              <a:rPr lang="zh-CN" altLang="en-US" sz="2000" b="1" dirty="0">
                <a:solidFill>
                  <a:srgbClr val="7030A0"/>
                </a:solidFill>
              </a:rPr>
              <a:t>卡捷琳娜</a:t>
            </a:r>
            <a:r>
              <a:rPr lang="zh-CN" altLang="en-US" sz="2000" dirty="0">
                <a:solidFill>
                  <a:srgbClr val="080808"/>
                </a:solidFill>
              </a:rPr>
              <a:t>最后被迫向婆婆忏悔了自己的“罪过”，然后投湖自尽。在这部作品中，奥斯特罗夫斯基揭示了俄国当时社会生活的真实：人民的穷困、富人对穷人的压榨、富人之间的尔虞我诈、小市民的愚昧无知和妇女在家庭中爱奴役的不平等地位。</a:t>
            </a:r>
            <a:endParaRPr lang="zh-CN" altLang="en-US" sz="2000" dirty="0">
              <a:solidFill>
                <a:srgbClr val="080808"/>
              </a:solidFill>
            </a:endParaRPr>
          </a:p>
          <a:p>
            <a:r>
              <a:rPr lang="zh-CN" altLang="en-US" sz="2000" b="1" dirty="0">
                <a:solidFill>
                  <a:schemeClr val="accent1"/>
                </a:solidFill>
              </a:rPr>
              <a:t>        季科伊</a:t>
            </a:r>
            <a:r>
              <a:rPr lang="zh-CN" altLang="en-US" sz="2000" dirty="0">
                <a:solidFill>
                  <a:srgbClr val="080808"/>
                </a:solidFill>
              </a:rPr>
              <a:t>和</a:t>
            </a:r>
            <a:r>
              <a:rPr lang="zh-CN" altLang="en-US" sz="2000" b="1" dirty="0">
                <a:solidFill>
                  <a:srgbClr val="080808"/>
                </a:solidFill>
              </a:rPr>
              <a:t>卡巴诺娃</a:t>
            </a:r>
            <a:r>
              <a:rPr lang="zh-CN" altLang="en-US" sz="2000" dirty="0">
                <a:solidFill>
                  <a:srgbClr val="080808"/>
                </a:solidFill>
              </a:rPr>
              <a:t>是统治阶级的代表，是旧传统和旧秩序的卫道士。季科伊凶恶无比，仗着自己的势力对穷人进行敲榨勒索，对鲍里斯他也不放过，最后逼得鲍里斯离开这座城市他才罢休。卡巴诺娃是另一种类型的剥削者形象。她表面上很善良，但实际上却十分专横、毒辣。她是家庭的主宰者，是旧秩序的捍卫者，她仇视一切新的事物，拚命将家里的人约束在她所信奉的陈规陋习之中。当预感到“老规矩完蛋了”，“末日要来了”的时侯，仍不停止对卡捷琳娜，甚至是亲生儿子季洪的折磨和迫害。</a:t>
            </a:r>
            <a:endParaRPr lang="zh-CN" altLang="en-US" sz="2000" dirty="0">
              <a:solidFill>
                <a:srgbClr val="080808"/>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2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13" name="标题 175105"/>
          <p:cNvSpPr>
            <a:spLocks noGrp="1"/>
          </p:cNvSpPr>
          <p:nvPr>
            <p:ph type="title"/>
          </p:nvPr>
        </p:nvSpPr>
        <p:spPr>
          <a:xfrm>
            <a:off x="1485900" y="205979"/>
            <a:ext cx="6172200" cy="528638"/>
          </a:xfrm>
        </p:spPr>
        <p:txBody>
          <a:bodyPr anchor="ctr"/>
          <a:lstStyle/>
          <a:p>
            <a:r>
              <a:rPr lang="en-US" altLang="zh-CN" sz="4000" b="1" dirty="0">
                <a:solidFill>
                  <a:srgbClr val="7030A0"/>
                </a:solidFill>
              </a:rPr>
              <a:t>《</a:t>
            </a:r>
            <a:r>
              <a:rPr lang="zh-CN" altLang="en-US" sz="4000" b="1" dirty="0">
                <a:solidFill>
                  <a:srgbClr val="7030A0"/>
                </a:solidFill>
              </a:rPr>
              <a:t>大雷雨</a:t>
            </a:r>
            <a:r>
              <a:rPr lang="en-US" altLang="zh-CN" sz="4000" b="1">
                <a:solidFill>
                  <a:srgbClr val="7030A0"/>
                </a:solidFill>
              </a:rPr>
              <a:t>》</a:t>
            </a:r>
            <a:endParaRPr lang="en-US" altLang="zh-CN" sz="4000" b="1">
              <a:solidFill>
                <a:srgbClr val="7030A0"/>
              </a:solidFill>
            </a:endParaRPr>
          </a:p>
        </p:txBody>
      </p:sp>
      <p:sp>
        <p:nvSpPr>
          <p:cNvPr id="141314" name="文本占位符 175106"/>
          <p:cNvSpPr>
            <a:spLocks noGrp="1"/>
          </p:cNvSpPr>
          <p:nvPr>
            <p:ph idx="1"/>
          </p:nvPr>
        </p:nvSpPr>
        <p:spPr>
          <a:xfrm>
            <a:off x="299085" y="1092200"/>
            <a:ext cx="8545830" cy="3750310"/>
          </a:xfrm>
        </p:spPr>
        <p:txBody>
          <a:bodyPr anchor="t"/>
          <a:lstStyle/>
          <a:p>
            <a:r>
              <a:rPr lang="zh-CN" altLang="en-US" sz="2000" b="1" dirty="0">
                <a:solidFill>
                  <a:schemeClr val="accent1"/>
                </a:solidFill>
              </a:rPr>
              <a:t>季洪</a:t>
            </a:r>
            <a:r>
              <a:rPr lang="zh-CN" altLang="en-US" sz="2000" dirty="0">
                <a:solidFill>
                  <a:schemeClr val="accent1"/>
                </a:solidFill>
              </a:rPr>
              <a:t>和</a:t>
            </a:r>
            <a:r>
              <a:rPr lang="zh-CN" altLang="en-US" sz="2000" b="1" dirty="0">
                <a:solidFill>
                  <a:schemeClr val="accent1"/>
                </a:solidFill>
              </a:rPr>
              <a:t>鲍里斯</a:t>
            </a:r>
            <a:r>
              <a:rPr lang="zh-CN" altLang="en-US" sz="2000" dirty="0">
                <a:solidFill>
                  <a:schemeClr val="accent1"/>
                </a:solidFill>
              </a:rPr>
              <a:t>同受着卡巴诺娃和季科伊的支配，也是卡巴诺娃和季科伊手下的牺牲品。季洪在母亲专制的家庭里长大，养成了逆来顺受的软弱性格，他从来就没有过人格的独立，所以他虽爱自己的妻子，却又无力保护她。鲍里斯虽比季洪有知识和文化，但他在本质上也是一个软弱无能的人。眼看着季科伊侵吞了自己的财产，他也只是忍气吞声，最多是发发牢骚而已。他也爱着卡捷琳娜，但他是无力从“黑暗王国”中救出卡捷琳娜的。季洪的唯唯喏喏和鲍里斯的软弱，同样是造成卡捷琳娜死亡的原因。</a:t>
            </a:r>
            <a:r>
              <a:rPr lang="zh-CN" altLang="en-US" sz="2100" dirty="0">
                <a:solidFill>
                  <a:schemeClr val="accent1"/>
                </a:solidFill>
              </a:rPr>
              <a:t> </a:t>
            </a:r>
            <a:endParaRPr lang="zh-CN" altLang="en-US" sz="2100" dirty="0">
              <a:solidFill>
                <a:schemeClr val="accent1"/>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2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37" name="标题 176129"/>
          <p:cNvSpPr>
            <a:spLocks noGrp="1"/>
          </p:cNvSpPr>
          <p:nvPr>
            <p:ph type="title"/>
          </p:nvPr>
        </p:nvSpPr>
        <p:spPr>
          <a:xfrm>
            <a:off x="1485900" y="205979"/>
            <a:ext cx="6172200" cy="528638"/>
          </a:xfrm>
        </p:spPr>
        <p:txBody>
          <a:bodyPr anchor="ctr"/>
          <a:lstStyle/>
          <a:p>
            <a:r>
              <a:rPr lang="zh-CN" altLang="en-US" sz="4000" b="1" dirty="0">
                <a:solidFill>
                  <a:srgbClr val="7030A0"/>
                </a:solidFill>
              </a:rPr>
              <a:t>卡捷琳娜</a:t>
            </a:r>
            <a:endParaRPr lang="zh-CN" altLang="en-US" sz="4000" b="1" dirty="0">
              <a:solidFill>
                <a:srgbClr val="7030A0"/>
              </a:solidFill>
            </a:endParaRPr>
          </a:p>
        </p:txBody>
      </p:sp>
      <p:sp>
        <p:nvSpPr>
          <p:cNvPr id="142338" name="文本占位符 176130"/>
          <p:cNvSpPr>
            <a:spLocks noGrp="1"/>
          </p:cNvSpPr>
          <p:nvPr>
            <p:ph idx="1"/>
          </p:nvPr>
        </p:nvSpPr>
        <p:spPr>
          <a:xfrm>
            <a:off x="358775" y="1036320"/>
            <a:ext cx="8298180" cy="3887470"/>
          </a:xfrm>
        </p:spPr>
        <p:txBody>
          <a:bodyPr anchor="t"/>
          <a:lstStyle/>
          <a:p>
            <a:pPr>
              <a:lnSpc>
                <a:spcPct val="90000"/>
              </a:lnSpc>
            </a:pPr>
            <a:r>
              <a:rPr lang="zh-CN" altLang="en-US" sz="2000" b="1" dirty="0">
                <a:solidFill>
                  <a:srgbClr val="7030A0"/>
                </a:solidFill>
              </a:rPr>
              <a:t>卡捷琳娜</a:t>
            </a:r>
            <a:r>
              <a:rPr lang="zh-CN" altLang="en-US" sz="2000" dirty="0">
                <a:solidFill>
                  <a:srgbClr val="080808"/>
                </a:solidFill>
              </a:rPr>
              <a:t>也是俄罗斯文学中最动人、最美好的妇女形象之一。她的性格与季洪、鲍里斯的性格相比，要勇敢、坚毅得多。她厌恶沉闷而冷酷的生活环境，忍受着卡巴诺娃的百般欺辱，季洪的软弱更加使她感到孤立无助。鲍里斯的出现，使她看到了改变生活现实的契机，她对鲍里斯的爱，多少带有反抗命运的色彩。卡捷琳娜性格的光彩之处，集中体现在她最后与卡巴诺娃的抗争上，她并没有再屈从下去，而是以自己的死，表达了她将不再忍受“黑暗”的统治、誓与暴虐势力抗争到底的决心。这个形象，被革命民主主义评论家杜勃罗留波夫称为“黑暗王国中的一线光明”。 </a:t>
            </a:r>
            <a:endParaRPr lang="zh-CN" altLang="en-US" sz="2000" dirty="0">
              <a:solidFill>
                <a:srgbClr val="080808"/>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2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61" name="标题 177153"/>
          <p:cNvSpPr>
            <a:spLocks noGrp="1"/>
          </p:cNvSpPr>
          <p:nvPr>
            <p:ph type="title"/>
          </p:nvPr>
        </p:nvSpPr>
        <p:spPr/>
        <p:txBody>
          <a:bodyPr anchor="ctr"/>
          <a:lstStyle/>
          <a:p>
            <a:r>
              <a:rPr lang="zh-CN" altLang="en-US" sz="4050" b="1" dirty="0">
                <a:solidFill>
                  <a:srgbClr val="7030A0"/>
                </a:solidFill>
              </a:rPr>
              <a:t>《大雷雨》艺术风格</a:t>
            </a:r>
            <a:endParaRPr lang="zh-CN" altLang="en-US" sz="4050" b="1" dirty="0">
              <a:solidFill>
                <a:srgbClr val="7030A0"/>
              </a:solidFill>
            </a:endParaRPr>
          </a:p>
        </p:txBody>
      </p:sp>
      <p:sp>
        <p:nvSpPr>
          <p:cNvPr id="143362" name="文本占位符 177154"/>
          <p:cNvSpPr>
            <a:spLocks noGrp="1"/>
          </p:cNvSpPr>
          <p:nvPr>
            <p:ph idx="1"/>
          </p:nvPr>
        </p:nvSpPr>
        <p:spPr>
          <a:xfrm>
            <a:off x="457200" y="1462405"/>
            <a:ext cx="8229600" cy="2608580"/>
          </a:xfrm>
        </p:spPr>
        <p:txBody>
          <a:bodyPr anchor="t"/>
          <a:lstStyle/>
          <a:p>
            <a:r>
              <a:rPr lang="en-US" altLang="zh-CN" sz="2100" dirty="0">
                <a:solidFill>
                  <a:schemeClr val="accent1"/>
                </a:solidFill>
              </a:rPr>
              <a:t>《</a:t>
            </a:r>
            <a:r>
              <a:rPr lang="zh-CN" altLang="en-US" sz="2100" dirty="0">
                <a:solidFill>
                  <a:schemeClr val="accent1"/>
                </a:solidFill>
              </a:rPr>
              <a:t>大雷雨</a:t>
            </a:r>
            <a:r>
              <a:rPr lang="en-US" altLang="zh-CN" sz="2100" dirty="0">
                <a:solidFill>
                  <a:schemeClr val="accent1"/>
                </a:solidFill>
              </a:rPr>
              <a:t>》</a:t>
            </a:r>
            <a:r>
              <a:rPr lang="zh-CN" altLang="en-US" sz="2100" dirty="0">
                <a:solidFill>
                  <a:schemeClr val="accent1"/>
                </a:solidFill>
              </a:rPr>
              <a:t>充分体现了作者戏剧风格特点。剧中一些场面似乎和主要冲突无关，但却构成了这种冲突的社会背景，烘托出气氛，说明了人物行动的原因。全剧具有浓郁的生活气息和较为广泛的社会画面，散文诗式的语言风格和严密的结构等特色。此剧一上演，便立刻产生极大影响。杜勃罗留波夫为此写下著名评论文章</a:t>
            </a:r>
            <a:r>
              <a:rPr lang="en-US" altLang="zh-CN" sz="2100" dirty="0">
                <a:solidFill>
                  <a:schemeClr val="accent1"/>
                </a:solidFill>
              </a:rPr>
              <a:t>《</a:t>
            </a:r>
            <a:r>
              <a:rPr lang="zh-CN" altLang="en-US" sz="2100" dirty="0">
                <a:solidFill>
                  <a:schemeClr val="accent1"/>
                </a:solidFill>
              </a:rPr>
              <a:t>黑暗王国的一线光明</a:t>
            </a:r>
            <a:r>
              <a:rPr lang="en-US" altLang="zh-CN" sz="2100" dirty="0">
                <a:solidFill>
                  <a:schemeClr val="accent1"/>
                </a:solidFill>
              </a:rPr>
              <a:t>》</a:t>
            </a:r>
            <a:r>
              <a:rPr lang="zh-CN" altLang="en-US" sz="2100" dirty="0">
                <a:solidFill>
                  <a:schemeClr val="accent1"/>
                </a:solidFill>
              </a:rPr>
              <a:t>。</a:t>
            </a:r>
            <a:endParaRPr lang="zh-CN" altLang="en-US" sz="2100" dirty="0">
              <a:solidFill>
                <a:schemeClr val="accent1"/>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2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p:cNvSpPr/>
          <p:nvPr/>
        </p:nvSpPr>
        <p:spPr>
          <a:xfrm>
            <a:off x="2938780" y="607695"/>
            <a:ext cx="4321810" cy="1188720"/>
          </a:xfrm>
          <a:prstGeom prst="rect">
            <a:avLst/>
          </a:prstGeom>
          <a:noFill/>
          <a:ln>
            <a:noFill/>
          </a:ln>
        </p:spPr>
        <p:txBody>
          <a:bodyPr wrap="square" rtlCol="0" anchor="t">
            <a:spAutoFit/>
            <a:scene3d>
              <a:camera prst="orthographicFront"/>
              <a:lightRig rig="threePt" dir="t">
                <a:rot lat="0" lon="0" rev="0"/>
              </a:lightRig>
            </a:scene3d>
            <a:sp3d extrusionH="120650" prstMaterial="matte"/>
          </a:bodyPr>
          <a:lstStyle/>
          <a:p>
            <a:pPr algn="ctr"/>
            <a:r>
              <a:rPr lang="zh-CN" altLang="en-US" sz="7200" b="1">
                <a:ln>
                  <a:gradFill>
                    <a:gsLst>
                      <a:gs pos="98000">
                        <a:srgbClr val="F88C89"/>
                      </a:gs>
                      <a:gs pos="86000">
                        <a:srgbClr val="F8D078"/>
                      </a:gs>
                      <a:gs pos="73000">
                        <a:srgbClr val="BAD172"/>
                      </a:gs>
                      <a:gs pos="62000">
                        <a:srgbClr val="BEC7AF"/>
                      </a:gs>
                      <a:gs pos="50000">
                        <a:srgbClr val="83D9E3"/>
                      </a:gs>
                      <a:gs pos="37000">
                        <a:srgbClr val="9C61DF"/>
                      </a:gs>
                      <a:gs pos="24000">
                        <a:srgbClr val="CA78E1"/>
                      </a:gs>
                      <a:gs pos="12000">
                        <a:srgbClr val="E564DF"/>
                      </a:gs>
                      <a:gs pos="0">
                        <a:srgbClr val="F86CC0"/>
                      </a:gs>
                    </a:gsLst>
                    <a:lin ang="0"/>
                  </a:gradFill>
                </a:ln>
                <a:gradFill>
                  <a:gsLst>
                    <a:gs pos="79000">
                      <a:srgbClr val="CCFF66"/>
                    </a:gs>
                    <a:gs pos="94000">
                      <a:srgbClr val="FFFF00">
                        <a:alpha val="50000"/>
                      </a:srgbClr>
                    </a:gs>
                    <a:gs pos="70000">
                      <a:srgbClr val="00FF00">
                        <a:alpha val="13000"/>
                      </a:srgbClr>
                    </a:gs>
                    <a:gs pos="56000">
                      <a:srgbClr val="00FFFF">
                        <a:alpha val="50000"/>
                      </a:srgbClr>
                    </a:gs>
                    <a:gs pos="43000">
                      <a:srgbClr val="00FFFF">
                        <a:alpha val="13000"/>
                      </a:srgbClr>
                    </a:gs>
                    <a:gs pos="22000">
                      <a:srgbClr val="FF00FF">
                        <a:alpha val="50000"/>
                      </a:srgbClr>
                    </a:gs>
                    <a:gs pos="33000">
                      <a:srgbClr val="9900FF">
                        <a:alpha val="50000"/>
                      </a:srgbClr>
                    </a:gs>
                    <a:gs pos="5000">
                      <a:srgbClr val="FF00FF">
                        <a:alpha val="50000"/>
                      </a:srgbClr>
                    </a:gs>
                    <a:gs pos="0">
                      <a:srgbClr val="FF3300">
                        <a:alpha val="50000"/>
                      </a:srgbClr>
                    </a:gs>
                    <a:gs pos="100000">
                      <a:srgbClr val="FF3300">
                        <a:alpha val="30000"/>
                      </a:srgbClr>
                    </a:gs>
                  </a:gsLst>
                  <a:lin ang="0"/>
                </a:gradFill>
                <a:effectLst>
                  <a:outerShdw blurRad="50800" dist="38100" algn="l" rotWithShape="0">
                    <a:srgbClr val="CC00CC">
                      <a:alpha val="40000"/>
                    </a:srgbClr>
                  </a:outerShdw>
                </a:effectLst>
              </a:rPr>
              <a:t>思考</a:t>
            </a:r>
            <a:endParaRPr lang="zh-CN" altLang="en-US" sz="7200" b="1">
              <a:ln>
                <a:gradFill>
                  <a:gsLst>
                    <a:gs pos="98000">
                      <a:srgbClr val="F88C89"/>
                    </a:gs>
                    <a:gs pos="86000">
                      <a:srgbClr val="F8D078"/>
                    </a:gs>
                    <a:gs pos="73000">
                      <a:srgbClr val="BAD172"/>
                    </a:gs>
                    <a:gs pos="62000">
                      <a:srgbClr val="BEC7AF"/>
                    </a:gs>
                    <a:gs pos="50000">
                      <a:srgbClr val="83D9E3"/>
                    </a:gs>
                    <a:gs pos="37000">
                      <a:srgbClr val="9C61DF"/>
                    </a:gs>
                    <a:gs pos="24000">
                      <a:srgbClr val="CA78E1"/>
                    </a:gs>
                    <a:gs pos="12000">
                      <a:srgbClr val="E564DF"/>
                    </a:gs>
                    <a:gs pos="0">
                      <a:srgbClr val="F86CC0"/>
                    </a:gs>
                  </a:gsLst>
                  <a:lin ang="0"/>
                </a:gradFill>
              </a:ln>
              <a:gradFill>
                <a:gsLst>
                  <a:gs pos="79000">
                    <a:srgbClr val="CCFF66"/>
                  </a:gs>
                  <a:gs pos="94000">
                    <a:srgbClr val="FFFF00">
                      <a:alpha val="50000"/>
                    </a:srgbClr>
                  </a:gs>
                  <a:gs pos="70000">
                    <a:srgbClr val="00FF00">
                      <a:alpha val="13000"/>
                    </a:srgbClr>
                  </a:gs>
                  <a:gs pos="56000">
                    <a:srgbClr val="00FFFF">
                      <a:alpha val="50000"/>
                    </a:srgbClr>
                  </a:gs>
                  <a:gs pos="43000">
                    <a:srgbClr val="00FFFF">
                      <a:alpha val="13000"/>
                    </a:srgbClr>
                  </a:gs>
                  <a:gs pos="22000">
                    <a:srgbClr val="FF00FF">
                      <a:alpha val="50000"/>
                    </a:srgbClr>
                  </a:gs>
                  <a:gs pos="33000">
                    <a:srgbClr val="9900FF">
                      <a:alpha val="50000"/>
                    </a:srgbClr>
                  </a:gs>
                  <a:gs pos="5000">
                    <a:srgbClr val="FF00FF">
                      <a:alpha val="50000"/>
                    </a:srgbClr>
                  </a:gs>
                  <a:gs pos="0">
                    <a:srgbClr val="FF3300">
                      <a:alpha val="50000"/>
                    </a:srgbClr>
                  </a:gs>
                  <a:gs pos="100000">
                    <a:srgbClr val="FF3300">
                      <a:alpha val="30000"/>
                    </a:srgbClr>
                  </a:gs>
                </a:gsLst>
                <a:lin ang="0"/>
              </a:gradFill>
              <a:effectLst>
                <a:outerShdw blurRad="50800" dist="38100" algn="l" rotWithShape="0">
                  <a:srgbClr val="CC00CC">
                    <a:alpha val="40000"/>
                  </a:srgbClr>
                </a:outerShdw>
              </a:effectLst>
            </a:endParaRPr>
          </a:p>
        </p:txBody>
      </p:sp>
      <p:sp>
        <p:nvSpPr>
          <p:cNvPr id="9" name="等腰三角形 8"/>
          <p:cNvSpPr/>
          <p:nvPr/>
        </p:nvSpPr>
        <p:spPr>
          <a:xfrm>
            <a:off x="1173480" y="197485"/>
            <a:ext cx="2113280" cy="1705610"/>
          </a:xfrm>
          <a:prstGeom prst="triangle">
            <a:avLst/>
          </a:prstGeom>
          <a:solidFill>
            <a:schemeClr val="bg2"/>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zh-CN" altLang="en-US"/>
          </a:p>
        </p:txBody>
      </p:sp>
      <p:grpSp>
        <p:nvGrpSpPr>
          <p:cNvPr id="18" name="组合 17"/>
          <p:cNvGrpSpPr/>
          <p:nvPr/>
        </p:nvGrpSpPr>
        <p:grpSpPr bwMode="auto">
          <a:xfrm>
            <a:off x="1648460" y="697230"/>
            <a:ext cx="1176338" cy="1165225"/>
            <a:chOff x="3128964" y="2287587"/>
            <a:chExt cx="1233385" cy="1222376"/>
          </a:xfrm>
        </p:grpSpPr>
        <p:sp>
          <p:nvSpPr>
            <p:cNvPr id="19" name="Oval 6"/>
            <p:cNvSpPr>
              <a:spLocks noChangeArrowheads="1"/>
            </p:cNvSpPr>
            <p:nvPr/>
          </p:nvSpPr>
          <p:spPr bwMode="auto">
            <a:xfrm>
              <a:off x="3128964" y="2287587"/>
              <a:ext cx="1220787" cy="1222375"/>
            </a:xfrm>
            <a:prstGeom prst="ellipse">
              <a:avLst/>
            </a:prstGeom>
            <a:gradFill flip="none" rotWithShape="1">
              <a:gsLst>
                <a:gs pos="100000">
                  <a:schemeClr val="accent5"/>
                </a:gs>
                <a:gs pos="11000">
                  <a:schemeClr val="accent6"/>
                </a:gs>
                <a:gs pos="0">
                  <a:schemeClr val="accent5"/>
                </a:gs>
              </a:gsLst>
              <a:path path="circle">
                <a:fillToRect t="100000" r="100000"/>
              </a:path>
              <a:tileRect l="-100000" b="-100000"/>
            </a:gradFill>
            <a:ln>
              <a:noFill/>
            </a:ln>
          </p:spPr>
          <p:txBody>
            <a:bodyPr/>
            <a:lstStyle/>
            <a:p>
              <a:pPr fontAlgn="auto">
                <a:spcBef>
                  <a:spcPts val="0"/>
                </a:spcBef>
                <a:spcAft>
                  <a:spcPts val="0"/>
                </a:spcAft>
                <a:defRPr/>
              </a:pPr>
              <a:endParaRPr lang="zh-CN" altLang="en-US">
                <a:solidFill>
                  <a:prstClr val="black"/>
                </a:solidFill>
                <a:latin typeface="+mn-lt"/>
                <a:ea typeface="+mn-ea"/>
              </a:endParaRPr>
            </a:p>
          </p:txBody>
        </p:sp>
        <p:sp>
          <p:nvSpPr>
            <p:cNvPr id="20" name="Freeform 11"/>
            <p:cNvSpPr/>
            <p:nvPr/>
          </p:nvSpPr>
          <p:spPr bwMode="auto">
            <a:xfrm>
              <a:off x="3153932" y="2339214"/>
              <a:ext cx="1170133" cy="1170749"/>
            </a:xfrm>
            <a:custGeom>
              <a:avLst/>
              <a:gdLst>
                <a:gd name="T0" fmla="*/ 312 w 312"/>
                <a:gd name="T1" fmla="*/ 157 h 312"/>
                <a:gd name="T2" fmla="*/ 155 w 312"/>
                <a:gd name="T3" fmla="*/ 311 h 312"/>
                <a:gd name="T4" fmla="*/ 1 w 312"/>
                <a:gd name="T5" fmla="*/ 155 h 312"/>
                <a:gd name="T6" fmla="*/ 157 w 312"/>
                <a:gd name="T7" fmla="*/ 0 h 312"/>
                <a:gd name="T8" fmla="*/ 312 w 312"/>
                <a:gd name="T9" fmla="*/ 157 h 312"/>
              </a:gdLst>
              <a:ahLst/>
              <a:cxnLst>
                <a:cxn ang="0">
                  <a:pos x="T0" y="T1"/>
                </a:cxn>
                <a:cxn ang="0">
                  <a:pos x="T2" y="T3"/>
                </a:cxn>
                <a:cxn ang="0">
                  <a:pos x="T4" y="T5"/>
                </a:cxn>
                <a:cxn ang="0">
                  <a:pos x="T6" y="T7"/>
                </a:cxn>
                <a:cxn ang="0">
                  <a:pos x="T8" y="T9"/>
                </a:cxn>
              </a:cxnLst>
              <a:rect l="0" t="0" r="r" b="b"/>
              <a:pathLst>
                <a:path w="312" h="312">
                  <a:moveTo>
                    <a:pt x="312" y="157"/>
                  </a:moveTo>
                  <a:cubicBezTo>
                    <a:pt x="311" y="242"/>
                    <a:pt x="241" y="312"/>
                    <a:pt x="155" y="311"/>
                  </a:cubicBezTo>
                  <a:cubicBezTo>
                    <a:pt x="69" y="311"/>
                    <a:pt x="0" y="241"/>
                    <a:pt x="1" y="155"/>
                  </a:cubicBezTo>
                  <a:cubicBezTo>
                    <a:pt x="1" y="69"/>
                    <a:pt x="71" y="0"/>
                    <a:pt x="157" y="0"/>
                  </a:cubicBezTo>
                  <a:cubicBezTo>
                    <a:pt x="243" y="1"/>
                    <a:pt x="312" y="71"/>
                    <a:pt x="312" y="157"/>
                  </a:cubicBezTo>
                  <a:close/>
                </a:path>
              </a:pathLst>
            </a:custGeom>
            <a:gradFill flip="none" rotWithShape="1">
              <a:gsLst>
                <a:gs pos="100000">
                  <a:schemeClr val="accent5"/>
                </a:gs>
                <a:gs pos="87000">
                  <a:schemeClr val="accent6"/>
                </a:gs>
              </a:gsLst>
              <a:lin ang="0" scaled="0"/>
              <a:tileRect/>
            </a:gradFill>
            <a:ln>
              <a:noFill/>
            </a:ln>
          </p:spPr>
          <p:txBody>
            <a:bodyPr/>
            <a:lstStyle/>
            <a:p>
              <a:pPr fontAlgn="auto">
                <a:spcBef>
                  <a:spcPts val="0"/>
                </a:spcBef>
                <a:spcAft>
                  <a:spcPts val="0"/>
                </a:spcAft>
                <a:defRPr/>
              </a:pPr>
              <a:endParaRPr lang="zh-CN" altLang="en-US">
                <a:solidFill>
                  <a:prstClr val="black"/>
                </a:solidFill>
                <a:latin typeface="+mn-lt"/>
                <a:ea typeface="+mn-ea"/>
              </a:endParaRPr>
            </a:p>
          </p:txBody>
        </p:sp>
        <p:sp>
          <p:nvSpPr>
            <p:cNvPr id="12" name="Oval 16"/>
            <p:cNvSpPr>
              <a:spLocks noChangeArrowheads="1"/>
            </p:cNvSpPr>
            <p:nvPr/>
          </p:nvSpPr>
          <p:spPr bwMode="auto">
            <a:xfrm>
              <a:off x="3180564" y="2365860"/>
              <a:ext cx="1116870" cy="1117458"/>
            </a:xfrm>
            <a:prstGeom prst="ellipse">
              <a:avLst/>
            </a:prstGeom>
            <a:solidFill>
              <a:srgbClr val="7030A0"/>
            </a:solidFill>
            <a:ln>
              <a:noFill/>
            </a:ln>
          </p:spPr>
          <p:txBody>
            <a:bodyPr/>
            <a:lstStyle/>
            <a:p>
              <a:pPr fontAlgn="auto">
                <a:spcBef>
                  <a:spcPts val="0"/>
                </a:spcBef>
                <a:spcAft>
                  <a:spcPts val="0"/>
                </a:spcAft>
                <a:defRPr/>
              </a:pPr>
              <a:endParaRPr lang="zh-CN" altLang="en-US">
                <a:solidFill>
                  <a:prstClr val="black"/>
                </a:solidFill>
                <a:latin typeface="+mn-lt"/>
                <a:ea typeface="+mn-ea"/>
              </a:endParaRPr>
            </a:p>
          </p:txBody>
        </p:sp>
        <p:sp>
          <p:nvSpPr>
            <p:cNvPr id="13" name="Freeform 22"/>
            <p:cNvSpPr/>
            <p:nvPr/>
          </p:nvSpPr>
          <p:spPr bwMode="auto">
            <a:xfrm>
              <a:off x="3175570" y="2367524"/>
              <a:ext cx="1121864" cy="895965"/>
            </a:xfrm>
            <a:custGeom>
              <a:avLst/>
              <a:gdLst>
                <a:gd name="T0" fmla="*/ 150 w 299"/>
                <a:gd name="T1" fmla="*/ 0 h 239"/>
                <a:gd name="T2" fmla="*/ 0 w 299"/>
                <a:gd name="T3" fmla="*/ 149 h 239"/>
                <a:gd name="T4" fmla="*/ 1 w 299"/>
                <a:gd name="T5" fmla="*/ 166 h 239"/>
                <a:gd name="T6" fmla="*/ 298 w 299"/>
                <a:gd name="T7" fmla="*/ 167 h 239"/>
                <a:gd name="T8" fmla="*/ 299 w 299"/>
                <a:gd name="T9" fmla="*/ 149 h 239"/>
                <a:gd name="T10" fmla="*/ 150 w 299"/>
                <a:gd name="T11" fmla="*/ 0 h 239"/>
              </a:gdLst>
              <a:ahLst/>
              <a:cxnLst>
                <a:cxn ang="0">
                  <a:pos x="T0" y="T1"/>
                </a:cxn>
                <a:cxn ang="0">
                  <a:pos x="T2" y="T3"/>
                </a:cxn>
                <a:cxn ang="0">
                  <a:pos x="T4" y="T5"/>
                </a:cxn>
                <a:cxn ang="0">
                  <a:pos x="T6" y="T7"/>
                </a:cxn>
                <a:cxn ang="0">
                  <a:pos x="T8" y="T9"/>
                </a:cxn>
                <a:cxn ang="0">
                  <a:pos x="T10" y="T11"/>
                </a:cxn>
              </a:cxnLst>
              <a:rect l="0" t="0" r="r" b="b"/>
              <a:pathLst>
                <a:path w="299" h="239">
                  <a:moveTo>
                    <a:pt x="150" y="0"/>
                  </a:moveTo>
                  <a:cubicBezTo>
                    <a:pt x="67" y="0"/>
                    <a:pt x="0" y="67"/>
                    <a:pt x="0" y="149"/>
                  </a:cubicBezTo>
                  <a:cubicBezTo>
                    <a:pt x="0" y="155"/>
                    <a:pt x="1" y="161"/>
                    <a:pt x="1" y="166"/>
                  </a:cubicBezTo>
                  <a:cubicBezTo>
                    <a:pt x="69" y="217"/>
                    <a:pt x="195" y="239"/>
                    <a:pt x="298" y="167"/>
                  </a:cubicBezTo>
                  <a:cubicBezTo>
                    <a:pt x="298" y="161"/>
                    <a:pt x="299" y="155"/>
                    <a:pt x="299" y="149"/>
                  </a:cubicBezTo>
                  <a:cubicBezTo>
                    <a:pt x="299" y="67"/>
                    <a:pt x="232" y="0"/>
                    <a:pt x="150" y="0"/>
                  </a:cubicBezTo>
                  <a:close/>
                </a:path>
              </a:pathLst>
            </a:custGeom>
            <a:gradFill flip="none" rotWithShape="1">
              <a:gsLst>
                <a:gs pos="0">
                  <a:schemeClr val="accent5"/>
                </a:gs>
                <a:gs pos="100000">
                  <a:schemeClr val="accent6"/>
                </a:gs>
              </a:gsLst>
              <a:lin ang="17400000" scaled="0"/>
              <a:tileRect/>
            </a:gradFill>
            <a:ln>
              <a:noFill/>
            </a:ln>
          </p:spPr>
          <p:txBody>
            <a:bodyPr/>
            <a:lstStyle/>
            <a:p>
              <a:pPr fontAlgn="auto">
                <a:spcBef>
                  <a:spcPts val="0"/>
                </a:spcBef>
                <a:spcAft>
                  <a:spcPts val="0"/>
                </a:spcAft>
                <a:defRPr/>
              </a:pPr>
              <a:endParaRPr lang="zh-CN" altLang="en-US">
                <a:solidFill>
                  <a:prstClr val="black"/>
                </a:solidFill>
                <a:latin typeface="+mn-lt"/>
                <a:ea typeface="+mn-ea"/>
              </a:endParaRPr>
            </a:p>
          </p:txBody>
        </p:sp>
        <p:sp>
          <p:nvSpPr>
            <p:cNvPr id="31" name="Freeform 28"/>
            <p:cNvSpPr/>
            <p:nvPr/>
          </p:nvSpPr>
          <p:spPr bwMode="auto">
            <a:xfrm>
              <a:off x="3192361" y="2366963"/>
              <a:ext cx="1169988" cy="736600"/>
            </a:xfrm>
            <a:custGeom>
              <a:avLst/>
              <a:gdLst>
                <a:gd name="T0" fmla="*/ 135 w 312"/>
                <a:gd name="T1" fmla="*/ 0 h 196"/>
                <a:gd name="T2" fmla="*/ 0 w 312"/>
                <a:gd name="T3" fmla="*/ 135 h 196"/>
                <a:gd name="T4" fmla="*/ 1 w 312"/>
                <a:gd name="T5" fmla="*/ 150 h 196"/>
                <a:gd name="T6" fmla="*/ 46 w 312"/>
                <a:gd name="T7" fmla="*/ 176 h 196"/>
                <a:gd name="T8" fmla="*/ 104 w 312"/>
                <a:gd name="T9" fmla="*/ 190 h 196"/>
                <a:gd name="T10" fmla="*/ 233 w 312"/>
                <a:gd name="T11" fmla="*/ 173 h 196"/>
                <a:gd name="T12" fmla="*/ 195 w 312"/>
                <a:gd name="T13" fmla="*/ 14 h 196"/>
                <a:gd name="T14" fmla="*/ 135 w 312"/>
                <a:gd name="T15" fmla="*/ 0 h 19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12" h="196">
                  <a:moveTo>
                    <a:pt x="135" y="0"/>
                  </a:moveTo>
                  <a:cubicBezTo>
                    <a:pt x="61" y="0"/>
                    <a:pt x="0" y="60"/>
                    <a:pt x="0" y="135"/>
                  </a:cubicBezTo>
                  <a:cubicBezTo>
                    <a:pt x="0" y="140"/>
                    <a:pt x="0" y="145"/>
                    <a:pt x="1" y="150"/>
                  </a:cubicBezTo>
                  <a:cubicBezTo>
                    <a:pt x="2" y="158"/>
                    <a:pt x="40" y="173"/>
                    <a:pt x="46" y="176"/>
                  </a:cubicBezTo>
                  <a:cubicBezTo>
                    <a:pt x="65" y="183"/>
                    <a:pt x="84" y="188"/>
                    <a:pt x="104" y="190"/>
                  </a:cubicBezTo>
                  <a:cubicBezTo>
                    <a:pt x="148" y="196"/>
                    <a:pt x="192" y="189"/>
                    <a:pt x="233" y="173"/>
                  </a:cubicBezTo>
                  <a:cubicBezTo>
                    <a:pt x="312" y="141"/>
                    <a:pt x="254" y="38"/>
                    <a:pt x="195" y="14"/>
                  </a:cubicBezTo>
                  <a:cubicBezTo>
                    <a:pt x="177" y="6"/>
                    <a:pt x="155" y="0"/>
                    <a:pt x="135" y="0"/>
                  </a:cubicBezTo>
                  <a:close/>
                </a:path>
              </a:pathLst>
            </a:custGeom>
            <a:gradFill flip="none" rotWithShape="1">
              <a:gsLst>
                <a:gs pos="0">
                  <a:schemeClr val="accent5"/>
                </a:gs>
                <a:gs pos="100000">
                  <a:schemeClr val="accent6"/>
                </a:gs>
                <a:gs pos="52000">
                  <a:schemeClr val="accent6"/>
                </a:gs>
              </a:gsLst>
              <a:path path="circle">
                <a:fillToRect t="100000" r="100000"/>
              </a:path>
              <a:tileRect l="-100000" b="-100000"/>
            </a:gradFill>
            <a:ln>
              <a:noFill/>
            </a:ln>
          </p:spPr>
          <p:txBody>
            <a:bodyPr/>
            <a:lstStyle/>
            <a:p>
              <a:pPr fontAlgn="auto">
                <a:spcBef>
                  <a:spcPts val="0"/>
                </a:spcBef>
                <a:spcAft>
                  <a:spcPts val="0"/>
                </a:spcAft>
                <a:defRPr/>
              </a:pPr>
              <a:endParaRPr lang="zh-CN" altLang="en-US">
                <a:solidFill>
                  <a:prstClr val="black"/>
                </a:solidFill>
                <a:latin typeface="+mn-lt"/>
                <a:ea typeface="+mn-ea"/>
              </a:endParaRPr>
            </a:p>
          </p:txBody>
        </p:sp>
        <p:sp>
          <p:nvSpPr>
            <p:cNvPr id="14" name="Freeform 33"/>
            <p:cNvSpPr/>
            <p:nvPr/>
          </p:nvSpPr>
          <p:spPr bwMode="auto">
            <a:xfrm>
              <a:off x="3261517" y="2324894"/>
              <a:ext cx="955675" cy="665162"/>
            </a:xfrm>
            <a:custGeom>
              <a:avLst/>
              <a:gdLst>
                <a:gd name="T0" fmla="*/ 0 w 255"/>
                <a:gd name="T1" fmla="*/ 124 h 177"/>
                <a:gd name="T2" fmla="*/ 11 w 255"/>
                <a:gd name="T3" fmla="*/ 96 h 177"/>
                <a:gd name="T4" fmla="*/ 27 w 255"/>
                <a:gd name="T5" fmla="*/ 70 h 177"/>
                <a:gd name="T6" fmla="*/ 196 w 255"/>
                <a:gd name="T7" fmla="*/ 39 h 177"/>
                <a:gd name="T8" fmla="*/ 251 w 255"/>
                <a:gd name="T9" fmla="*/ 136 h 177"/>
                <a:gd name="T10" fmla="*/ 203 w 255"/>
                <a:gd name="T11" fmla="*/ 172 h 177"/>
                <a:gd name="T12" fmla="*/ 134 w 255"/>
                <a:gd name="T13" fmla="*/ 115 h 177"/>
                <a:gd name="T14" fmla="*/ 44 w 255"/>
                <a:gd name="T15" fmla="*/ 92 h 177"/>
                <a:gd name="T16" fmla="*/ 0 w 255"/>
                <a:gd name="T17" fmla="*/ 124 h 1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55" h="177">
                  <a:moveTo>
                    <a:pt x="0" y="124"/>
                  </a:moveTo>
                  <a:cubicBezTo>
                    <a:pt x="7" y="117"/>
                    <a:pt x="8" y="105"/>
                    <a:pt x="11" y="96"/>
                  </a:cubicBezTo>
                  <a:cubicBezTo>
                    <a:pt x="15" y="87"/>
                    <a:pt x="21" y="79"/>
                    <a:pt x="27" y="70"/>
                  </a:cubicBezTo>
                  <a:cubicBezTo>
                    <a:pt x="65" y="17"/>
                    <a:pt x="139" y="0"/>
                    <a:pt x="196" y="39"/>
                  </a:cubicBezTo>
                  <a:cubicBezTo>
                    <a:pt x="226" y="59"/>
                    <a:pt x="255" y="92"/>
                    <a:pt x="251" y="136"/>
                  </a:cubicBezTo>
                  <a:cubicBezTo>
                    <a:pt x="249" y="161"/>
                    <a:pt x="228" y="177"/>
                    <a:pt x="203" y="172"/>
                  </a:cubicBezTo>
                  <a:cubicBezTo>
                    <a:pt x="172" y="165"/>
                    <a:pt x="154" y="137"/>
                    <a:pt x="134" y="115"/>
                  </a:cubicBezTo>
                  <a:cubicBezTo>
                    <a:pt x="111" y="91"/>
                    <a:pt x="75" y="81"/>
                    <a:pt x="44" y="92"/>
                  </a:cubicBezTo>
                  <a:cubicBezTo>
                    <a:pt x="24" y="100"/>
                    <a:pt x="15" y="106"/>
                    <a:pt x="0" y="124"/>
                  </a:cubicBezTo>
                  <a:close/>
                </a:path>
              </a:pathLst>
            </a:custGeom>
            <a:solidFill>
              <a:srgbClr val="FF0066"/>
            </a:solidFill>
            <a:ln>
              <a:noFill/>
            </a:ln>
          </p:spPr>
          <p:txBody>
            <a:bodyPr/>
            <a:lstStyle/>
            <a:p>
              <a:pPr fontAlgn="auto">
                <a:spcBef>
                  <a:spcPts val="0"/>
                </a:spcBef>
                <a:spcAft>
                  <a:spcPts val="0"/>
                </a:spcAft>
                <a:defRPr/>
              </a:pPr>
              <a:endParaRPr lang="zh-CN" altLang="en-US">
                <a:solidFill>
                  <a:prstClr val="black"/>
                </a:solidFill>
                <a:latin typeface="+mn-lt"/>
                <a:ea typeface="+mn-ea"/>
              </a:endParaRPr>
            </a:p>
          </p:txBody>
        </p:sp>
        <p:sp>
          <p:nvSpPr>
            <p:cNvPr id="13398" name="Freeform 38"/>
            <p:cNvSpPr>
              <a:spLocks noEditPoints="1"/>
            </p:cNvSpPr>
            <p:nvPr/>
          </p:nvSpPr>
          <p:spPr bwMode="auto">
            <a:xfrm>
              <a:off x="3192362" y="2657475"/>
              <a:ext cx="363538" cy="739775"/>
            </a:xfrm>
            <a:custGeom>
              <a:avLst/>
              <a:gdLst>
                <a:gd name="T0" fmla="*/ 2147483647 w 97"/>
                <a:gd name="T1" fmla="*/ 2147483647 h 197"/>
                <a:gd name="T2" fmla="*/ 2147483647 w 97"/>
                <a:gd name="T3" fmla="*/ 2147483647 h 197"/>
                <a:gd name="T4" fmla="*/ 2147483647 w 97"/>
                <a:gd name="T5" fmla="*/ 2147483647 h 197"/>
                <a:gd name="T6" fmla="*/ 2147483647 w 97"/>
                <a:gd name="T7" fmla="*/ 2147483647 h 197"/>
                <a:gd name="T8" fmla="*/ 2147483647 w 97"/>
                <a:gd name="T9" fmla="*/ 2147483647 h 197"/>
                <a:gd name="T10" fmla="*/ 2147483647 w 97"/>
                <a:gd name="T11" fmla="*/ 2147483647 h 197"/>
                <a:gd name="T12" fmla="*/ 2147483647 w 97"/>
                <a:gd name="T13" fmla="*/ 2147483647 h 197"/>
                <a:gd name="T14" fmla="*/ 2147483647 w 97"/>
                <a:gd name="T15" fmla="*/ 2147483647 h 197"/>
                <a:gd name="T16" fmla="*/ 2147483647 w 97"/>
                <a:gd name="T17" fmla="*/ 2147483647 h 197"/>
                <a:gd name="T18" fmla="*/ 2147483647 w 97"/>
                <a:gd name="T19" fmla="*/ 2147483647 h 197"/>
                <a:gd name="T20" fmla="*/ 2147483647 w 97"/>
                <a:gd name="T21" fmla="*/ 2147483647 h 197"/>
                <a:gd name="T22" fmla="*/ 2147483647 w 97"/>
                <a:gd name="T23" fmla="*/ 2147483647 h 197"/>
                <a:gd name="T24" fmla="*/ 2147483647 w 97"/>
                <a:gd name="T25" fmla="*/ 0 h 197"/>
                <a:gd name="T26" fmla="*/ 2147483647 w 97"/>
                <a:gd name="T27" fmla="*/ 2147483647 h 197"/>
                <a:gd name="T28" fmla="*/ 2147483647 w 97"/>
                <a:gd name="T29" fmla="*/ 2147483647 h 197"/>
                <a:gd name="T30" fmla="*/ 2147483647 w 97"/>
                <a:gd name="T31" fmla="*/ 2147483647 h 197"/>
                <a:gd name="T32" fmla="*/ 2147483647 w 97"/>
                <a:gd name="T33" fmla="*/ 2147483647 h 197"/>
                <a:gd name="T34" fmla="*/ 2147483647 w 97"/>
                <a:gd name="T35" fmla="*/ 2147483647 h 197"/>
                <a:gd name="T36" fmla="*/ 2147483647 w 97"/>
                <a:gd name="T37" fmla="*/ 2147483647 h 197"/>
                <a:gd name="T38" fmla="*/ 2147483647 w 97"/>
                <a:gd name="T39" fmla="*/ 2147483647 h 197"/>
                <a:gd name="T40" fmla="*/ 2147483647 w 97"/>
                <a:gd name="T41" fmla="*/ 2147483647 h 197"/>
                <a:gd name="T42" fmla="*/ 2147483647 w 97"/>
                <a:gd name="T43" fmla="*/ 2147483647 h 197"/>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97"/>
                <a:gd name="T67" fmla="*/ 0 h 197"/>
                <a:gd name="T68" fmla="*/ 97 w 97"/>
                <a:gd name="T69" fmla="*/ 197 h 197"/>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97" h="197">
                  <a:moveTo>
                    <a:pt x="19" y="83"/>
                  </a:moveTo>
                  <a:cubicBezTo>
                    <a:pt x="12" y="88"/>
                    <a:pt x="7" y="93"/>
                    <a:pt x="4" y="96"/>
                  </a:cubicBezTo>
                  <a:cubicBezTo>
                    <a:pt x="4" y="97"/>
                    <a:pt x="4" y="99"/>
                    <a:pt x="5" y="101"/>
                  </a:cubicBezTo>
                  <a:cubicBezTo>
                    <a:pt x="12" y="132"/>
                    <a:pt x="31" y="158"/>
                    <a:pt x="57" y="175"/>
                  </a:cubicBezTo>
                  <a:cubicBezTo>
                    <a:pt x="45" y="160"/>
                    <a:pt x="28" y="134"/>
                    <a:pt x="21" y="101"/>
                  </a:cubicBezTo>
                  <a:cubicBezTo>
                    <a:pt x="20" y="95"/>
                    <a:pt x="19" y="89"/>
                    <a:pt x="19" y="83"/>
                  </a:cubicBezTo>
                  <a:close/>
                  <a:moveTo>
                    <a:pt x="2" y="86"/>
                  </a:moveTo>
                  <a:cubicBezTo>
                    <a:pt x="6" y="79"/>
                    <a:pt x="12" y="72"/>
                    <a:pt x="18" y="66"/>
                  </a:cubicBezTo>
                  <a:cubicBezTo>
                    <a:pt x="17" y="42"/>
                    <a:pt x="21" y="23"/>
                    <a:pt x="24" y="12"/>
                  </a:cubicBezTo>
                  <a:cubicBezTo>
                    <a:pt x="8" y="32"/>
                    <a:pt x="0" y="58"/>
                    <a:pt x="2" y="86"/>
                  </a:cubicBezTo>
                  <a:close/>
                  <a:moveTo>
                    <a:pt x="22" y="63"/>
                  </a:moveTo>
                  <a:cubicBezTo>
                    <a:pt x="24" y="61"/>
                    <a:pt x="26" y="59"/>
                    <a:pt x="28" y="57"/>
                  </a:cubicBezTo>
                  <a:cubicBezTo>
                    <a:pt x="28" y="23"/>
                    <a:pt x="37" y="0"/>
                    <a:pt x="37" y="0"/>
                  </a:cubicBezTo>
                  <a:cubicBezTo>
                    <a:pt x="33" y="3"/>
                    <a:pt x="29" y="6"/>
                    <a:pt x="26" y="10"/>
                  </a:cubicBezTo>
                  <a:cubicBezTo>
                    <a:pt x="25" y="19"/>
                    <a:pt x="21" y="38"/>
                    <a:pt x="22" y="63"/>
                  </a:cubicBezTo>
                  <a:close/>
                  <a:moveTo>
                    <a:pt x="97" y="197"/>
                  </a:moveTo>
                  <a:cubicBezTo>
                    <a:pt x="97" y="197"/>
                    <a:pt x="56" y="172"/>
                    <a:pt x="37" y="111"/>
                  </a:cubicBezTo>
                  <a:cubicBezTo>
                    <a:pt x="33" y="99"/>
                    <a:pt x="31" y="87"/>
                    <a:pt x="29" y="76"/>
                  </a:cubicBezTo>
                  <a:cubicBezTo>
                    <a:pt x="27" y="77"/>
                    <a:pt x="25" y="79"/>
                    <a:pt x="23" y="80"/>
                  </a:cubicBezTo>
                  <a:cubicBezTo>
                    <a:pt x="23" y="87"/>
                    <a:pt x="24" y="93"/>
                    <a:pt x="26" y="100"/>
                  </a:cubicBezTo>
                  <a:cubicBezTo>
                    <a:pt x="33" y="137"/>
                    <a:pt x="51" y="164"/>
                    <a:pt x="62" y="179"/>
                  </a:cubicBezTo>
                  <a:cubicBezTo>
                    <a:pt x="71" y="184"/>
                    <a:pt x="83" y="192"/>
                    <a:pt x="97" y="197"/>
                  </a:cubicBezTo>
                  <a:close/>
                </a:path>
              </a:pathLst>
            </a:custGeom>
            <a:solidFill>
              <a:srgbClr val="00FF00"/>
            </a:solidFill>
            <a:ln w="9525">
              <a:noFill/>
              <a:round/>
            </a:ln>
          </p:spPr>
          <p:txBody>
            <a:bodyPr/>
            <a:lstStyle/>
            <a:p>
              <a:endParaRPr lang="zh-CN" altLang="en-US"/>
            </a:p>
          </p:txBody>
        </p:sp>
      </p:grpSp>
      <p:sp>
        <p:nvSpPr>
          <p:cNvPr id="6" name="文本框 5"/>
          <p:cNvSpPr txBox="1"/>
          <p:nvPr/>
        </p:nvSpPr>
        <p:spPr>
          <a:xfrm>
            <a:off x="680085" y="2702560"/>
            <a:ext cx="7668260" cy="706755"/>
          </a:xfrm>
          <a:prstGeom prst="rect">
            <a:avLst/>
          </a:prstGeom>
          <a:noFill/>
        </p:spPr>
        <p:txBody>
          <a:bodyPr wrap="square" rtlCol="0">
            <a:spAutoFit/>
          </a:bodyPr>
          <a:lstStyle/>
          <a:p>
            <a:r>
              <a:rPr lang="en-US" altLang="zh-CN" sz="2000">
                <a:solidFill>
                  <a:schemeClr val="accent1"/>
                </a:solidFill>
                <a:latin typeface="华文中宋" panose="02010600040101010101" charset="-122"/>
                <a:ea typeface="华文中宋" panose="02010600040101010101" charset="-122"/>
                <a:sym typeface="+mn-ea"/>
              </a:rPr>
              <a:t>1</a:t>
            </a:r>
            <a:r>
              <a:rPr lang="zh-CN" altLang="en-US" sz="2000">
                <a:solidFill>
                  <a:schemeClr val="accent1"/>
                </a:solidFill>
                <a:latin typeface="华文中宋" panose="02010600040101010101" charset="-122"/>
                <a:ea typeface="华文中宋" panose="02010600040101010101" charset="-122"/>
                <a:sym typeface="+mn-ea"/>
              </a:rPr>
              <a:t>、根据你的理解，谈谈什么是</a:t>
            </a:r>
            <a:r>
              <a:rPr lang="en-US" altLang="zh-CN" sz="2000">
                <a:solidFill>
                  <a:schemeClr val="accent1"/>
                </a:solidFill>
                <a:latin typeface="华文中宋" panose="02010600040101010101" charset="-122"/>
                <a:ea typeface="华文中宋" panose="02010600040101010101" charset="-122"/>
                <a:sym typeface="+mn-ea"/>
              </a:rPr>
              <a:t>“</a:t>
            </a:r>
            <a:r>
              <a:rPr lang="zh-CN" altLang="en-US" sz="2000">
                <a:solidFill>
                  <a:schemeClr val="accent1"/>
                </a:solidFill>
                <a:latin typeface="华文中宋" panose="02010600040101010101" charset="-122"/>
                <a:ea typeface="华文中宋" panose="02010600040101010101" charset="-122"/>
                <a:sym typeface="+mn-ea"/>
              </a:rPr>
              <a:t>美</a:t>
            </a:r>
            <a:r>
              <a:rPr lang="en-US" altLang="zh-CN" sz="2000">
                <a:solidFill>
                  <a:schemeClr val="accent1"/>
                </a:solidFill>
                <a:latin typeface="华文中宋" panose="02010600040101010101" charset="-122"/>
                <a:ea typeface="华文中宋" panose="02010600040101010101" charset="-122"/>
                <a:sym typeface="+mn-ea"/>
              </a:rPr>
              <a:t>”</a:t>
            </a:r>
            <a:r>
              <a:rPr lang="zh-CN" altLang="en-US" sz="2000">
                <a:solidFill>
                  <a:schemeClr val="accent1"/>
                </a:solidFill>
                <a:latin typeface="华文中宋" panose="02010600040101010101" charset="-122"/>
                <a:ea typeface="华文中宋" panose="02010600040101010101" charset="-122"/>
                <a:sym typeface="+mn-ea"/>
              </a:rPr>
              <a:t>。</a:t>
            </a:r>
            <a:endParaRPr lang="zh-CN" altLang="en-US" sz="2000">
              <a:solidFill>
                <a:schemeClr val="accent1"/>
              </a:solidFill>
              <a:latin typeface="华文中宋" panose="02010600040101010101" charset="-122"/>
              <a:ea typeface="华文中宋" panose="02010600040101010101" charset="-122"/>
              <a:sym typeface="+mn-ea"/>
            </a:endParaRPr>
          </a:p>
          <a:p>
            <a:r>
              <a:rPr lang="en-US" altLang="zh-CN" sz="2000">
                <a:solidFill>
                  <a:schemeClr val="accent1"/>
                </a:solidFill>
                <a:latin typeface="华文中宋" panose="02010600040101010101" charset="-122"/>
                <a:ea typeface="华文中宋" panose="02010600040101010101" charset="-122"/>
                <a:sym typeface="+mn-ea"/>
              </a:rPr>
              <a:t>2</a:t>
            </a:r>
            <a:r>
              <a:rPr lang="zh-CN" altLang="en-US" sz="2000">
                <a:solidFill>
                  <a:schemeClr val="accent1"/>
                </a:solidFill>
                <a:latin typeface="华文中宋" panose="02010600040101010101" charset="-122"/>
                <a:ea typeface="华文中宋" panose="02010600040101010101" charset="-122"/>
                <a:sym typeface="+mn-ea"/>
              </a:rPr>
              <a:t>、你怎样理解艺术，尤其是文学与现实的关系？</a:t>
            </a:r>
            <a:endParaRPr lang="zh-CN" altLang="en-US" sz="2000">
              <a:solidFill>
                <a:schemeClr val="accent1"/>
              </a:solidFill>
              <a:latin typeface="华文中宋" panose="02010600040101010101" charset="-122"/>
              <a:ea typeface="华文中宋" panose="02010600040101010101" charset="-122"/>
              <a:sym typeface="+mn-ea"/>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9" fill="hold" grpId="0" nodeType="withEffect">
                                  <p:stCondLst>
                                    <p:cond delay="60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1100" fill="hold"/>
                                        <p:tgtEl>
                                          <p:spTgt spid="9"/>
                                        </p:tgtEl>
                                        <p:attrNameLst>
                                          <p:attrName>ppt_x</p:attrName>
                                        </p:attrNameLst>
                                      </p:cBhvr>
                                      <p:tavLst>
                                        <p:tav tm="0">
                                          <p:val>
                                            <p:strVal val="0-#ppt_w/2"/>
                                          </p:val>
                                        </p:tav>
                                        <p:tav tm="100000">
                                          <p:val>
                                            <p:strVal val="#ppt_x"/>
                                          </p:val>
                                        </p:tav>
                                      </p:tavLst>
                                    </p:anim>
                                    <p:anim calcmode="lin" valueType="num">
                                      <p:cBhvr additive="base">
                                        <p:cTn id="8" dur="1100" fill="hold"/>
                                        <p:tgtEl>
                                          <p:spTgt spid="9"/>
                                        </p:tgtEl>
                                        <p:attrNameLst>
                                          <p:attrName>ppt_y</p:attrName>
                                        </p:attrNameLst>
                                      </p:cBhvr>
                                      <p:tavLst>
                                        <p:tav tm="0">
                                          <p:val>
                                            <p:strVal val="0-#ppt_h/2"/>
                                          </p:val>
                                        </p:tav>
                                        <p:tav tm="100000">
                                          <p:val>
                                            <p:strVal val="#ppt_y"/>
                                          </p:val>
                                        </p:tav>
                                      </p:tavLst>
                                    </p:anim>
                                  </p:childTnLst>
                                </p:cTn>
                              </p:par>
                              <p:par>
                                <p:cTn id="9" presetID="8" presetClass="emph" presetSubtype="0" fill="hold" grpId="1" nodeType="withEffect">
                                  <p:stCondLst>
                                    <p:cond delay="700"/>
                                  </p:stCondLst>
                                  <p:childTnLst>
                                    <p:animRot by="21600000">
                                      <p:cBhvr>
                                        <p:cTn id="10" dur="1100" fill="hold"/>
                                        <p:tgtEl>
                                          <p:spTgt spid="9"/>
                                        </p:tgtEl>
                                        <p:attrNameLst>
                                          <p:attrName>r</p:attrName>
                                        </p:attrNameLst>
                                      </p:cBhvr>
                                    </p:animRot>
                                  </p:childTnLst>
                                </p:cTn>
                              </p:par>
                            </p:childTnLst>
                          </p:cTn>
                        </p:par>
                        <p:par>
                          <p:cTn id="11" fill="hold">
                            <p:stCondLst>
                              <p:cond delay="2100"/>
                            </p:stCondLst>
                            <p:childTnLst>
                              <p:par>
                                <p:cTn id="12" presetID="26" presetClass="entr" presetSubtype="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wipe(down)">
                                      <p:cBhvr>
                                        <p:cTn id="14" dur="319">
                                          <p:stCondLst>
                                            <p:cond delay="0"/>
                                          </p:stCondLst>
                                        </p:cTn>
                                        <p:tgtEl>
                                          <p:spTgt spid="18"/>
                                        </p:tgtEl>
                                      </p:cBhvr>
                                    </p:animEffect>
                                    <p:anim calcmode="lin" valueType="num">
                                      <p:cBhvr>
                                        <p:cTn id="15" dur="1002" tmFilter="0,0; 0.14,0.36; 0.43,0.73; 0.71,0.91; 1.0,1.0">
                                          <p:stCondLst>
                                            <p:cond delay="0"/>
                                          </p:stCondLst>
                                        </p:cTn>
                                        <p:tgtEl>
                                          <p:spTgt spid="18"/>
                                        </p:tgtEl>
                                        <p:attrNameLst>
                                          <p:attrName>ppt_x</p:attrName>
                                        </p:attrNameLst>
                                      </p:cBhvr>
                                      <p:tavLst>
                                        <p:tav tm="0">
                                          <p:val>
                                            <p:strVal val="#ppt_x-0.25"/>
                                          </p:val>
                                        </p:tav>
                                        <p:tav tm="100000">
                                          <p:val>
                                            <p:strVal val="#ppt_x"/>
                                          </p:val>
                                        </p:tav>
                                      </p:tavLst>
                                    </p:anim>
                                    <p:anim calcmode="lin" valueType="num">
                                      <p:cBhvr>
                                        <p:cTn id="16" dur="365" tmFilter="0.0,0.0; 0.25,0.07; 0.50,0.2; 0.75,0.467; 1.0,1.0">
                                          <p:stCondLst>
                                            <p:cond delay="0"/>
                                          </p:stCondLst>
                                        </p:cTn>
                                        <p:tgtEl>
                                          <p:spTgt spid="18"/>
                                        </p:tgtEl>
                                        <p:attrNameLst>
                                          <p:attrName>ppt_y</p:attrName>
                                        </p:attrNameLst>
                                      </p:cBhvr>
                                      <p:tavLst>
                                        <p:tav tm="0" fmla="#ppt_y-sin(pi*$)/3">
                                          <p:val>
                                            <p:fltVal val="0.5"/>
                                          </p:val>
                                        </p:tav>
                                        <p:tav tm="100000">
                                          <p:val>
                                            <p:fltVal val="1"/>
                                          </p:val>
                                        </p:tav>
                                      </p:tavLst>
                                    </p:anim>
                                    <p:anim calcmode="lin" valueType="num">
                                      <p:cBhvr>
                                        <p:cTn id="17" dur="365" tmFilter="0, 0; 0.125,0.2665; 0.25,0.4; 0.375,0.465; 0.5,0.5;  0.625,0.535; 0.75,0.6; 0.875,0.7335; 1,1">
                                          <p:stCondLst>
                                            <p:cond delay="365"/>
                                          </p:stCondLst>
                                        </p:cTn>
                                        <p:tgtEl>
                                          <p:spTgt spid="18"/>
                                        </p:tgtEl>
                                        <p:attrNameLst>
                                          <p:attrName>ppt_y</p:attrName>
                                        </p:attrNameLst>
                                      </p:cBhvr>
                                      <p:tavLst>
                                        <p:tav tm="0" fmla="#ppt_y-sin(pi*$)/9">
                                          <p:val>
                                            <p:fltVal val="0"/>
                                          </p:val>
                                        </p:tav>
                                        <p:tav tm="100000">
                                          <p:val>
                                            <p:fltVal val="1"/>
                                          </p:val>
                                        </p:tav>
                                      </p:tavLst>
                                    </p:anim>
                                    <p:anim calcmode="lin" valueType="num">
                                      <p:cBhvr>
                                        <p:cTn id="18" dur="183" tmFilter="0, 0; 0.125,0.2665; 0.25,0.4; 0.375,0.465; 0.5,0.5;  0.625,0.535; 0.75,0.6; 0.875,0.7335; 1,1">
                                          <p:stCondLst>
                                            <p:cond delay="728"/>
                                          </p:stCondLst>
                                        </p:cTn>
                                        <p:tgtEl>
                                          <p:spTgt spid="18"/>
                                        </p:tgtEl>
                                        <p:attrNameLst>
                                          <p:attrName>ppt_y</p:attrName>
                                        </p:attrNameLst>
                                      </p:cBhvr>
                                      <p:tavLst>
                                        <p:tav tm="0" fmla="#ppt_y-sin(pi*$)/27">
                                          <p:val>
                                            <p:fltVal val="0"/>
                                          </p:val>
                                        </p:tav>
                                        <p:tav tm="100000">
                                          <p:val>
                                            <p:fltVal val="1"/>
                                          </p:val>
                                        </p:tav>
                                      </p:tavLst>
                                    </p:anim>
                                    <p:anim calcmode="lin" valueType="num">
                                      <p:cBhvr>
                                        <p:cTn id="19" dur="90" tmFilter="0, 0; 0.125,0.2665; 0.25,0.4; 0.375,0.465; 0.5,0.5;  0.625,0.535; 0.75,0.6; 0.875,0.7335; 1,1">
                                          <p:stCondLst>
                                            <p:cond delay="911"/>
                                          </p:stCondLst>
                                        </p:cTn>
                                        <p:tgtEl>
                                          <p:spTgt spid="18"/>
                                        </p:tgtEl>
                                        <p:attrNameLst>
                                          <p:attrName>ppt_y</p:attrName>
                                        </p:attrNameLst>
                                      </p:cBhvr>
                                      <p:tavLst>
                                        <p:tav tm="0" fmla="#ppt_y-sin(pi*$)/81">
                                          <p:val>
                                            <p:fltVal val="0"/>
                                          </p:val>
                                        </p:tav>
                                        <p:tav tm="100000">
                                          <p:val>
                                            <p:fltVal val="1"/>
                                          </p:val>
                                        </p:tav>
                                      </p:tavLst>
                                    </p:anim>
                                    <p:animScale>
                                      <p:cBhvr>
                                        <p:cTn id="20" dur="14">
                                          <p:stCondLst>
                                            <p:cond delay="357"/>
                                          </p:stCondLst>
                                        </p:cTn>
                                        <p:tgtEl>
                                          <p:spTgt spid="18"/>
                                        </p:tgtEl>
                                      </p:cBhvr>
                                      <p:to x="100000" y="60000"/>
                                    </p:animScale>
                                    <p:animScale>
                                      <p:cBhvr>
                                        <p:cTn id="21" dur="91" decel="50000">
                                          <p:stCondLst>
                                            <p:cond delay="372"/>
                                          </p:stCondLst>
                                        </p:cTn>
                                        <p:tgtEl>
                                          <p:spTgt spid="18"/>
                                        </p:tgtEl>
                                      </p:cBhvr>
                                      <p:to x="100000" y="100000"/>
                                    </p:animScale>
                                    <p:animScale>
                                      <p:cBhvr>
                                        <p:cTn id="22" dur="14">
                                          <p:stCondLst>
                                            <p:cond delay="722"/>
                                          </p:stCondLst>
                                        </p:cTn>
                                        <p:tgtEl>
                                          <p:spTgt spid="18"/>
                                        </p:tgtEl>
                                      </p:cBhvr>
                                      <p:to x="100000" y="80000"/>
                                    </p:animScale>
                                    <p:animScale>
                                      <p:cBhvr>
                                        <p:cTn id="23" dur="91" decel="50000">
                                          <p:stCondLst>
                                            <p:cond delay="736"/>
                                          </p:stCondLst>
                                        </p:cTn>
                                        <p:tgtEl>
                                          <p:spTgt spid="18"/>
                                        </p:tgtEl>
                                      </p:cBhvr>
                                      <p:to x="100000" y="100000"/>
                                    </p:animScale>
                                    <p:animScale>
                                      <p:cBhvr>
                                        <p:cTn id="24" dur="14">
                                          <p:stCondLst>
                                            <p:cond delay="903"/>
                                          </p:stCondLst>
                                        </p:cTn>
                                        <p:tgtEl>
                                          <p:spTgt spid="18"/>
                                        </p:tgtEl>
                                      </p:cBhvr>
                                      <p:to x="100000" y="90000"/>
                                    </p:animScale>
                                    <p:animScale>
                                      <p:cBhvr>
                                        <p:cTn id="25" dur="91" decel="50000">
                                          <p:stCondLst>
                                            <p:cond delay="917"/>
                                          </p:stCondLst>
                                        </p:cTn>
                                        <p:tgtEl>
                                          <p:spTgt spid="18"/>
                                        </p:tgtEl>
                                      </p:cBhvr>
                                      <p:to x="100000" y="100000"/>
                                    </p:animScale>
                                    <p:animScale>
                                      <p:cBhvr>
                                        <p:cTn id="26" dur="14">
                                          <p:stCondLst>
                                            <p:cond delay="994"/>
                                          </p:stCondLst>
                                        </p:cTn>
                                        <p:tgtEl>
                                          <p:spTgt spid="18"/>
                                        </p:tgtEl>
                                      </p:cBhvr>
                                      <p:to x="100000" y="95000"/>
                                    </p:animScale>
                                    <p:animScale>
                                      <p:cBhvr>
                                        <p:cTn id="27" dur="91" decel="50000">
                                          <p:stCondLst>
                                            <p:cond delay="1009"/>
                                          </p:stCondLst>
                                        </p:cTn>
                                        <p:tgtEl>
                                          <p:spTgt spid="18"/>
                                        </p:tgtEl>
                                      </p:cBhvr>
                                      <p:to x="100000" y="100000"/>
                                    </p:animScale>
                                  </p:childTnLst>
                                </p:cTn>
                              </p:par>
                            </p:childTnLst>
                          </p:cTn>
                        </p:par>
                        <p:par>
                          <p:cTn id="28" fill="hold">
                            <p:stCondLst>
                              <p:cond delay="3600"/>
                            </p:stCondLst>
                            <p:childTnLst>
                              <p:par>
                                <p:cTn id="29" presetID="45" presetClass="entr" presetSubtype="0" fill="hold" grpId="0" nodeType="afterEffect">
                                  <p:stCondLst>
                                    <p:cond delay="0"/>
                                  </p:stCondLst>
                                  <p:childTnLst>
                                    <p:set>
                                      <p:cBhvr>
                                        <p:cTn id="30" dur="1" fill="hold">
                                          <p:stCondLst>
                                            <p:cond delay="0"/>
                                          </p:stCondLst>
                                        </p:cTn>
                                        <p:tgtEl>
                                          <p:spTgt spid="4"/>
                                        </p:tgtEl>
                                        <p:attrNameLst>
                                          <p:attrName>style.visibility</p:attrName>
                                        </p:attrNameLst>
                                      </p:cBhvr>
                                      <p:to>
                                        <p:strVal val="visible"/>
                                      </p:to>
                                    </p:set>
                                    <p:animEffect transition="in" filter="fade">
                                      <p:cBhvr>
                                        <p:cTn id="31" dur="1000"/>
                                        <p:tgtEl>
                                          <p:spTgt spid="4"/>
                                        </p:tgtEl>
                                      </p:cBhvr>
                                    </p:animEffect>
                                    <p:anim calcmode="lin" valueType="num">
                                      <p:cBhvr>
                                        <p:cTn id="32" dur="1000" fill="hold"/>
                                        <p:tgtEl>
                                          <p:spTgt spid="4"/>
                                        </p:tgtEl>
                                        <p:attrNameLst>
                                          <p:attrName>ppt_w</p:attrName>
                                        </p:attrNameLst>
                                      </p:cBhvr>
                                      <p:tavLst>
                                        <p:tav tm="0" fmla="#ppt_w*sin(2.5*pi*$)">
                                          <p:val>
                                            <p:fltVal val="0"/>
                                          </p:val>
                                        </p:tav>
                                        <p:tav tm="100000">
                                          <p:val>
                                            <p:fltVal val="1"/>
                                          </p:val>
                                        </p:tav>
                                      </p:tavLst>
                                    </p:anim>
                                    <p:anim calcmode="lin" valueType="num">
                                      <p:cBhvr>
                                        <p:cTn id="33" dur="1000" fill="hold"/>
                                        <p:tgtEl>
                                          <p:spTgt spid="4"/>
                                        </p:tgtEl>
                                        <p:attrNameLst>
                                          <p:attrName>ppt_h</p:attrName>
                                        </p:attrNameLst>
                                      </p:cBhvr>
                                      <p:tavLst>
                                        <p:tav tm="0">
                                          <p:val>
                                            <p:strVal val="#ppt_h"/>
                                          </p:val>
                                        </p:tav>
                                        <p:tav tm="100000">
                                          <p:val>
                                            <p:strVal val="#ppt_h"/>
                                          </p:val>
                                        </p:tav>
                                      </p:tavLst>
                                    </p:anim>
                                  </p:childTnLst>
                                </p:cTn>
                              </p:par>
                            </p:childTnLst>
                          </p:cTn>
                        </p:par>
                        <p:par>
                          <p:cTn id="34" fill="hold">
                            <p:stCondLst>
                              <p:cond delay="4600"/>
                            </p:stCondLst>
                            <p:childTnLst>
                              <p:par>
                                <p:cTn id="35" presetID="2" presetClass="entr" presetSubtype="4" fill="hold" grpId="0" nodeType="afterEffect">
                                  <p:stCondLst>
                                    <p:cond delay="0"/>
                                  </p:stCondLst>
                                  <p:childTnLst>
                                    <p:set>
                                      <p:cBhvr>
                                        <p:cTn id="36" dur="1" fill="hold">
                                          <p:stCondLst>
                                            <p:cond delay="0"/>
                                          </p:stCondLst>
                                        </p:cTn>
                                        <p:tgtEl>
                                          <p:spTgt spid="6"/>
                                        </p:tgtEl>
                                        <p:attrNameLst>
                                          <p:attrName>style.visibility</p:attrName>
                                        </p:attrNameLst>
                                      </p:cBhvr>
                                      <p:to>
                                        <p:strVal val="visible"/>
                                      </p:to>
                                    </p:set>
                                    <p:anim calcmode="lin" valueType="num">
                                      <p:cBhvr additive="base">
                                        <p:cTn id="37" dur="500" fill="hold"/>
                                        <p:tgtEl>
                                          <p:spTgt spid="6"/>
                                        </p:tgtEl>
                                        <p:attrNameLst>
                                          <p:attrName>ppt_x</p:attrName>
                                        </p:attrNameLst>
                                      </p:cBhvr>
                                      <p:tavLst>
                                        <p:tav tm="0">
                                          <p:val>
                                            <p:strVal val="#ppt_x"/>
                                          </p:val>
                                        </p:tav>
                                        <p:tav tm="100000">
                                          <p:val>
                                            <p:strVal val="#ppt_x"/>
                                          </p:val>
                                        </p:tav>
                                      </p:tavLst>
                                    </p:anim>
                                    <p:anim calcmode="lin" valueType="num">
                                      <p:cBhvr additive="base">
                                        <p:cTn id="3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9" grpId="0" bldLvl="0" animBg="1"/>
      <p:bldP spid="9" grpId="1" bldLvl="0" animBg="1"/>
      <p:bldP spid="6" grpId="0"/>
    </p:bldLst>
  </p:timing>
</p:sld>
</file>

<file path=ppt/slides/slide2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标题 36865"/>
          <p:cNvSpPr>
            <a:spLocks noGrp="1"/>
          </p:cNvSpPr>
          <p:nvPr>
            <p:ph type="title"/>
          </p:nvPr>
        </p:nvSpPr>
        <p:spPr>
          <a:xfrm>
            <a:off x="317500" y="255905"/>
            <a:ext cx="8509000" cy="857250"/>
          </a:xfrm>
        </p:spPr>
        <p:txBody>
          <a:bodyPr anchor="ctr"/>
          <a:lstStyle/>
          <a:p>
            <a:r>
              <a:rPr lang="zh-CN" altLang="en-US" b="1" dirty="0">
                <a:solidFill>
                  <a:srgbClr val="0000CC"/>
                </a:solidFill>
              </a:rPr>
              <a:t>陀思妥耶夫斯基</a:t>
            </a:r>
            <a:br>
              <a:rPr lang="zh-CN" altLang="en-US" b="1" dirty="0">
                <a:solidFill>
                  <a:schemeClr val="accent1"/>
                </a:solidFill>
              </a:rPr>
            </a:br>
            <a:r>
              <a:rPr lang="zh-CN" altLang="en-US" sz="3200" b="1" dirty="0">
                <a:solidFill>
                  <a:srgbClr val="0000CC"/>
                </a:solidFill>
              </a:rPr>
              <a:t>（Федор Михайлович Достоевский  </a:t>
            </a:r>
            <a:r>
              <a:rPr lang="en-US" altLang="zh-CN" sz="3200" b="1" dirty="0">
                <a:solidFill>
                  <a:srgbClr val="0000CC"/>
                </a:solidFill>
              </a:rPr>
              <a:t>1821-1881</a:t>
            </a:r>
            <a:r>
              <a:rPr lang="zh-CN" altLang="en-US" sz="3200" b="1" dirty="0">
                <a:solidFill>
                  <a:srgbClr val="0000CC"/>
                </a:solidFill>
              </a:rPr>
              <a:t>）</a:t>
            </a:r>
            <a:endParaRPr lang="zh-CN" altLang="en-US" sz="3200" b="1" dirty="0">
              <a:solidFill>
                <a:srgbClr val="0000CC"/>
              </a:solidFill>
            </a:endParaRPr>
          </a:p>
        </p:txBody>
      </p:sp>
      <p:pic>
        <p:nvPicPr>
          <p:cNvPr id="3" name="图片 2" descr="t01828fc676718d42b1"/>
          <p:cNvPicPr>
            <a:picLocks noChangeAspect="1"/>
          </p:cNvPicPr>
          <p:nvPr/>
        </p:nvPicPr>
        <p:blipFill>
          <a:blip r:embed="rId1" cstate="print"/>
          <a:stretch>
            <a:fillRect/>
          </a:stretch>
        </p:blipFill>
        <p:spPr>
          <a:xfrm>
            <a:off x="2707640" y="1563370"/>
            <a:ext cx="3288030" cy="3151505"/>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timing>
    <p:tnLst>
      <p:par>
        <p:cTn id="1" dur="indefinite" restart="never" nodeType="tmRoot"/>
      </p:par>
    </p:tnLst>
  </p:timing>
</p:sld>
</file>

<file path=ppt/slides/slide2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标题 36865"/>
          <p:cNvSpPr>
            <a:spLocks noGrp="1"/>
          </p:cNvSpPr>
          <p:nvPr>
            <p:ph type="title"/>
          </p:nvPr>
        </p:nvSpPr>
        <p:spPr>
          <a:xfrm>
            <a:off x="1330325" y="264795"/>
            <a:ext cx="6172200" cy="857250"/>
          </a:xfrm>
        </p:spPr>
        <p:txBody>
          <a:bodyPr anchor="ctr"/>
          <a:lstStyle/>
          <a:p>
            <a:r>
              <a:rPr lang="zh-CN" altLang="en-US" b="1" dirty="0">
                <a:solidFill>
                  <a:srgbClr val="0000CC"/>
                </a:solidFill>
              </a:rPr>
              <a:t>评价</a:t>
            </a:r>
            <a:endParaRPr lang="zh-CN" altLang="en-US" b="1" dirty="0">
              <a:solidFill>
                <a:srgbClr val="0000CC"/>
              </a:solidFill>
            </a:endParaRPr>
          </a:p>
        </p:txBody>
      </p:sp>
      <p:sp>
        <p:nvSpPr>
          <p:cNvPr id="36867" name="文本占位符 36866"/>
          <p:cNvSpPr>
            <a:spLocks noGrp="1"/>
          </p:cNvSpPr>
          <p:nvPr>
            <p:ph type="body" idx="1"/>
          </p:nvPr>
        </p:nvSpPr>
        <p:spPr>
          <a:xfrm>
            <a:off x="266065" y="866775"/>
            <a:ext cx="8300720" cy="4114800"/>
          </a:xfrm>
        </p:spPr>
        <p:txBody>
          <a:bodyPr/>
          <a:lstStyle/>
          <a:p>
            <a:pPr marL="0" indent="0">
              <a:lnSpc>
                <a:spcPct val="125000"/>
              </a:lnSpc>
              <a:spcBef>
                <a:spcPct val="0"/>
              </a:spcBef>
              <a:buNone/>
            </a:pPr>
            <a:endParaRPr lang="zh-CN" altLang="en-US" sz="2000" b="1" dirty="0">
              <a:solidFill>
                <a:schemeClr val="accent1"/>
              </a:solidFill>
            </a:endParaRPr>
          </a:p>
          <a:p>
            <a:pPr>
              <a:lnSpc>
                <a:spcPct val="125000"/>
              </a:lnSpc>
              <a:spcBef>
                <a:spcPct val="0"/>
              </a:spcBef>
            </a:pPr>
            <a:r>
              <a:rPr lang="zh-CN" altLang="en-US" sz="2000" b="1" dirty="0">
                <a:solidFill>
                  <a:schemeClr val="accent1"/>
                </a:solidFill>
              </a:rPr>
              <a:t>      </a:t>
            </a:r>
            <a:r>
              <a:rPr sz="2000" dirty="0">
                <a:solidFill>
                  <a:schemeClr val="accent1"/>
                </a:solidFill>
              </a:rPr>
              <a:t>陀思妥耶夫斯基（1821—1881）是俄国十九世纪著名小说家。他生活在俄国农奴制崩溃和资本主义制度迅速发展的转折时期。他一生饱受贫穷、疾病和流放的痛苦折磨。在他的作品中，包容着他对社会深刻入微和观察和分析、充满着紧张的思想探索和激烈的内在矛盾。他的小说代表了俄国批判现实主义社会心理小说发展的最高成就，他也以其卓越的艺术表现手法和心理刻画才能被誉为现代派小说的“鼻祖”。 </a:t>
            </a:r>
            <a:endParaRPr sz="2000" dirty="0">
              <a:solidFill>
                <a:schemeClr val="accent1"/>
              </a:solidFill>
            </a:endParaRPr>
          </a:p>
          <a:p>
            <a:pPr>
              <a:lnSpc>
                <a:spcPct val="125000"/>
              </a:lnSpc>
              <a:spcBef>
                <a:spcPct val="0"/>
              </a:spcBef>
            </a:pPr>
            <a:endParaRPr lang="zh-CN" altLang="en-US" sz="2000" dirty="0">
              <a:solidFill>
                <a:schemeClr val="accent1"/>
              </a:solidFill>
            </a:endParaRPr>
          </a:p>
          <a:p>
            <a:pPr>
              <a:lnSpc>
                <a:spcPct val="125000"/>
              </a:lnSpc>
              <a:spcBef>
                <a:spcPct val="0"/>
              </a:spcBef>
            </a:pPr>
            <a:endParaRPr lang="en-US" altLang="zh-CN" sz="2000">
              <a:solidFill>
                <a:schemeClr val="accent1"/>
              </a:solidFill>
            </a:endParaRPr>
          </a:p>
          <a:p>
            <a:pPr>
              <a:lnSpc>
                <a:spcPct val="125000"/>
              </a:lnSpc>
              <a:spcBef>
                <a:spcPct val="0"/>
              </a:spcBef>
            </a:pPr>
            <a:endParaRPr lang="en-US" altLang="zh-CN" sz="2000" dirty="0">
              <a:solidFill>
                <a:schemeClr val="accent1"/>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6867">
                                            <p:txEl>
                                              <p:charRg st="5" end="31"/>
                                            </p:txEl>
                                          </p:spTgt>
                                        </p:tgtEl>
                                        <p:attrNameLst>
                                          <p:attrName>style.visibility</p:attrName>
                                        </p:attrNameLst>
                                      </p:cBhvr>
                                      <p:to>
                                        <p:strVal val="visible"/>
                                      </p:to>
                                    </p:set>
                                    <p:animEffect transition="in" filter="blinds(horizontal)">
                                      <p:cBhvr>
                                        <p:cTn id="7" dur="500"/>
                                        <p:tgtEl>
                                          <p:spTgt spid="36867">
                                            <p:txEl>
                                              <p:charRg st="5" end="31"/>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6867">
                                            <p:txEl>
                                              <p:charRg st="31" end="95"/>
                                            </p:txEl>
                                          </p:spTgt>
                                        </p:tgtEl>
                                        <p:attrNameLst>
                                          <p:attrName>style.visibility</p:attrName>
                                        </p:attrNameLst>
                                      </p:cBhvr>
                                      <p:to>
                                        <p:strVal val="visible"/>
                                      </p:to>
                                    </p:set>
                                    <p:animEffect transition="in" filter="blinds(horizontal)">
                                      <p:cBhvr>
                                        <p:cTn id="12" dur="500"/>
                                        <p:tgtEl>
                                          <p:spTgt spid="36867">
                                            <p:txEl>
                                              <p:charRg st="31" end="95"/>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36867">
                                            <p:txEl>
                                              <p:charRg st="95" end="131"/>
                                            </p:txEl>
                                          </p:spTgt>
                                        </p:tgtEl>
                                        <p:attrNameLst>
                                          <p:attrName>style.visibility</p:attrName>
                                        </p:attrNameLst>
                                      </p:cBhvr>
                                      <p:to>
                                        <p:strVal val="visible"/>
                                      </p:to>
                                    </p:set>
                                    <p:animEffect transition="in" filter="blinds(horizontal)">
                                      <p:cBhvr>
                                        <p:cTn id="17" dur="500"/>
                                        <p:tgtEl>
                                          <p:spTgt spid="36867">
                                            <p:txEl>
                                              <p:charRg st="95" end="13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36867">
                                            <p:txEl>
                                              <p:charRg st="131" end="166"/>
                                            </p:txEl>
                                          </p:spTgt>
                                        </p:tgtEl>
                                        <p:attrNameLst>
                                          <p:attrName>style.visibility</p:attrName>
                                        </p:attrNameLst>
                                      </p:cBhvr>
                                      <p:to>
                                        <p:strVal val="visible"/>
                                      </p:to>
                                    </p:set>
                                    <p:animEffect transition="in" filter="blinds(horizontal)">
                                      <p:cBhvr>
                                        <p:cTn id="22" dur="500"/>
                                        <p:tgtEl>
                                          <p:spTgt spid="36867">
                                            <p:txEl>
                                              <p:charRg st="131" end="16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nodeType="clickEffect">
                                  <p:stCondLst>
                                    <p:cond delay="0"/>
                                  </p:stCondLst>
                                  <p:childTnLst>
                                    <p:set>
                                      <p:cBhvr>
                                        <p:cTn id="26" dur="1" fill="hold">
                                          <p:stCondLst>
                                            <p:cond delay="0"/>
                                          </p:stCondLst>
                                        </p:cTn>
                                        <p:tgtEl>
                                          <p:spTgt spid="36867">
                                            <p:txEl>
                                              <p:charRg st="166" end="197"/>
                                            </p:txEl>
                                          </p:spTgt>
                                        </p:tgtEl>
                                        <p:attrNameLst>
                                          <p:attrName>style.visibility</p:attrName>
                                        </p:attrNameLst>
                                      </p:cBhvr>
                                      <p:to>
                                        <p:strVal val="visible"/>
                                      </p:to>
                                    </p:set>
                                    <p:animEffect transition="in" filter="blinds(horizontal)">
                                      <p:cBhvr>
                                        <p:cTn id="27" dur="500"/>
                                        <p:tgtEl>
                                          <p:spTgt spid="36867">
                                            <p:txEl>
                                              <p:charRg st="166" end="19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标题 36865"/>
          <p:cNvSpPr>
            <a:spLocks noGrp="1"/>
          </p:cNvSpPr>
          <p:nvPr>
            <p:ph type="title"/>
          </p:nvPr>
        </p:nvSpPr>
        <p:spPr>
          <a:xfrm>
            <a:off x="1303020" y="83185"/>
            <a:ext cx="6172200" cy="749300"/>
          </a:xfrm>
        </p:spPr>
        <p:txBody>
          <a:bodyPr anchor="ctr"/>
          <a:lstStyle/>
          <a:p>
            <a:r>
              <a:rPr lang="zh-CN" altLang="en-US" sz="4000" b="1" dirty="0">
                <a:solidFill>
                  <a:srgbClr val="0000CC"/>
                </a:solidFill>
              </a:rPr>
              <a:t>生平与创作</a:t>
            </a:r>
            <a:endParaRPr lang="zh-CN" altLang="en-US" sz="4000" b="1" dirty="0">
              <a:solidFill>
                <a:srgbClr val="0000CC"/>
              </a:solidFill>
            </a:endParaRPr>
          </a:p>
        </p:txBody>
      </p:sp>
      <p:sp>
        <p:nvSpPr>
          <p:cNvPr id="36867" name="文本占位符 36866"/>
          <p:cNvSpPr>
            <a:spLocks noGrp="1"/>
          </p:cNvSpPr>
          <p:nvPr>
            <p:ph type="body" idx="1"/>
          </p:nvPr>
        </p:nvSpPr>
        <p:spPr>
          <a:xfrm>
            <a:off x="330200" y="832485"/>
            <a:ext cx="8300720" cy="4114800"/>
          </a:xfrm>
        </p:spPr>
        <p:txBody>
          <a:bodyPr/>
          <a:lstStyle/>
          <a:p>
            <a:pPr marL="0" indent="0">
              <a:lnSpc>
                <a:spcPct val="125000"/>
              </a:lnSpc>
              <a:spcBef>
                <a:spcPct val="0"/>
              </a:spcBef>
              <a:buNone/>
            </a:pPr>
            <a:r>
              <a:rPr lang="zh-CN" altLang="en-US" sz="2000" b="1" dirty="0">
                <a:solidFill>
                  <a:schemeClr val="accent1"/>
                </a:solidFill>
              </a:rPr>
              <a:t>    陀思妥耶夫斯基</a:t>
            </a:r>
            <a:r>
              <a:rPr lang="zh-CN" altLang="en-US" sz="2000" dirty="0">
                <a:solidFill>
                  <a:schemeClr val="accent1"/>
                </a:solidFill>
              </a:rPr>
              <a:t>出生于莫斯科，其父是一所大医院的医生，其母亲为莫斯科一商贾之女，根据作家的姓氏推断，其祖上可能为贵族。陀思妥耶夫斯基大夫相当富裕，他用挣来的钱购得一处庄园，但并没有去居住。作家和他的哥哥米哈伊尔很早便迷恋上阅读，最开始兄弟俩就读于莫斯科一家私人学校。作家很早就表现出文学天赋，但其父亲认为进行文学创作是一件非常无聊的事，于是在</a:t>
            </a:r>
            <a:r>
              <a:rPr lang="en-US" altLang="zh-CN" sz="2000" dirty="0">
                <a:solidFill>
                  <a:schemeClr val="accent1"/>
                </a:solidFill>
              </a:rPr>
              <a:t>1837</a:t>
            </a:r>
            <a:r>
              <a:rPr lang="zh-CN" altLang="en-US" sz="2000" dirty="0">
                <a:solidFill>
                  <a:schemeClr val="accent1"/>
                </a:solidFill>
              </a:rPr>
              <a:t>年</a:t>
            </a:r>
            <a:r>
              <a:rPr lang="zh-CN" altLang="en-US" sz="2000" dirty="0">
                <a:solidFill>
                  <a:schemeClr val="accent1"/>
                </a:solidFill>
                <a:latin typeface="+mn-ea"/>
                <a:sym typeface="+mn-ea"/>
              </a:rPr>
              <a:t>把他送入军事工程学校。入学</a:t>
            </a:r>
            <a:r>
              <a:rPr lang="zh-CN" altLang="en-US" sz="2000" dirty="0">
                <a:solidFill>
                  <a:srgbClr val="080808"/>
                </a:solidFill>
                <a:sym typeface="+mn-ea"/>
              </a:rPr>
              <a:t>第二年，父亲因为对农奴非常残酷引来杀身之祸，引发了作家对道德问题痛苦的思考，“他一生都在分析这次惨死的原因”，据说也因此发作了第一次癫痫，后频繁发作，纠缠了作家一生。</a:t>
            </a:r>
            <a:endParaRPr lang="zh-CN" altLang="en-US" sz="2000" dirty="0">
              <a:solidFill>
                <a:srgbClr val="080808"/>
              </a:solidFill>
            </a:endParaRPr>
          </a:p>
          <a:p>
            <a:pPr marL="0" indent="0">
              <a:lnSpc>
                <a:spcPct val="125000"/>
              </a:lnSpc>
              <a:spcBef>
                <a:spcPct val="0"/>
              </a:spcBef>
              <a:buNone/>
            </a:pPr>
            <a:endParaRPr lang="zh-CN" altLang="en-US" sz="2000" dirty="0">
              <a:solidFill>
                <a:schemeClr val="accent1"/>
              </a:solidFill>
              <a:latin typeface="+mn-ea"/>
            </a:endParaRPr>
          </a:p>
          <a:p>
            <a:pPr>
              <a:lnSpc>
                <a:spcPct val="125000"/>
              </a:lnSpc>
              <a:spcBef>
                <a:spcPct val="0"/>
              </a:spcBef>
            </a:pPr>
            <a:endParaRPr lang="en-US" altLang="zh-CN" sz="2000" b="1" dirty="0">
              <a:solidFill>
                <a:schemeClr val="accent1"/>
              </a:solidFill>
              <a:latin typeface="+mn-ea"/>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6867">
                                            <p:txEl>
                                              <p:charRg st="5" end="31"/>
                                            </p:txEl>
                                          </p:spTgt>
                                        </p:tgtEl>
                                        <p:attrNameLst>
                                          <p:attrName>style.visibility</p:attrName>
                                        </p:attrNameLst>
                                      </p:cBhvr>
                                      <p:to>
                                        <p:strVal val="visible"/>
                                      </p:to>
                                    </p:set>
                                    <p:animEffect transition="in" filter="blinds(horizontal)">
                                      <p:cBhvr>
                                        <p:cTn id="7" dur="500"/>
                                        <p:tgtEl>
                                          <p:spTgt spid="36867">
                                            <p:txEl>
                                              <p:charRg st="5" end="31"/>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6867">
                                            <p:txEl>
                                              <p:charRg st="31" end="95"/>
                                            </p:txEl>
                                          </p:spTgt>
                                        </p:tgtEl>
                                        <p:attrNameLst>
                                          <p:attrName>style.visibility</p:attrName>
                                        </p:attrNameLst>
                                      </p:cBhvr>
                                      <p:to>
                                        <p:strVal val="visible"/>
                                      </p:to>
                                    </p:set>
                                    <p:animEffect transition="in" filter="blinds(horizontal)">
                                      <p:cBhvr>
                                        <p:cTn id="12" dur="500"/>
                                        <p:tgtEl>
                                          <p:spTgt spid="36867">
                                            <p:txEl>
                                              <p:charRg st="31" end="95"/>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36867">
                                            <p:txEl>
                                              <p:charRg st="95" end="131"/>
                                            </p:txEl>
                                          </p:spTgt>
                                        </p:tgtEl>
                                        <p:attrNameLst>
                                          <p:attrName>style.visibility</p:attrName>
                                        </p:attrNameLst>
                                      </p:cBhvr>
                                      <p:to>
                                        <p:strVal val="visible"/>
                                      </p:to>
                                    </p:set>
                                    <p:animEffect transition="in" filter="blinds(horizontal)">
                                      <p:cBhvr>
                                        <p:cTn id="17" dur="500"/>
                                        <p:tgtEl>
                                          <p:spTgt spid="36867">
                                            <p:txEl>
                                              <p:charRg st="95" end="13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36867">
                                            <p:txEl>
                                              <p:charRg st="131" end="166"/>
                                            </p:txEl>
                                          </p:spTgt>
                                        </p:tgtEl>
                                        <p:attrNameLst>
                                          <p:attrName>style.visibility</p:attrName>
                                        </p:attrNameLst>
                                      </p:cBhvr>
                                      <p:to>
                                        <p:strVal val="visible"/>
                                      </p:to>
                                    </p:set>
                                    <p:animEffect transition="in" filter="blinds(horizontal)">
                                      <p:cBhvr>
                                        <p:cTn id="22" dur="500"/>
                                        <p:tgtEl>
                                          <p:spTgt spid="36867">
                                            <p:txEl>
                                              <p:charRg st="131" end="16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nodeType="clickEffect">
                                  <p:stCondLst>
                                    <p:cond delay="0"/>
                                  </p:stCondLst>
                                  <p:childTnLst>
                                    <p:set>
                                      <p:cBhvr>
                                        <p:cTn id="26" dur="1" fill="hold">
                                          <p:stCondLst>
                                            <p:cond delay="0"/>
                                          </p:stCondLst>
                                        </p:cTn>
                                        <p:tgtEl>
                                          <p:spTgt spid="36867">
                                            <p:txEl>
                                              <p:charRg st="166" end="224"/>
                                            </p:txEl>
                                          </p:spTgt>
                                        </p:tgtEl>
                                        <p:attrNameLst>
                                          <p:attrName>style.visibility</p:attrName>
                                        </p:attrNameLst>
                                      </p:cBhvr>
                                      <p:to>
                                        <p:strVal val="visible"/>
                                      </p:to>
                                    </p:set>
                                    <p:animEffect transition="in" filter="blinds(horizontal)">
                                      <p:cBhvr>
                                        <p:cTn id="27" dur="500"/>
                                        <p:tgtEl>
                                          <p:spTgt spid="36867">
                                            <p:txEl>
                                              <p:charRg st="166" end="22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标题 36865"/>
          <p:cNvSpPr>
            <a:spLocks noGrp="1"/>
          </p:cNvSpPr>
          <p:nvPr>
            <p:ph type="title"/>
          </p:nvPr>
        </p:nvSpPr>
        <p:spPr>
          <a:xfrm>
            <a:off x="1303020" y="83185"/>
            <a:ext cx="6172200" cy="749300"/>
          </a:xfrm>
        </p:spPr>
        <p:txBody>
          <a:bodyPr anchor="ctr"/>
          <a:lstStyle/>
          <a:p>
            <a:r>
              <a:rPr lang="zh-CN" altLang="en-US" sz="4000" b="1" dirty="0">
                <a:solidFill>
                  <a:srgbClr val="0000CC"/>
                </a:solidFill>
              </a:rPr>
              <a:t>早期创作</a:t>
            </a:r>
            <a:endParaRPr lang="zh-CN" altLang="en-US" sz="4000" b="1" dirty="0">
              <a:solidFill>
                <a:srgbClr val="0000CC"/>
              </a:solidFill>
            </a:endParaRPr>
          </a:p>
        </p:txBody>
      </p:sp>
      <p:sp>
        <p:nvSpPr>
          <p:cNvPr id="36867" name="文本占位符 36866"/>
          <p:cNvSpPr>
            <a:spLocks noGrp="1"/>
          </p:cNvSpPr>
          <p:nvPr>
            <p:ph type="body" idx="1"/>
          </p:nvPr>
        </p:nvSpPr>
        <p:spPr>
          <a:xfrm>
            <a:off x="330200" y="979805"/>
            <a:ext cx="8300720" cy="4114800"/>
          </a:xfrm>
        </p:spPr>
        <p:txBody>
          <a:bodyPr/>
          <a:lstStyle/>
          <a:p>
            <a:pPr marL="0" indent="0">
              <a:lnSpc>
                <a:spcPct val="125000"/>
              </a:lnSpc>
              <a:spcBef>
                <a:spcPct val="0"/>
              </a:spcBef>
              <a:buNone/>
            </a:pPr>
            <a:r>
              <a:rPr lang="zh-CN" altLang="en-US" sz="2000" b="1" dirty="0">
                <a:solidFill>
                  <a:schemeClr val="accent1"/>
                </a:solidFill>
              </a:rPr>
              <a:t>       陀思妥耶夫斯基</a:t>
            </a:r>
            <a:r>
              <a:rPr lang="zh-CN" altLang="en-US" sz="2000" dirty="0">
                <a:solidFill>
                  <a:schemeClr val="accent1"/>
                </a:solidFill>
              </a:rPr>
              <a:t>在军校学习四年，对工程学并无太大兴趣，</a:t>
            </a:r>
            <a:r>
              <a:rPr lang="en-US" altLang="zh-CN" sz="2000" dirty="0">
                <a:solidFill>
                  <a:schemeClr val="accent1"/>
                </a:solidFill>
              </a:rPr>
              <a:t>1841</a:t>
            </a:r>
            <a:r>
              <a:rPr lang="zh-CN" altLang="en-US" sz="2000" dirty="0">
                <a:solidFill>
                  <a:schemeClr val="accent1"/>
                </a:solidFill>
              </a:rPr>
              <a:t>年他获得军衔，后在工程部谋得一个职位，满服役期限两年之后，作家没再耽搁，于</a:t>
            </a:r>
            <a:r>
              <a:rPr lang="en-US" altLang="zh-CN" sz="2000" dirty="0">
                <a:solidFill>
                  <a:schemeClr val="accent1"/>
                </a:solidFill>
              </a:rPr>
              <a:t>1844</a:t>
            </a:r>
            <a:r>
              <a:rPr lang="zh-CN" altLang="en-US" sz="2000" dirty="0">
                <a:solidFill>
                  <a:schemeClr val="accent1"/>
                </a:solidFill>
              </a:rPr>
              <a:t>年退伍，立志献身于文学。其父过世后，给作家留下一份不大不小的家产，但费奥尔多并不善做事，亦不懂节俭，因此常常捉襟见肘。他于</a:t>
            </a:r>
            <a:r>
              <a:rPr lang="en-US" altLang="zh-CN" sz="2000" dirty="0">
                <a:solidFill>
                  <a:schemeClr val="accent1"/>
                </a:solidFill>
              </a:rPr>
              <a:t>1844-45</a:t>
            </a:r>
            <a:r>
              <a:rPr lang="zh-CN" altLang="en-US" sz="2000" dirty="0">
                <a:solidFill>
                  <a:schemeClr val="accent1"/>
                </a:solidFill>
              </a:rPr>
              <a:t>年之交写出小说</a:t>
            </a:r>
            <a:r>
              <a:rPr lang="zh-CN" altLang="en-US" sz="2000" b="1" dirty="0">
                <a:solidFill>
                  <a:srgbClr val="0000CC"/>
                </a:solidFill>
              </a:rPr>
              <a:t>《穷人》（</a:t>
            </a:r>
            <a:r>
              <a:rPr lang="en-US" altLang="zh-CN" sz="2000" b="1" dirty="0">
                <a:solidFill>
                  <a:srgbClr val="0000CC"/>
                </a:solidFill>
              </a:rPr>
              <a:t>Бедные люди</a:t>
            </a:r>
            <a:r>
              <a:rPr lang="zh-CN" altLang="en-US" sz="2000" b="1" dirty="0">
                <a:solidFill>
                  <a:srgbClr val="0000CC"/>
                </a:solidFill>
              </a:rPr>
              <a:t>）</a:t>
            </a:r>
            <a:r>
              <a:rPr lang="zh-CN" altLang="en-US" sz="2000" dirty="0">
                <a:solidFill>
                  <a:schemeClr val="accent1"/>
                </a:solidFill>
              </a:rPr>
              <a:t>，被涅克拉索夫收入《彼得堡作品集》，于</a:t>
            </a:r>
            <a:r>
              <a:rPr lang="en-US" altLang="zh-CN" sz="2000" dirty="0">
                <a:solidFill>
                  <a:schemeClr val="accent1"/>
                </a:solidFill>
              </a:rPr>
              <a:t>1846</a:t>
            </a:r>
            <a:r>
              <a:rPr lang="zh-CN" altLang="en-US" sz="2000" dirty="0">
                <a:solidFill>
                  <a:schemeClr val="accent1"/>
                </a:solidFill>
              </a:rPr>
              <a:t>年</a:t>
            </a:r>
            <a:r>
              <a:rPr lang="en-US" altLang="zh-CN" sz="2000" dirty="0">
                <a:solidFill>
                  <a:schemeClr val="accent1"/>
                </a:solidFill>
              </a:rPr>
              <a:t>1</a:t>
            </a:r>
            <a:r>
              <a:rPr lang="zh-CN" altLang="en-US" sz="2000" dirty="0">
                <a:solidFill>
                  <a:schemeClr val="accent1"/>
                </a:solidFill>
              </a:rPr>
              <a:t>月面世。这部小说得到别林斯基和其他批评家的高度评价，在读者中大获成功。陀思妥耶夫斯基似乎很难承受其成功，有些飘飘然，关于他的傲慢自负留有许多可笑传闻。</a:t>
            </a:r>
            <a:endParaRPr lang="zh-CN" altLang="en-US" sz="2000" dirty="0">
              <a:solidFill>
                <a:schemeClr val="accent1"/>
              </a:solidFill>
            </a:endParaRPr>
          </a:p>
          <a:p>
            <a:pPr marL="0" indent="0">
              <a:lnSpc>
                <a:spcPct val="125000"/>
              </a:lnSpc>
              <a:spcBef>
                <a:spcPct val="0"/>
              </a:spcBef>
              <a:buNone/>
            </a:pPr>
            <a:r>
              <a:rPr lang="zh-CN" altLang="en-US" sz="2000" dirty="0">
                <a:solidFill>
                  <a:schemeClr val="accent1"/>
                </a:solidFill>
                <a:latin typeface="+mn-ea"/>
              </a:rPr>
              <a:t>    </a:t>
            </a:r>
            <a:endParaRPr lang="en-US" altLang="zh-CN" sz="2000" b="1" dirty="0">
              <a:solidFill>
                <a:schemeClr val="accent1"/>
              </a:solidFill>
              <a:latin typeface="+mn-ea"/>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6867">
                                            <p:txEl>
                                              <p:charRg st="5" end="31"/>
                                            </p:txEl>
                                          </p:spTgt>
                                        </p:tgtEl>
                                        <p:attrNameLst>
                                          <p:attrName>style.visibility</p:attrName>
                                        </p:attrNameLst>
                                      </p:cBhvr>
                                      <p:to>
                                        <p:strVal val="visible"/>
                                      </p:to>
                                    </p:set>
                                    <p:animEffect transition="in" filter="blinds(horizontal)">
                                      <p:cBhvr>
                                        <p:cTn id="7" dur="500"/>
                                        <p:tgtEl>
                                          <p:spTgt spid="36867">
                                            <p:txEl>
                                              <p:charRg st="5" end="31"/>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6867">
                                            <p:txEl>
                                              <p:charRg st="31" end="95"/>
                                            </p:txEl>
                                          </p:spTgt>
                                        </p:tgtEl>
                                        <p:attrNameLst>
                                          <p:attrName>style.visibility</p:attrName>
                                        </p:attrNameLst>
                                      </p:cBhvr>
                                      <p:to>
                                        <p:strVal val="visible"/>
                                      </p:to>
                                    </p:set>
                                    <p:animEffect transition="in" filter="blinds(horizontal)">
                                      <p:cBhvr>
                                        <p:cTn id="12" dur="500"/>
                                        <p:tgtEl>
                                          <p:spTgt spid="36867">
                                            <p:txEl>
                                              <p:charRg st="31" end="95"/>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36867">
                                            <p:txEl>
                                              <p:charRg st="95" end="131"/>
                                            </p:txEl>
                                          </p:spTgt>
                                        </p:tgtEl>
                                        <p:attrNameLst>
                                          <p:attrName>style.visibility</p:attrName>
                                        </p:attrNameLst>
                                      </p:cBhvr>
                                      <p:to>
                                        <p:strVal val="visible"/>
                                      </p:to>
                                    </p:set>
                                    <p:animEffect transition="in" filter="blinds(horizontal)">
                                      <p:cBhvr>
                                        <p:cTn id="17" dur="500"/>
                                        <p:tgtEl>
                                          <p:spTgt spid="36867">
                                            <p:txEl>
                                              <p:charRg st="95" end="13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36867">
                                            <p:txEl>
                                              <p:charRg st="131" end="166"/>
                                            </p:txEl>
                                          </p:spTgt>
                                        </p:tgtEl>
                                        <p:attrNameLst>
                                          <p:attrName>style.visibility</p:attrName>
                                        </p:attrNameLst>
                                      </p:cBhvr>
                                      <p:to>
                                        <p:strVal val="visible"/>
                                      </p:to>
                                    </p:set>
                                    <p:animEffect transition="in" filter="blinds(horizontal)">
                                      <p:cBhvr>
                                        <p:cTn id="22" dur="500"/>
                                        <p:tgtEl>
                                          <p:spTgt spid="36867">
                                            <p:txEl>
                                              <p:charRg st="131" end="16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nodeType="clickEffect">
                                  <p:stCondLst>
                                    <p:cond delay="0"/>
                                  </p:stCondLst>
                                  <p:childTnLst>
                                    <p:set>
                                      <p:cBhvr>
                                        <p:cTn id="26" dur="1" fill="hold">
                                          <p:stCondLst>
                                            <p:cond delay="0"/>
                                          </p:stCondLst>
                                        </p:cTn>
                                        <p:tgtEl>
                                          <p:spTgt spid="36867">
                                            <p:txEl>
                                              <p:charRg st="166" end="224"/>
                                            </p:txEl>
                                          </p:spTgt>
                                        </p:tgtEl>
                                        <p:attrNameLst>
                                          <p:attrName>style.visibility</p:attrName>
                                        </p:attrNameLst>
                                      </p:cBhvr>
                                      <p:to>
                                        <p:strVal val="visible"/>
                                      </p:to>
                                    </p:set>
                                    <p:animEffect transition="in" filter="blinds(horizontal)">
                                      <p:cBhvr>
                                        <p:cTn id="27" dur="500"/>
                                        <p:tgtEl>
                                          <p:spTgt spid="36867">
                                            <p:txEl>
                                              <p:charRg st="166" end="22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标题 36865"/>
          <p:cNvSpPr>
            <a:spLocks noGrp="1"/>
          </p:cNvSpPr>
          <p:nvPr>
            <p:ph type="title"/>
          </p:nvPr>
        </p:nvSpPr>
        <p:spPr>
          <a:xfrm>
            <a:off x="1303020" y="83185"/>
            <a:ext cx="6172200" cy="749300"/>
          </a:xfrm>
        </p:spPr>
        <p:txBody>
          <a:bodyPr anchor="ctr"/>
          <a:lstStyle/>
          <a:p>
            <a:r>
              <a:rPr lang="zh-CN" altLang="en-US" sz="4000" b="1" dirty="0">
                <a:solidFill>
                  <a:srgbClr val="0000CC"/>
                </a:solidFill>
              </a:rPr>
              <a:t>早期创作</a:t>
            </a:r>
            <a:endParaRPr lang="zh-CN" altLang="en-US" sz="4000" b="1" dirty="0">
              <a:solidFill>
                <a:srgbClr val="0000CC"/>
              </a:solidFill>
            </a:endParaRPr>
          </a:p>
        </p:txBody>
      </p:sp>
      <p:sp>
        <p:nvSpPr>
          <p:cNvPr id="36867" name="文本占位符 36866"/>
          <p:cNvSpPr>
            <a:spLocks noGrp="1"/>
          </p:cNvSpPr>
          <p:nvPr>
            <p:ph type="body" idx="1"/>
          </p:nvPr>
        </p:nvSpPr>
        <p:spPr>
          <a:xfrm>
            <a:off x="330200" y="832485"/>
            <a:ext cx="8300720" cy="4114800"/>
          </a:xfrm>
        </p:spPr>
        <p:txBody>
          <a:bodyPr/>
          <a:lstStyle/>
          <a:p>
            <a:pPr marL="0" indent="0">
              <a:lnSpc>
                <a:spcPct val="125000"/>
              </a:lnSpc>
              <a:spcBef>
                <a:spcPct val="0"/>
              </a:spcBef>
              <a:buNone/>
            </a:pPr>
            <a:r>
              <a:rPr lang="zh-CN" altLang="en-US" sz="2000" b="1" dirty="0">
                <a:solidFill>
                  <a:schemeClr val="accent1"/>
                </a:solidFill>
              </a:rPr>
              <a:t>       </a:t>
            </a:r>
            <a:r>
              <a:rPr lang="zh-CN" altLang="en-US" sz="1800" dirty="0">
                <a:solidFill>
                  <a:schemeClr val="accent1"/>
                </a:solidFill>
                <a:latin typeface="+mn-ea"/>
                <a:sym typeface="+mn-ea"/>
              </a:rPr>
              <a:t>巨大成功并没有持续太久，与《穷人》同年面世的第二部小说</a:t>
            </a:r>
            <a:r>
              <a:rPr lang="zh-CN" altLang="en-US" sz="1800" b="1" dirty="0">
                <a:solidFill>
                  <a:schemeClr val="accent1"/>
                </a:solidFill>
                <a:latin typeface="+mn-ea"/>
                <a:sym typeface="+mn-ea"/>
              </a:rPr>
              <a:t>《双重人》（</a:t>
            </a:r>
            <a:r>
              <a:rPr lang="en-US" altLang="zh-CN" sz="1800" b="1" dirty="0">
                <a:solidFill>
                  <a:srgbClr val="0000CC"/>
                </a:solidFill>
                <a:latin typeface="Times New Roman" panose="02020603050405020304" pitchFamily="18" charset="0"/>
                <a:sym typeface="+mn-ea"/>
              </a:rPr>
              <a:t>Двойник</a:t>
            </a:r>
            <a:r>
              <a:rPr lang="zh-CN" altLang="en-US" sz="1800" b="1" dirty="0">
                <a:solidFill>
                  <a:schemeClr val="accent1"/>
                </a:solidFill>
                <a:latin typeface="+mn-ea"/>
                <a:sym typeface="+mn-ea"/>
              </a:rPr>
              <a:t>）</a:t>
            </a:r>
            <a:r>
              <a:rPr lang="zh-CN" altLang="en-US" sz="1800" dirty="0">
                <a:solidFill>
                  <a:schemeClr val="accent1"/>
                </a:solidFill>
                <a:latin typeface="+mn-ea"/>
                <a:sym typeface="+mn-ea"/>
              </a:rPr>
              <a:t>所激起的反响相当冷淡。同时，他与别林斯基及其友人、以及作家屠格涅夫等的关系变糟。陀思妥耶夫斯基是彼得拉舍夫斯基社会主义小组</a:t>
            </a:r>
            <a:r>
              <a:rPr lang="zh-CN" altLang="en-US" sz="1800" dirty="0">
                <a:solidFill>
                  <a:schemeClr val="accent1"/>
                </a:solidFill>
                <a:latin typeface="Times New Roman" panose="02020603050405020304" pitchFamily="18" charset="0"/>
                <a:sym typeface="+mn-ea"/>
              </a:rPr>
              <a:t>（</a:t>
            </a:r>
            <a:r>
              <a:rPr lang="en-US" altLang="zh-CN" sz="1800" dirty="0">
                <a:solidFill>
                  <a:schemeClr val="accent1"/>
                </a:solidFill>
                <a:latin typeface="Times New Roman" panose="02020603050405020304" pitchFamily="18" charset="0"/>
                <a:sym typeface="+mn-ea"/>
              </a:rPr>
              <a:t>кружок Петрашевского</a:t>
            </a:r>
            <a:r>
              <a:rPr lang="zh-CN" altLang="en-US" sz="1800" dirty="0">
                <a:solidFill>
                  <a:schemeClr val="accent1"/>
                </a:solidFill>
                <a:latin typeface="+mn-ea"/>
                <a:sym typeface="+mn-ea"/>
              </a:rPr>
              <a:t>）的成员。</a:t>
            </a:r>
            <a:r>
              <a:rPr lang="en-US" altLang="zh-CN" sz="1800" dirty="0">
                <a:solidFill>
                  <a:schemeClr val="accent1"/>
                </a:solidFill>
                <a:latin typeface="+mn-ea"/>
                <a:sym typeface="+mn-ea"/>
              </a:rPr>
              <a:t>1848</a:t>
            </a:r>
            <a:r>
              <a:rPr lang="zh-CN" altLang="en-US" sz="1800" dirty="0">
                <a:solidFill>
                  <a:schemeClr val="accent1"/>
                </a:solidFill>
                <a:latin typeface="+mn-ea"/>
                <a:sym typeface="+mn-ea"/>
              </a:rPr>
              <a:t>年法国大革命后，</a:t>
            </a:r>
            <a:r>
              <a:rPr lang="en-US" altLang="zh-CN" sz="1800" dirty="0">
                <a:solidFill>
                  <a:schemeClr val="accent1"/>
                </a:solidFill>
                <a:latin typeface="+mn-ea"/>
                <a:sym typeface="+mn-ea"/>
              </a:rPr>
              <a:t>“</a:t>
            </a:r>
            <a:r>
              <a:rPr lang="zh-CN" altLang="en-US" sz="1800" dirty="0">
                <a:solidFill>
                  <a:schemeClr val="accent1"/>
                </a:solidFill>
                <a:latin typeface="+mn-ea"/>
                <a:sym typeface="+mn-ea"/>
              </a:rPr>
              <a:t>欧洲宪兵</a:t>
            </a:r>
            <a:r>
              <a:rPr lang="en-US" altLang="zh-CN" sz="1800" dirty="0">
                <a:solidFill>
                  <a:schemeClr val="accent1"/>
                </a:solidFill>
                <a:latin typeface="+mn-ea"/>
                <a:sym typeface="+mn-ea"/>
              </a:rPr>
              <a:t>”</a:t>
            </a:r>
            <a:r>
              <a:rPr lang="zh-CN" altLang="en-US" sz="1800" dirty="0">
                <a:solidFill>
                  <a:schemeClr val="accent1"/>
                </a:solidFill>
                <a:latin typeface="+mn-ea"/>
                <a:sym typeface="+mn-ea"/>
              </a:rPr>
              <a:t>的沙皇俄国政府开始大肆追捕国内的革命小组，</a:t>
            </a:r>
            <a:r>
              <a:rPr lang="en-US" altLang="zh-CN" sz="1800" dirty="0">
                <a:solidFill>
                  <a:schemeClr val="accent1"/>
                </a:solidFill>
                <a:latin typeface="+mn-ea"/>
                <a:sym typeface="+mn-ea"/>
              </a:rPr>
              <a:t>1849</a:t>
            </a:r>
            <a:r>
              <a:rPr lang="zh-CN" altLang="en-US" sz="1800" dirty="0">
                <a:solidFill>
                  <a:schemeClr val="accent1"/>
                </a:solidFill>
                <a:latin typeface="+mn-ea"/>
                <a:sym typeface="+mn-ea"/>
              </a:rPr>
              <a:t>年该小组成员全部被捕。后陀思妥耶夫斯基被判八年苦役，此刑期后被皇帝本人减为四年，但陀思妥耶夫斯基苦役期满后还得以列兵身份在军中服役。然而，判决结果并未被正常告知犯人，其而代之是一场恶意导演的</a:t>
            </a:r>
            <a:r>
              <a:rPr lang="en-US" altLang="zh-CN" sz="1800" dirty="0">
                <a:solidFill>
                  <a:schemeClr val="accent1"/>
                </a:solidFill>
                <a:latin typeface="+mn-ea"/>
                <a:sym typeface="+mn-ea"/>
              </a:rPr>
              <a:t>“</a:t>
            </a:r>
            <a:r>
              <a:rPr lang="zh-CN" altLang="en-US" sz="1800" dirty="0">
                <a:solidFill>
                  <a:schemeClr val="accent1"/>
                </a:solidFill>
                <a:latin typeface="+mn-ea"/>
                <a:sym typeface="+mn-ea"/>
              </a:rPr>
              <a:t>假死刑</a:t>
            </a:r>
            <a:r>
              <a:rPr lang="en-US" altLang="zh-CN" sz="1800" dirty="0">
                <a:solidFill>
                  <a:schemeClr val="accent1"/>
                </a:solidFill>
                <a:latin typeface="+mn-ea"/>
                <a:sym typeface="+mn-ea"/>
              </a:rPr>
              <a:t>”</a:t>
            </a:r>
            <a:r>
              <a:rPr lang="zh-CN" altLang="en-US" sz="1800" dirty="0">
                <a:solidFill>
                  <a:schemeClr val="accent1"/>
                </a:solidFill>
                <a:latin typeface="+mn-ea"/>
                <a:sym typeface="+mn-ea"/>
              </a:rPr>
              <a:t>。这一日（</a:t>
            </a:r>
            <a:r>
              <a:rPr lang="en-US" altLang="zh-CN" sz="1800" dirty="0">
                <a:solidFill>
                  <a:schemeClr val="accent1"/>
                </a:solidFill>
                <a:latin typeface="+mn-ea"/>
                <a:sym typeface="+mn-ea"/>
              </a:rPr>
              <a:t>1849</a:t>
            </a:r>
            <a:r>
              <a:rPr lang="zh-CN" altLang="en-US" sz="1800" dirty="0">
                <a:solidFill>
                  <a:schemeClr val="accent1"/>
                </a:solidFill>
                <a:latin typeface="+mn-ea"/>
                <a:sym typeface="+mn-ea"/>
              </a:rPr>
              <a:t>年</a:t>
            </a:r>
            <a:r>
              <a:rPr lang="en-US" altLang="zh-CN" sz="1800" dirty="0">
                <a:solidFill>
                  <a:schemeClr val="accent1"/>
                </a:solidFill>
                <a:latin typeface="+mn-ea"/>
                <a:sym typeface="+mn-ea"/>
              </a:rPr>
              <a:t>12</a:t>
            </a:r>
            <a:r>
              <a:rPr lang="zh-CN" altLang="en-US" sz="1800" dirty="0">
                <a:solidFill>
                  <a:schemeClr val="accent1"/>
                </a:solidFill>
                <a:latin typeface="+mn-ea"/>
                <a:sym typeface="+mn-ea"/>
              </a:rPr>
              <a:t>月</a:t>
            </a:r>
            <a:r>
              <a:rPr lang="en-US" altLang="zh-CN" sz="1800" dirty="0">
                <a:solidFill>
                  <a:schemeClr val="accent1"/>
                </a:solidFill>
                <a:latin typeface="+mn-ea"/>
                <a:sym typeface="+mn-ea"/>
              </a:rPr>
              <a:t>22</a:t>
            </a:r>
            <a:r>
              <a:rPr lang="zh-CN" altLang="en-US" sz="1800" dirty="0">
                <a:solidFill>
                  <a:schemeClr val="accent1"/>
                </a:solidFill>
                <a:latin typeface="+mn-ea"/>
                <a:sym typeface="+mn-ea"/>
              </a:rPr>
              <a:t>日）令作家终生难忘：他在其作品中两次提及此事，一为《白痴》，二为</a:t>
            </a:r>
            <a:r>
              <a:rPr lang="en-US" altLang="zh-CN" sz="1800" dirty="0">
                <a:solidFill>
                  <a:schemeClr val="accent1"/>
                </a:solidFill>
                <a:latin typeface="+mn-ea"/>
                <a:sym typeface="+mn-ea"/>
              </a:rPr>
              <a:t>1873</a:t>
            </a:r>
            <a:r>
              <a:rPr lang="zh-CN" altLang="en-US" sz="1800" dirty="0">
                <a:solidFill>
                  <a:schemeClr val="accent1"/>
                </a:solidFill>
                <a:latin typeface="+mn-ea"/>
                <a:sym typeface="+mn-ea"/>
              </a:rPr>
              <a:t>年的《作家日记》。此后作家被流放西伯利亚。自此陀思妥耶夫斯基在文学界消失，时间长达九年。这是作家的早期创作时期。</a:t>
            </a:r>
            <a:endParaRPr lang="zh-CN" altLang="en-US" sz="1800" dirty="0">
              <a:solidFill>
                <a:schemeClr val="accent1"/>
              </a:solidFill>
              <a:latin typeface="+mn-ea"/>
              <a:sym typeface="+mn-ea"/>
            </a:endParaRPr>
          </a:p>
          <a:p>
            <a:pPr marL="0" indent="0">
              <a:lnSpc>
                <a:spcPct val="125000"/>
              </a:lnSpc>
              <a:spcBef>
                <a:spcPct val="0"/>
              </a:spcBef>
              <a:buNone/>
            </a:pPr>
            <a:r>
              <a:rPr lang="zh-CN" altLang="en-US" sz="2000" dirty="0">
                <a:solidFill>
                  <a:schemeClr val="accent1"/>
                </a:solidFill>
                <a:latin typeface="+mn-ea"/>
              </a:rPr>
              <a:t>    </a:t>
            </a:r>
            <a:endParaRPr lang="zh-CN" altLang="en-US" sz="2000" dirty="0">
              <a:solidFill>
                <a:schemeClr val="accent1"/>
              </a:solidFill>
              <a:latin typeface="+mn-ea"/>
            </a:endParaRPr>
          </a:p>
          <a:p>
            <a:pPr>
              <a:lnSpc>
                <a:spcPct val="125000"/>
              </a:lnSpc>
              <a:spcBef>
                <a:spcPct val="0"/>
              </a:spcBef>
            </a:pPr>
            <a:endParaRPr lang="en-US" altLang="zh-CN" sz="2000" b="1" dirty="0">
              <a:solidFill>
                <a:schemeClr val="accent1"/>
              </a:solidFill>
              <a:latin typeface="+mn-ea"/>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6867">
                                            <p:txEl>
                                              <p:charRg st="5" end="31"/>
                                            </p:txEl>
                                          </p:spTgt>
                                        </p:tgtEl>
                                        <p:attrNameLst>
                                          <p:attrName>style.visibility</p:attrName>
                                        </p:attrNameLst>
                                      </p:cBhvr>
                                      <p:to>
                                        <p:strVal val="visible"/>
                                      </p:to>
                                    </p:set>
                                    <p:animEffect transition="in" filter="blinds(horizontal)">
                                      <p:cBhvr>
                                        <p:cTn id="7" dur="500"/>
                                        <p:tgtEl>
                                          <p:spTgt spid="36867">
                                            <p:txEl>
                                              <p:charRg st="5" end="31"/>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6867">
                                            <p:txEl>
                                              <p:charRg st="31" end="95"/>
                                            </p:txEl>
                                          </p:spTgt>
                                        </p:tgtEl>
                                        <p:attrNameLst>
                                          <p:attrName>style.visibility</p:attrName>
                                        </p:attrNameLst>
                                      </p:cBhvr>
                                      <p:to>
                                        <p:strVal val="visible"/>
                                      </p:to>
                                    </p:set>
                                    <p:animEffect transition="in" filter="blinds(horizontal)">
                                      <p:cBhvr>
                                        <p:cTn id="12" dur="500"/>
                                        <p:tgtEl>
                                          <p:spTgt spid="36867">
                                            <p:txEl>
                                              <p:charRg st="31" end="95"/>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36867">
                                            <p:txEl>
                                              <p:charRg st="95" end="131"/>
                                            </p:txEl>
                                          </p:spTgt>
                                        </p:tgtEl>
                                        <p:attrNameLst>
                                          <p:attrName>style.visibility</p:attrName>
                                        </p:attrNameLst>
                                      </p:cBhvr>
                                      <p:to>
                                        <p:strVal val="visible"/>
                                      </p:to>
                                    </p:set>
                                    <p:animEffect transition="in" filter="blinds(horizontal)">
                                      <p:cBhvr>
                                        <p:cTn id="17" dur="500"/>
                                        <p:tgtEl>
                                          <p:spTgt spid="36867">
                                            <p:txEl>
                                              <p:charRg st="95" end="13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36867">
                                            <p:txEl>
                                              <p:charRg st="131" end="166"/>
                                            </p:txEl>
                                          </p:spTgt>
                                        </p:tgtEl>
                                        <p:attrNameLst>
                                          <p:attrName>style.visibility</p:attrName>
                                        </p:attrNameLst>
                                      </p:cBhvr>
                                      <p:to>
                                        <p:strVal val="visible"/>
                                      </p:to>
                                    </p:set>
                                    <p:animEffect transition="in" filter="blinds(horizontal)">
                                      <p:cBhvr>
                                        <p:cTn id="22" dur="500"/>
                                        <p:tgtEl>
                                          <p:spTgt spid="36867">
                                            <p:txEl>
                                              <p:charRg st="131" end="16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nodeType="clickEffect">
                                  <p:stCondLst>
                                    <p:cond delay="0"/>
                                  </p:stCondLst>
                                  <p:childTnLst>
                                    <p:set>
                                      <p:cBhvr>
                                        <p:cTn id="26" dur="1" fill="hold">
                                          <p:stCondLst>
                                            <p:cond delay="0"/>
                                          </p:stCondLst>
                                        </p:cTn>
                                        <p:tgtEl>
                                          <p:spTgt spid="36867">
                                            <p:txEl>
                                              <p:charRg st="166" end="224"/>
                                            </p:txEl>
                                          </p:spTgt>
                                        </p:tgtEl>
                                        <p:attrNameLst>
                                          <p:attrName>style.visibility</p:attrName>
                                        </p:attrNameLst>
                                      </p:cBhvr>
                                      <p:to>
                                        <p:strVal val="visible"/>
                                      </p:to>
                                    </p:set>
                                    <p:animEffect transition="in" filter="blinds(horizontal)">
                                      <p:cBhvr>
                                        <p:cTn id="27" dur="500"/>
                                        <p:tgtEl>
                                          <p:spTgt spid="36867">
                                            <p:txEl>
                                              <p:charRg st="166" end="22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标题 36865"/>
          <p:cNvSpPr>
            <a:spLocks noGrp="1"/>
          </p:cNvSpPr>
          <p:nvPr>
            <p:ph type="title"/>
          </p:nvPr>
        </p:nvSpPr>
        <p:spPr>
          <a:xfrm>
            <a:off x="1303020" y="83185"/>
            <a:ext cx="6172200" cy="749300"/>
          </a:xfrm>
        </p:spPr>
        <p:txBody>
          <a:bodyPr anchor="ctr"/>
          <a:lstStyle/>
          <a:p>
            <a:r>
              <a:rPr lang="zh-CN" altLang="en-US" sz="4000" b="1" dirty="0">
                <a:solidFill>
                  <a:srgbClr val="0000CC"/>
                </a:solidFill>
              </a:rPr>
              <a:t>早期创作</a:t>
            </a:r>
            <a:endParaRPr lang="zh-CN" altLang="en-US" sz="4000" b="1" dirty="0">
              <a:solidFill>
                <a:srgbClr val="0000CC"/>
              </a:solidFill>
            </a:endParaRPr>
          </a:p>
        </p:txBody>
      </p:sp>
      <p:sp>
        <p:nvSpPr>
          <p:cNvPr id="36867" name="文本占位符 36866"/>
          <p:cNvSpPr>
            <a:spLocks noGrp="1"/>
          </p:cNvSpPr>
          <p:nvPr>
            <p:ph type="body" idx="1"/>
          </p:nvPr>
        </p:nvSpPr>
        <p:spPr>
          <a:xfrm>
            <a:off x="349250" y="1183640"/>
            <a:ext cx="8300720" cy="3112770"/>
          </a:xfrm>
        </p:spPr>
        <p:txBody>
          <a:bodyPr/>
          <a:lstStyle/>
          <a:p>
            <a:pPr marL="0" indent="0">
              <a:lnSpc>
                <a:spcPct val="125000"/>
              </a:lnSpc>
              <a:spcBef>
                <a:spcPct val="0"/>
              </a:spcBef>
              <a:buNone/>
            </a:pPr>
            <a:r>
              <a:rPr lang="zh-CN" altLang="en-US" sz="2000" b="1" dirty="0">
                <a:solidFill>
                  <a:schemeClr val="accent1"/>
                </a:solidFill>
              </a:rPr>
              <a:t>   </a:t>
            </a:r>
            <a:r>
              <a:rPr lang="zh-CN" altLang="en-US" sz="1800" b="1" dirty="0">
                <a:solidFill>
                  <a:schemeClr val="accent1"/>
                </a:solidFill>
                <a:latin typeface="Times New Roman" panose="02020603050405020304" pitchFamily="18" charset="0"/>
              </a:rPr>
              <a:t>   </a:t>
            </a:r>
            <a:r>
              <a:rPr lang="zh-CN" altLang="en-US" sz="1800" dirty="0">
                <a:solidFill>
                  <a:schemeClr val="accent1"/>
                </a:solidFill>
                <a:latin typeface="Times New Roman" panose="02020603050405020304" pitchFamily="18" charset="0"/>
              </a:rPr>
              <a:t> 陀思妥耶夫斯基的早期作品</a:t>
            </a:r>
            <a:r>
              <a:rPr lang="zh-CN" altLang="en-US" sz="1800" b="1" dirty="0">
                <a:solidFill>
                  <a:srgbClr val="0000CC"/>
                </a:solidFill>
                <a:latin typeface="Times New Roman" panose="02020603050405020304" pitchFamily="18" charset="0"/>
              </a:rPr>
              <a:t>《穷人》、《双重人》、《女房东》（</a:t>
            </a:r>
            <a:r>
              <a:rPr lang="en-US" altLang="zh-CN" sz="1800" b="1" dirty="0">
                <a:solidFill>
                  <a:srgbClr val="0000CC"/>
                </a:solidFill>
                <a:latin typeface="Times New Roman" panose="02020603050405020304" pitchFamily="18" charset="0"/>
              </a:rPr>
              <a:t>Хозяйка, 1847</a:t>
            </a:r>
            <a:r>
              <a:rPr lang="zh-CN" altLang="en-US" sz="1800" b="1" dirty="0">
                <a:solidFill>
                  <a:srgbClr val="0000CC"/>
                </a:solidFill>
                <a:latin typeface="Times New Roman" panose="02020603050405020304" pitchFamily="18" charset="0"/>
              </a:rPr>
              <a:t>）、《白夜》（</a:t>
            </a:r>
            <a:r>
              <a:rPr lang="en-US" altLang="zh-CN" sz="1800" b="1" dirty="0">
                <a:solidFill>
                  <a:srgbClr val="0000CC"/>
                </a:solidFill>
                <a:latin typeface="Times New Roman" panose="02020603050405020304" pitchFamily="18" charset="0"/>
              </a:rPr>
              <a:t>Белые ночи, 1848</a:t>
            </a:r>
            <a:r>
              <a:rPr lang="zh-CN" altLang="en-US" sz="1800" b="1" dirty="0">
                <a:solidFill>
                  <a:srgbClr val="0000CC"/>
                </a:solidFill>
                <a:latin typeface="Times New Roman" panose="02020603050405020304" pitchFamily="18" charset="0"/>
              </a:rPr>
              <a:t>）、《涅朵奇卡</a:t>
            </a:r>
            <a:r>
              <a:rPr lang="zh-CN" altLang="en-US" sz="1800" b="1" dirty="0">
                <a:solidFill>
                  <a:srgbClr val="0000CC"/>
                </a:solidFill>
                <a:latin typeface="Times New Roman" panose="02020603050405020304" pitchFamily="18" charset="0"/>
                <a:ea typeface="宋体" panose="02010600030101010101" pitchFamily="2" charset="-122"/>
              </a:rPr>
              <a:t>·涅兹瓦诺娃</a:t>
            </a:r>
            <a:r>
              <a:rPr lang="zh-CN" altLang="en-US" sz="1800" b="1" dirty="0">
                <a:solidFill>
                  <a:srgbClr val="0000CC"/>
                </a:solidFill>
                <a:latin typeface="Times New Roman" panose="02020603050405020304" pitchFamily="18" charset="0"/>
              </a:rPr>
              <a:t>》（</a:t>
            </a:r>
            <a:r>
              <a:rPr lang="en-US" altLang="zh-CN" sz="1800" b="1" dirty="0">
                <a:solidFill>
                  <a:srgbClr val="0000CC"/>
                </a:solidFill>
                <a:latin typeface="Times New Roman" panose="02020603050405020304" pitchFamily="18" charset="0"/>
              </a:rPr>
              <a:t>Неточка Незванова, 1849</a:t>
            </a:r>
            <a:r>
              <a:rPr lang="zh-CN" altLang="en-US" sz="1800" b="1" dirty="0">
                <a:solidFill>
                  <a:srgbClr val="0000CC"/>
                </a:solidFill>
                <a:latin typeface="Times New Roman" panose="02020603050405020304" pitchFamily="18" charset="0"/>
              </a:rPr>
              <a:t>）</a:t>
            </a:r>
            <a:r>
              <a:rPr lang="zh-CN" altLang="en-US" sz="1800" dirty="0">
                <a:solidFill>
                  <a:schemeClr val="accent1"/>
                </a:solidFill>
                <a:latin typeface="Times New Roman" panose="02020603050405020304" pitchFamily="18" charset="0"/>
              </a:rPr>
              <a:t>中所表现出的鲜明的果戈里风格，与后期作品的复杂性形成对比。与其他四五十年代的小说家相比，陀氏与果戈里尤为接近，他的中篇小说更像是《外套》传统之传承，他试图将极端荒诞的自然主义与紧张的感伤情绪合为一体，两种成分天衣无缝，却又未曾丧失各自特性。</a:t>
            </a:r>
            <a:endParaRPr lang="zh-CN" altLang="en-US" sz="1800" dirty="0">
              <a:solidFill>
                <a:schemeClr val="accent1"/>
              </a:solidFill>
              <a:latin typeface="Times New Roman" panose="02020603050405020304" pitchFamily="18" charset="0"/>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6867">
                                            <p:txEl>
                                              <p:charRg st="5" end="31"/>
                                            </p:txEl>
                                          </p:spTgt>
                                        </p:tgtEl>
                                        <p:attrNameLst>
                                          <p:attrName>style.visibility</p:attrName>
                                        </p:attrNameLst>
                                      </p:cBhvr>
                                      <p:to>
                                        <p:strVal val="visible"/>
                                      </p:to>
                                    </p:set>
                                    <p:animEffect transition="in" filter="blinds(horizontal)">
                                      <p:cBhvr>
                                        <p:cTn id="7" dur="500"/>
                                        <p:tgtEl>
                                          <p:spTgt spid="36867">
                                            <p:txEl>
                                              <p:charRg st="5" end="31"/>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6867">
                                            <p:txEl>
                                              <p:charRg st="31" end="95"/>
                                            </p:txEl>
                                          </p:spTgt>
                                        </p:tgtEl>
                                        <p:attrNameLst>
                                          <p:attrName>style.visibility</p:attrName>
                                        </p:attrNameLst>
                                      </p:cBhvr>
                                      <p:to>
                                        <p:strVal val="visible"/>
                                      </p:to>
                                    </p:set>
                                    <p:animEffect transition="in" filter="blinds(horizontal)">
                                      <p:cBhvr>
                                        <p:cTn id="12" dur="500"/>
                                        <p:tgtEl>
                                          <p:spTgt spid="36867">
                                            <p:txEl>
                                              <p:charRg st="31" end="95"/>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36867">
                                            <p:txEl>
                                              <p:charRg st="95" end="131"/>
                                            </p:txEl>
                                          </p:spTgt>
                                        </p:tgtEl>
                                        <p:attrNameLst>
                                          <p:attrName>style.visibility</p:attrName>
                                        </p:attrNameLst>
                                      </p:cBhvr>
                                      <p:to>
                                        <p:strVal val="visible"/>
                                      </p:to>
                                    </p:set>
                                    <p:animEffect transition="in" filter="blinds(horizontal)">
                                      <p:cBhvr>
                                        <p:cTn id="17" dur="500"/>
                                        <p:tgtEl>
                                          <p:spTgt spid="36867">
                                            <p:txEl>
                                              <p:charRg st="95" end="13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36867">
                                            <p:txEl>
                                              <p:charRg st="131" end="166"/>
                                            </p:txEl>
                                          </p:spTgt>
                                        </p:tgtEl>
                                        <p:attrNameLst>
                                          <p:attrName>style.visibility</p:attrName>
                                        </p:attrNameLst>
                                      </p:cBhvr>
                                      <p:to>
                                        <p:strVal val="visible"/>
                                      </p:to>
                                    </p:set>
                                    <p:animEffect transition="in" filter="blinds(horizontal)">
                                      <p:cBhvr>
                                        <p:cTn id="22" dur="500"/>
                                        <p:tgtEl>
                                          <p:spTgt spid="36867">
                                            <p:txEl>
                                              <p:charRg st="131" end="16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nodeType="clickEffect">
                                  <p:stCondLst>
                                    <p:cond delay="0"/>
                                  </p:stCondLst>
                                  <p:childTnLst>
                                    <p:set>
                                      <p:cBhvr>
                                        <p:cTn id="26" dur="1" fill="hold">
                                          <p:stCondLst>
                                            <p:cond delay="0"/>
                                          </p:stCondLst>
                                        </p:cTn>
                                        <p:tgtEl>
                                          <p:spTgt spid="36867">
                                            <p:txEl>
                                              <p:charRg st="166" end="224"/>
                                            </p:txEl>
                                          </p:spTgt>
                                        </p:tgtEl>
                                        <p:attrNameLst>
                                          <p:attrName>style.visibility</p:attrName>
                                        </p:attrNameLst>
                                      </p:cBhvr>
                                      <p:to>
                                        <p:strVal val="visible"/>
                                      </p:to>
                                    </p:set>
                                    <p:animEffect transition="in" filter="blinds(horizontal)">
                                      <p:cBhvr>
                                        <p:cTn id="27" dur="500"/>
                                        <p:tgtEl>
                                          <p:spTgt spid="36867">
                                            <p:txEl>
                                              <p:charRg st="166" end="22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内容占位符 39938"/>
          <p:cNvSpPr>
            <a:spLocks noGrp="1"/>
          </p:cNvSpPr>
          <p:nvPr>
            <p:ph idx="1"/>
          </p:nvPr>
        </p:nvSpPr>
        <p:spPr>
          <a:xfrm>
            <a:off x="201930" y="1376680"/>
            <a:ext cx="8740775" cy="1855470"/>
          </a:xfrm>
        </p:spPr>
        <p:txBody>
          <a:bodyPr anchor="t"/>
          <a:lstStyle/>
          <a:p>
            <a:pPr marL="0" indent="0">
              <a:lnSpc>
                <a:spcPct val="125000"/>
              </a:lnSpc>
              <a:buNone/>
            </a:pPr>
            <a:r>
              <a:rPr lang="en-US" altLang="zh-CN" sz="1800" b="1" dirty="0"/>
              <a:t>  </a:t>
            </a:r>
            <a:r>
              <a:rPr lang="en-US" altLang="zh-CN" sz="2000" b="1" dirty="0">
                <a:solidFill>
                  <a:srgbClr val="080808"/>
                </a:solidFill>
              </a:rPr>
              <a:t>   </a:t>
            </a:r>
            <a:r>
              <a:rPr lang="zh-CN" altLang="en-US" sz="2000" dirty="0">
                <a:solidFill>
                  <a:srgbClr val="080808"/>
                </a:solidFill>
              </a:rPr>
              <a:t>      《穷人》</a:t>
            </a:r>
            <a:r>
              <a:rPr lang="zh-CN" altLang="en-US" sz="2000" dirty="0">
                <a:solidFill>
                  <a:srgbClr val="080808"/>
                </a:solidFill>
                <a:sym typeface="+mn-ea"/>
              </a:rPr>
              <a:t>一发表旋即被认为是自然派的代表作之一。涅克拉索夫更是直言：</a:t>
            </a:r>
            <a:r>
              <a:rPr lang="zh-CN" altLang="en-US" sz="2000" dirty="0">
                <a:solidFill>
                  <a:srgbClr val="080808"/>
                </a:solidFill>
              </a:rPr>
              <a:t>“一个新的果戈里出现了。”不过，《穷人》的内容却并非果戈里式，这里没有对生活之庸俗的憎恶，而是对饱受蹂躏、近乎兽类、可笑却依然高贵的人类之深切同情。《穷人》是</a:t>
            </a:r>
            <a:r>
              <a:rPr lang="en-US" altLang="zh-CN" sz="2000" dirty="0">
                <a:solidFill>
                  <a:srgbClr val="080808"/>
                </a:solidFill>
              </a:rPr>
              <a:t>40</a:t>
            </a:r>
            <a:r>
              <a:rPr lang="zh-CN" altLang="en-US" sz="2000" dirty="0">
                <a:solidFill>
                  <a:srgbClr val="080808"/>
                </a:solidFill>
              </a:rPr>
              <a:t>年代</a:t>
            </a:r>
            <a:r>
              <a:rPr lang="en-US" altLang="zh-CN" sz="2000" dirty="0">
                <a:solidFill>
                  <a:srgbClr val="080808"/>
                </a:solidFill>
              </a:rPr>
              <a:t>“</a:t>
            </a:r>
            <a:r>
              <a:rPr lang="zh-CN" altLang="en-US" sz="2000" dirty="0">
                <a:solidFill>
                  <a:srgbClr val="080808"/>
                </a:solidFill>
              </a:rPr>
              <a:t>仁慈</a:t>
            </a:r>
            <a:r>
              <a:rPr lang="en-US" altLang="zh-CN" sz="2000" dirty="0">
                <a:solidFill>
                  <a:srgbClr val="080808"/>
                </a:solidFill>
              </a:rPr>
              <a:t>”</a:t>
            </a:r>
            <a:r>
              <a:rPr lang="zh-CN" altLang="en-US" sz="2000" dirty="0">
                <a:solidFill>
                  <a:srgbClr val="080808"/>
                </a:solidFill>
              </a:rPr>
              <a:t>文学之巅峰，亦为构成陀思妥耶夫斯基后来那些伟大小说之醒目特征的悲悯态度之先声。</a:t>
            </a:r>
            <a:endParaRPr lang="zh-CN" altLang="en-US" sz="2000" dirty="0">
              <a:solidFill>
                <a:srgbClr val="080808"/>
              </a:solidFill>
            </a:endParaRPr>
          </a:p>
        </p:txBody>
      </p:sp>
      <p:sp>
        <p:nvSpPr>
          <p:cNvPr id="36866" name="标题 36865"/>
          <p:cNvSpPr>
            <a:spLocks noGrp="1"/>
          </p:cNvSpPr>
          <p:nvPr>
            <p:ph type="title"/>
          </p:nvPr>
        </p:nvSpPr>
        <p:spPr>
          <a:xfrm>
            <a:off x="1330960" y="82550"/>
            <a:ext cx="6172200" cy="857250"/>
          </a:xfrm>
        </p:spPr>
        <p:txBody>
          <a:bodyPr anchor="ctr"/>
          <a:lstStyle/>
          <a:p>
            <a:r>
              <a:rPr lang="zh-CN" altLang="en-US" sz="4000" b="1" dirty="0">
                <a:solidFill>
                  <a:srgbClr val="0000CC"/>
                </a:solidFill>
              </a:rPr>
              <a:t>（一）成名作《穷人》</a:t>
            </a:r>
            <a:endParaRPr lang="zh-CN" altLang="en-US" sz="4000" b="1" dirty="0">
              <a:solidFill>
                <a:srgbClr val="0000CC"/>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9939">
                                            <p:txEl>
                                              <p:charRg st="11" end="37"/>
                                            </p:txEl>
                                          </p:spTgt>
                                        </p:tgtEl>
                                        <p:attrNameLst>
                                          <p:attrName>style.visibility</p:attrName>
                                        </p:attrNameLst>
                                      </p:cBhvr>
                                      <p:to>
                                        <p:strVal val="visible"/>
                                      </p:to>
                                    </p:set>
                                    <p:animEffect transition="in" filter="blinds(horizontal)">
                                      <p:cBhvr>
                                        <p:cTn id="7" dur="500"/>
                                        <p:tgtEl>
                                          <p:spTgt spid="39939">
                                            <p:txEl>
                                              <p:charRg st="11" end="37"/>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39939">
                                            <p:txEl>
                                              <p:charRg st="37" end="65"/>
                                            </p:txEl>
                                          </p:spTgt>
                                        </p:tgtEl>
                                        <p:attrNameLst>
                                          <p:attrName>style.visibility</p:attrName>
                                        </p:attrNameLst>
                                      </p:cBhvr>
                                      <p:to>
                                        <p:strVal val="visible"/>
                                      </p:to>
                                    </p:set>
                                    <p:animEffect transition="in" filter="blinds(horizontal)">
                                      <p:cBhvr>
                                        <p:cTn id="10" dur="500"/>
                                        <p:tgtEl>
                                          <p:spTgt spid="39939">
                                            <p:txEl>
                                              <p:charRg st="37" end="65"/>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 presetClass="entr" presetSubtype="10" fill="hold" nodeType="clickEffect">
                                  <p:stCondLst>
                                    <p:cond delay="0"/>
                                  </p:stCondLst>
                                  <p:childTnLst>
                                    <p:set>
                                      <p:cBhvr>
                                        <p:cTn id="14" dur="1" fill="hold">
                                          <p:stCondLst>
                                            <p:cond delay="0"/>
                                          </p:stCondLst>
                                        </p:cTn>
                                        <p:tgtEl>
                                          <p:spTgt spid="39939">
                                            <p:txEl>
                                              <p:charRg st="65" end="81"/>
                                            </p:txEl>
                                          </p:spTgt>
                                        </p:tgtEl>
                                        <p:attrNameLst>
                                          <p:attrName>style.visibility</p:attrName>
                                        </p:attrNameLst>
                                      </p:cBhvr>
                                      <p:to>
                                        <p:strVal val="visible"/>
                                      </p:to>
                                    </p:set>
                                    <p:animEffect transition="in" filter="blinds(horizontal)">
                                      <p:cBhvr>
                                        <p:cTn id="15" dur="500"/>
                                        <p:tgtEl>
                                          <p:spTgt spid="39939">
                                            <p:txEl>
                                              <p:charRg st="65" end="8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3" presetClass="entr" presetSubtype="10" fill="hold" nodeType="clickEffect">
                                  <p:stCondLst>
                                    <p:cond delay="0"/>
                                  </p:stCondLst>
                                  <p:childTnLst>
                                    <p:set>
                                      <p:cBhvr>
                                        <p:cTn id="19" dur="1" fill="hold">
                                          <p:stCondLst>
                                            <p:cond delay="0"/>
                                          </p:stCondLst>
                                        </p:cTn>
                                        <p:tgtEl>
                                          <p:spTgt spid="39939">
                                            <p:txEl>
                                              <p:charRg st="81" end="105"/>
                                            </p:txEl>
                                          </p:spTgt>
                                        </p:tgtEl>
                                        <p:attrNameLst>
                                          <p:attrName>style.visibility</p:attrName>
                                        </p:attrNameLst>
                                      </p:cBhvr>
                                      <p:to>
                                        <p:strVal val="visible"/>
                                      </p:to>
                                    </p:set>
                                    <p:animEffect transition="in" filter="blinds(horizontal)">
                                      <p:cBhvr>
                                        <p:cTn id="20" dur="500"/>
                                        <p:tgtEl>
                                          <p:spTgt spid="39939">
                                            <p:txEl>
                                              <p:charRg st="81" end="105"/>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3" presetClass="entr" presetSubtype="10" fill="hold" nodeType="clickEffect">
                                  <p:stCondLst>
                                    <p:cond delay="0"/>
                                  </p:stCondLst>
                                  <p:childTnLst>
                                    <p:set>
                                      <p:cBhvr>
                                        <p:cTn id="24" dur="1" fill="hold">
                                          <p:stCondLst>
                                            <p:cond delay="0"/>
                                          </p:stCondLst>
                                        </p:cTn>
                                        <p:tgtEl>
                                          <p:spTgt spid="39939">
                                            <p:txEl>
                                              <p:charRg st="171" end="171"/>
                                            </p:txEl>
                                          </p:spTgt>
                                        </p:tgtEl>
                                        <p:attrNameLst>
                                          <p:attrName>style.visibility</p:attrName>
                                        </p:attrNameLst>
                                      </p:cBhvr>
                                      <p:to>
                                        <p:strVal val="visible"/>
                                      </p:to>
                                    </p:set>
                                    <p:animEffect transition="in" filter="blinds(horizontal)">
                                      <p:cBhvr>
                                        <p:cTn id="25" dur="500"/>
                                        <p:tgtEl>
                                          <p:spTgt spid="39939">
                                            <p:txEl>
                                              <p:charRg st="171" end="17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内容占位符 39938"/>
          <p:cNvSpPr>
            <a:spLocks noGrp="1"/>
          </p:cNvSpPr>
          <p:nvPr>
            <p:ph idx="1"/>
          </p:nvPr>
        </p:nvSpPr>
        <p:spPr>
          <a:xfrm>
            <a:off x="201930" y="1056640"/>
            <a:ext cx="8740775" cy="3693160"/>
          </a:xfrm>
        </p:spPr>
        <p:txBody>
          <a:bodyPr anchor="t"/>
          <a:lstStyle/>
          <a:p>
            <a:pPr marL="0" indent="0">
              <a:lnSpc>
                <a:spcPct val="125000"/>
              </a:lnSpc>
              <a:buNone/>
            </a:pPr>
            <a:r>
              <a:rPr lang="en-US" altLang="zh-CN" sz="2000" dirty="0">
                <a:solidFill>
                  <a:srgbClr val="080808"/>
                </a:solidFill>
                <a:sym typeface="+mn-ea"/>
              </a:rPr>
              <a:t>          </a:t>
            </a:r>
            <a:r>
              <a:rPr lang="zh-CN" altLang="en-US" sz="2000" dirty="0">
                <a:solidFill>
                  <a:srgbClr val="080808"/>
                </a:solidFill>
                <a:sym typeface="+mn-ea"/>
              </a:rPr>
              <a:t>这是一部中篇书信体小说。它通过地位低微的公务员杰弗什金</a:t>
            </a:r>
            <a:r>
              <a:rPr lang="zh-CN" altLang="en-US" sz="2000" dirty="0">
                <a:solidFill>
                  <a:srgbClr val="080808"/>
                </a:solidFill>
                <a:latin typeface="Times New Roman" panose="02020603050405020304" pitchFamily="18" charset="0"/>
                <a:sym typeface="+mn-ea"/>
              </a:rPr>
              <a:t>（</a:t>
            </a:r>
            <a:r>
              <a:rPr lang="en-US" altLang="zh-CN" sz="2000" dirty="0">
                <a:solidFill>
                  <a:srgbClr val="080808"/>
                </a:solidFill>
                <a:latin typeface="Times New Roman" panose="02020603050405020304" pitchFamily="18" charset="0"/>
                <a:sym typeface="+mn-ea"/>
              </a:rPr>
              <a:t>Девушкин</a:t>
            </a:r>
            <a:r>
              <a:rPr lang="zh-CN" altLang="en-US" sz="2000" dirty="0">
                <a:solidFill>
                  <a:srgbClr val="080808"/>
                </a:solidFill>
                <a:latin typeface="Times New Roman" panose="02020603050405020304" pitchFamily="18" charset="0"/>
                <a:sym typeface="+mn-ea"/>
              </a:rPr>
              <a:t>）和举目无亲的孤女瓦莲卡</a:t>
            </a:r>
            <a:r>
              <a:rPr lang="en-US" altLang="zh-CN" sz="2000" dirty="0">
                <a:solidFill>
                  <a:srgbClr val="080808"/>
                </a:solidFill>
                <a:latin typeface="Times New Roman" panose="02020603050405020304" pitchFamily="18" charset="0"/>
                <a:sym typeface="+mn-ea"/>
              </a:rPr>
              <a:t>(Варвара)</a:t>
            </a:r>
            <a:r>
              <a:rPr lang="zh-CN" altLang="en-US" sz="2000" dirty="0">
                <a:solidFill>
                  <a:srgbClr val="080808"/>
                </a:solidFill>
                <a:sym typeface="+mn-ea"/>
              </a:rPr>
              <a:t>的通信，表现了他们间真诚的爱情及其悲剧性的结局。杰弗什金是个软弱、安于天命的“小人物”，他对现实的不公平充满了愤懑，但又无力维护自己的尊严、保护瓦莲卡不受伤害，最后只能在穷困和屈辱中度过一生。  </a:t>
            </a:r>
            <a:endParaRPr lang="zh-CN" altLang="en-US" sz="2000" dirty="0">
              <a:solidFill>
                <a:srgbClr val="080808"/>
              </a:solidFill>
              <a:sym typeface="+mn-ea"/>
            </a:endParaRPr>
          </a:p>
          <a:p>
            <a:pPr marL="0" indent="0">
              <a:lnSpc>
                <a:spcPct val="125000"/>
              </a:lnSpc>
              <a:buNone/>
            </a:pPr>
            <a:r>
              <a:rPr lang="zh-CN" altLang="en-US" sz="2000" dirty="0">
                <a:solidFill>
                  <a:srgbClr val="080808"/>
                </a:solidFill>
                <a:sym typeface="+mn-ea"/>
              </a:rPr>
              <a:t>         主人公</a:t>
            </a:r>
            <a:r>
              <a:rPr lang="zh-CN" altLang="en-US" sz="2000" b="1" dirty="0">
                <a:solidFill>
                  <a:srgbClr val="0000CC"/>
                </a:solidFill>
              </a:rPr>
              <a:t>杰符什金</a:t>
            </a:r>
            <a:r>
              <a:rPr lang="zh-CN" altLang="en-US" sz="2000" dirty="0">
                <a:solidFill>
                  <a:srgbClr val="080808"/>
                </a:solidFill>
              </a:rPr>
              <a:t>：一个有尊严的小人物 。小说中，他说：“这口面包是我自己的，它是我劳动挣来的，是合法的”、自己“也有一颗与别人一样的心”，“我有良心和思想”</a:t>
            </a:r>
            <a:r>
              <a:rPr lang="zh-CN" altLang="en-US" sz="2000" dirty="0">
                <a:solidFill>
                  <a:srgbClr val="080808"/>
                </a:solidFill>
                <a:latin typeface="Arial" panose="020B0604020202020204" pitchFamily="34" charset="0"/>
              </a:rPr>
              <a:t>…</a:t>
            </a:r>
            <a:r>
              <a:rPr lang="zh-CN" altLang="en-US" sz="2000" dirty="0">
                <a:solidFill>
                  <a:srgbClr val="080808"/>
                </a:solidFill>
              </a:rPr>
              <a:t>这些都透露出小人物的“自尊”和他们要做“人”的强烈意识。 </a:t>
            </a:r>
            <a:endParaRPr lang="zh-CN" altLang="en-US" sz="2000" dirty="0">
              <a:solidFill>
                <a:srgbClr val="080808"/>
              </a:solidFill>
            </a:endParaRPr>
          </a:p>
          <a:p>
            <a:pPr marL="0" indent="0">
              <a:lnSpc>
                <a:spcPct val="125000"/>
              </a:lnSpc>
              <a:buNone/>
            </a:pPr>
            <a:r>
              <a:rPr lang="zh-CN" altLang="en-US" sz="2000" dirty="0">
                <a:solidFill>
                  <a:srgbClr val="080808"/>
                </a:solidFill>
              </a:rPr>
              <a:t>       </a:t>
            </a:r>
            <a:endParaRPr lang="zh-CN" altLang="en-US" sz="2000" dirty="0">
              <a:solidFill>
                <a:srgbClr val="080808"/>
              </a:solidFill>
            </a:endParaRPr>
          </a:p>
        </p:txBody>
      </p:sp>
      <p:sp>
        <p:nvSpPr>
          <p:cNvPr id="36866" name="标题 36865"/>
          <p:cNvSpPr>
            <a:spLocks noGrp="1"/>
          </p:cNvSpPr>
          <p:nvPr>
            <p:ph type="title"/>
          </p:nvPr>
        </p:nvSpPr>
        <p:spPr>
          <a:xfrm>
            <a:off x="1330960" y="82550"/>
            <a:ext cx="6172200" cy="857250"/>
          </a:xfrm>
        </p:spPr>
        <p:txBody>
          <a:bodyPr anchor="ctr"/>
          <a:lstStyle/>
          <a:p>
            <a:r>
              <a:rPr lang="zh-CN" altLang="en-US" sz="4000" b="1" dirty="0">
                <a:solidFill>
                  <a:srgbClr val="0000CC"/>
                </a:solidFill>
              </a:rPr>
              <a:t>（一）成名作《穷人》</a:t>
            </a:r>
            <a:endParaRPr lang="zh-CN" altLang="en-US" sz="4000" b="1" dirty="0">
              <a:solidFill>
                <a:srgbClr val="0000CC"/>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9939">
                                            <p:txEl>
                                              <p:charRg st="11" end="37"/>
                                            </p:txEl>
                                          </p:spTgt>
                                        </p:tgtEl>
                                        <p:attrNameLst>
                                          <p:attrName>style.visibility</p:attrName>
                                        </p:attrNameLst>
                                      </p:cBhvr>
                                      <p:to>
                                        <p:strVal val="visible"/>
                                      </p:to>
                                    </p:set>
                                    <p:animEffect transition="in" filter="blinds(horizontal)">
                                      <p:cBhvr>
                                        <p:cTn id="7" dur="500"/>
                                        <p:tgtEl>
                                          <p:spTgt spid="39939">
                                            <p:txEl>
                                              <p:charRg st="11" end="37"/>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39939">
                                            <p:txEl>
                                              <p:charRg st="37" end="65"/>
                                            </p:txEl>
                                          </p:spTgt>
                                        </p:tgtEl>
                                        <p:attrNameLst>
                                          <p:attrName>style.visibility</p:attrName>
                                        </p:attrNameLst>
                                      </p:cBhvr>
                                      <p:to>
                                        <p:strVal val="visible"/>
                                      </p:to>
                                    </p:set>
                                    <p:animEffect transition="in" filter="blinds(horizontal)">
                                      <p:cBhvr>
                                        <p:cTn id="10" dur="500"/>
                                        <p:tgtEl>
                                          <p:spTgt spid="39939">
                                            <p:txEl>
                                              <p:charRg st="37" end="65"/>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 presetClass="entr" presetSubtype="10" fill="hold" nodeType="clickEffect">
                                  <p:stCondLst>
                                    <p:cond delay="0"/>
                                  </p:stCondLst>
                                  <p:childTnLst>
                                    <p:set>
                                      <p:cBhvr>
                                        <p:cTn id="14" dur="1" fill="hold">
                                          <p:stCondLst>
                                            <p:cond delay="0"/>
                                          </p:stCondLst>
                                        </p:cTn>
                                        <p:tgtEl>
                                          <p:spTgt spid="39939">
                                            <p:txEl>
                                              <p:charRg st="65" end="81"/>
                                            </p:txEl>
                                          </p:spTgt>
                                        </p:tgtEl>
                                        <p:attrNameLst>
                                          <p:attrName>style.visibility</p:attrName>
                                        </p:attrNameLst>
                                      </p:cBhvr>
                                      <p:to>
                                        <p:strVal val="visible"/>
                                      </p:to>
                                    </p:set>
                                    <p:animEffect transition="in" filter="blinds(horizontal)">
                                      <p:cBhvr>
                                        <p:cTn id="15" dur="500"/>
                                        <p:tgtEl>
                                          <p:spTgt spid="39939">
                                            <p:txEl>
                                              <p:charRg st="65" end="8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3" presetClass="entr" presetSubtype="10" fill="hold" nodeType="clickEffect">
                                  <p:stCondLst>
                                    <p:cond delay="0"/>
                                  </p:stCondLst>
                                  <p:childTnLst>
                                    <p:set>
                                      <p:cBhvr>
                                        <p:cTn id="19" dur="1" fill="hold">
                                          <p:stCondLst>
                                            <p:cond delay="0"/>
                                          </p:stCondLst>
                                        </p:cTn>
                                        <p:tgtEl>
                                          <p:spTgt spid="39939">
                                            <p:txEl>
                                              <p:charRg st="81" end="105"/>
                                            </p:txEl>
                                          </p:spTgt>
                                        </p:tgtEl>
                                        <p:attrNameLst>
                                          <p:attrName>style.visibility</p:attrName>
                                        </p:attrNameLst>
                                      </p:cBhvr>
                                      <p:to>
                                        <p:strVal val="visible"/>
                                      </p:to>
                                    </p:set>
                                    <p:animEffect transition="in" filter="blinds(horizontal)">
                                      <p:cBhvr>
                                        <p:cTn id="20" dur="500"/>
                                        <p:tgtEl>
                                          <p:spTgt spid="39939">
                                            <p:txEl>
                                              <p:charRg st="81" end="105"/>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3" presetClass="entr" presetSubtype="10" fill="hold" nodeType="clickEffect">
                                  <p:stCondLst>
                                    <p:cond delay="0"/>
                                  </p:stCondLst>
                                  <p:childTnLst>
                                    <p:set>
                                      <p:cBhvr>
                                        <p:cTn id="24" dur="1" fill="hold">
                                          <p:stCondLst>
                                            <p:cond delay="0"/>
                                          </p:stCondLst>
                                        </p:cTn>
                                        <p:tgtEl>
                                          <p:spTgt spid="39939">
                                            <p:txEl>
                                              <p:charRg st="193" end="253"/>
                                            </p:txEl>
                                          </p:spTgt>
                                        </p:tgtEl>
                                        <p:attrNameLst>
                                          <p:attrName>style.visibility</p:attrName>
                                        </p:attrNameLst>
                                      </p:cBhvr>
                                      <p:to>
                                        <p:strVal val="visible"/>
                                      </p:to>
                                    </p:set>
                                    <p:animEffect transition="in" filter="blinds(horizontal)">
                                      <p:cBhvr>
                                        <p:cTn id="25" dur="500"/>
                                        <p:tgtEl>
                                          <p:spTgt spid="39939">
                                            <p:txEl>
                                              <p:charRg st="193" end="25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内容占位符 39938"/>
          <p:cNvSpPr>
            <a:spLocks noGrp="1"/>
          </p:cNvSpPr>
          <p:nvPr>
            <p:ph idx="1"/>
          </p:nvPr>
        </p:nvSpPr>
        <p:spPr>
          <a:xfrm>
            <a:off x="138430" y="671195"/>
            <a:ext cx="8740775" cy="4199890"/>
          </a:xfrm>
        </p:spPr>
        <p:txBody>
          <a:bodyPr anchor="t"/>
          <a:lstStyle/>
          <a:p>
            <a:pPr marL="0" indent="0">
              <a:lnSpc>
                <a:spcPct val="125000"/>
              </a:lnSpc>
              <a:buNone/>
            </a:pPr>
            <a:endParaRPr lang="en-US" altLang="zh-CN" sz="1800" b="1" dirty="0"/>
          </a:p>
          <a:p>
            <a:pPr>
              <a:lnSpc>
                <a:spcPct val="125000"/>
              </a:lnSpc>
            </a:pPr>
            <a:r>
              <a:rPr sz="2000" dirty="0">
                <a:solidFill>
                  <a:srgbClr val="080808"/>
                </a:solidFill>
                <a:sym typeface="+mn-ea"/>
              </a:rPr>
              <a:t>        </a:t>
            </a:r>
            <a:r>
              <a:rPr lang="zh-CN" sz="1800" dirty="0">
                <a:solidFill>
                  <a:srgbClr val="080808"/>
                </a:solidFill>
                <a:sym typeface="+mn-ea"/>
              </a:rPr>
              <a:t>在陀氏早期</a:t>
            </a:r>
            <a:r>
              <a:rPr sz="1800" dirty="0">
                <a:solidFill>
                  <a:srgbClr val="080808"/>
                </a:solidFill>
                <a:sym typeface="+mn-ea"/>
              </a:rPr>
              <a:t>作品</a:t>
            </a:r>
            <a:r>
              <a:rPr lang="zh-CN" sz="1800" dirty="0">
                <a:solidFill>
                  <a:srgbClr val="080808"/>
                </a:solidFill>
                <a:sym typeface="+mn-ea"/>
              </a:rPr>
              <a:t>中其</a:t>
            </a:r>
            <a:r>
              <a:rPr sz="1800" b="1" dirty="0">
                <a:solidFill>
                  <a:srgbClr val="0000CC"/>
                </a:solidFill>
                <a:sym typeface="+mn-ea"/>
              </a:rPr>
              <a:t>杰出的心理分析才能</a:t>
            </a:r>
            <a:r>
              <a:rPr sz="1800" dirty="0">
                <a:solidFill>
                  <a:srgbClr val="080808"/>
                </a:solidFill>
                <a:sym typeface="+mn-ea"/>
              </a:rPr>
              <a:t>已日渐展露出来</a:t>
            </a:r>
            <a:r>
              <a:rPr lang="zh-CN" sz="1800" dirty="0">
                <a:solidFill>
                  <a:srgbClr val="080808"/>
                </a:solidFill>
                <a:sym typeface="+mn-ea"/>
              </a:rPr>
              <a:t>，作家</a:t>
            </a:r>
            <a:r>
              <a:rPr sz="1800" dirty="0">
                <a:solidFill>
                  <a:srgbClr val="080808"/>
                </a:solidFill>
                <a:sym typeface="+mn-ea"/>
              </a:rPr>
              <a:t>着力于对人物本性和心理矛盾变化的刻画，反映不同性格的人在严酷的现实面前失去尊严、备受凌辱的痛苦和挣扎。</a:t>
            </a:r>
            <a:r>
              <a:rPr lang="zh-CN" sz="1800" dirty="0">
                <a:solidFill>
                  <a:srgbClr val="080808"/>
                </a:solidFill>
                <a:sym typeface="+mn-ea"/>
              </a:rPr>
              <a:t>小说《双重人》</a:t>
            </a:r>
            <a:r>
              <a:rPr sz="1800" dirty="0">
                <a:solidFill>
                  <a:srgbClr val="080808"/>
                </a:solidFill>
                <a:sym typeface="+mn-ea"/>
              </a:rPr>
              <a:t> </a:t>
            </a:r>
            <a:r>
              <a:rPr lang="zh-CN" sz="1800" dirty="0">
                <a:solidFill>
                  <a:srgbClr val="080808"/>
                </a:solidFill>
                <a:sym typeface="+mn-ea"/>
              </a:rPr>
              <a:t>对分裂人格的心理挖掘尤为深刻。</a:t>
            </a:r>
            <a:endParaRPr lang="zh-CN" sz="1800" dirty="0">
              <a:solidFill>
                <a:srgbClr val="080808"/>
              </a:solidFill>
              <a:sym typeface="+mn-ea"/>
            </a:endParaRPr>
          </a:p>
          <a:p>
            <a:pPr>
              <a:lnSpc>
                <a:spcPct val="125000"/>
              </a:lnSpc>
            </a:pPr>
            <a:r>
              <a:rPr sz="1800" dirty="0">
                <a:solidFill>
                  <a:srgbClr val="080808"/>
                </a:solidFill>
              </a:rPr>
              <a:t>      《双重人》运用幻觉想象的艺术手法，</a:t>
            </a:r>
            <a:r>
              <a:rPr lang="zh-CN" sz="1800" dirty="0">
                <a:solidFill>
                  <a:srgbClr val="080808"/>
                </a:solidFill>
              </a:rPr>
              <a:t>描写</a:t>
            </a:r>
            <a:r>
              <a:rPr lang="zh-CN" sz="1800" dirty="0" smtClean="0">
                <a:solidFill>
                  <a:srgbClr val="080808"/>
                </a:solidFill>
              </a:rPr>
              <a:t>了</a:t>
            </a:r>
            <a:r>
              <a:rPr sz="1800" dirty="0" err="1" smtClean="0">
                <a:solidFill>
                  <a:srgbClr val="080808"/>
                </a:solidFill>
              </a:rPr>
              <a:t>一位性格怯懦的小公务员</a:t>
            </a:r>
            <a:r>
              <a:rPr lang="zh-CN" sz="1800" dirty="0">
                <a:solidFill>
                  <a:srgbClr val="080808"/>
                </a:solidFill>
              </a:rPr>
              <a:t>因为担心其他同事窃取其个性，因而惴惴不安，并最终发疯的故事。这是一篇痛苦的、几乎难以卒读</a:t>
            </a:r>
            <a:r>
              <a:rPr sz="1800" dirty="0">
                <a:solidFill>
                  <a:srgbClr val="080808"/>
                </a:solidFill>
              </a:rPr>
              <a:t>的</a:t>
            </a:r>
            <a:r>
              <a:rPr lang="zh-CN" sz="1800" dirty="0">
                <a:solidFill>
                  <a:srgbClr val="080808"/>
                </a:solidFill>
              </a:rPr>
              <a:t>作品，读者的神经被绷紧到极点，带有</a:t>
            </a:r>
            <a:r>
              <a:rPr lang="en-US" altLang="zh-CN" sz="1800" dirty="0">
                <a:solidFill>
                  <a:srgbClr val="080808"/>
                </a:solidFill>
              </a:rPr>
              <a:t>“</a:t>
            </a:r>
            <a:r>
              <a:rPr lang="zh-CN" sz="1800" dirty="0">
                <a:solidFill>
                  <a:srgbClr val="080808"/>
                </a:solidFill>
              </a:rPr>
              <a:t>残酷文学</a:t>
            </a:r>
            <a:r>
              <a:rPr lang="en-US" altLang="zh-CN" sz="1800" dirty="0">
                <a:solidFill>
                  <a:srgbClr val="080808"/>
                </a:solidFill>
              </a:rPr>
              <a:t>”</a:t>
            </a:r>
            <a:r>
              <a:rPr lang="zh-CN" altLang="en-US" sz="1800" dirty="0">
                <a:solidFill>
                  <a:srgbClr val="080808"/>
                </a:solidFill>
              </a:rPr>
              <a:t>的特征。陀思妥耶夫斯基持久地、令人信服地描写高略德金</a:t>
            </a:r>
            <a:r>
              <a:rPr lang="zh-CN" altLang="en-US" sz="1800" dirty="0">
                <a:solidFill>
                  <a:srgbClr val="080808"/>
                </a:solidFill>
                <a:latin typeface="Times New Roman" panose="02020603050405020304" pitchFamily="18" charset="0"/>
              </a:rPr>
              <a:t>（</a:t>
            </a:r>
            <a:r>
              <a:rPr lang="en-US" altLang="zh-CN" sz="1800" dirty="0">
                <a:solidFill>
                  <a:srgbClr val="080808"/>
                </a:solidFill>
                <a:latin typeface="Times New Roman" panose="02020603050405020304" pitchFamily="18" charset="0"/>
              </a:rPr>
              <a:t>Голядкин</a:t>
            </a:r>
            <a:r>
              <a:rPr lang="zh-CN" altLang="en-US" sz="1800" dirty="0">
                <a:solidFill>
                  <a:srgbClr val="080808"/>
                </a:solidFill>
                <a:latin typeface="Times New Roman" panose="02020603050405020304" pitchFamily="18" charset="0"/>
              </a:rPr>
              <a:t>）</a:t>
            </a:r>
            <a:r>
              <a:rPr lang="zh-CN" altLang="en-US" sz="1800" dirty="0">
                <a:solidFill>
                  <a:srgbClr val="080808"/>
                </a:solidFill>
              </a:rPr>
              <a:t>先生在人格受辱时的内心痛苦和他的人格分裂。但是，这部小说虽然让人痛苦、令人不快，可他却能抓住读者，让读者非一口气读完不可。</a:t>
            </a:r>
            <a:endParaRPr sz="1800" dirty="0">
              <a:solidFill>
                <a:srgbClr val="080808"/>
              </a:solidFill>
            </a:endParaRPr>
          </a:p>
        </p:txBody>
      </p:sp>
      <p:sp>
        <p:nvSpPr>
          <p:cNvPr id="36866" name="标题 36865"/>
          <p:cNvSpPr>
            <a:spLocks noGrp="1"/>
          </p:cNvSpPr>
          <p:nvPr>
            <p:ph type="title"/>
          </p:nvPr>
        </p:nvSpPr>
        <p:spPr>
          <a:xfrm>
            <a:off x="1312545" y="147320"/>
            <a:ext cx="6172200" cy="857250"/>
          </a:xfrm>
        </p:spPr>
        <p:txBody>
          <a:bodyPr anchor="ctr"/>
          <a:lstStyle/>
          <a:p>
            <a:r>
              <a:rPr lang="zh-CN" altLang="en-US" sz="4000" b="1" dirty="0">
                <a:solidFill>
                  <a:srgbClr val="0000CC"/>
                </a:solidFill>
              </a:rPr>
              <a:t>（二）《双重人》</a:t>
            </a:r>
            <a:endParaRPr lang="zh-CN" altLang="en-US" sz="4000" b="1" dirty="0">
              <a:solidFill>
                <a:srgbClr val="0000CC"/>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9939">
                                            <p:txEl>
                                              <p:charRg st="11" end="37"/>
                                            </p:txEl>
                                          </p:spTgt>
                                        </p:tgtEl>
                                        <p:attrNameLst>
                                          <p:attrName>style.visibility</p:attrName>
                                        </p:attrNameLst>
                                      </p:cBhvr>
                                      <p:to>
                                        <p:strVal val="visible"/>
                                      </p:to>
                                    </p:set>
                                    <p:animEffect transition="in" filter="blinds(horizontal)">
                                      <p:cBhvr>
                                        <p:cTn id="7" dur="500"/>
                                        <p:tgtEl>
                                          <p:spTgt spid="39939">
                                            <p:txEl>
                                              <p:charRg st="11" end="37"/>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39939">
                                            <p:txEl>
                                              <p:charRg st="37" end="65"/>
                                            </p:txEl>
                                          </p:spTgt>
                                        </p:tgtEl>
                                        <p:attrNameLst>
                                          <p:attrName>style.visibility</p:attrName>
                                        </p:attrNameLst>
                                      </p:cBhvr>
                                      <p:to>
                                        <p:strVal val="visible"/>
                                      </p:to>
                                    </p:set>
                                    <p:animEffect transition="in" filter="blinds(horizontal)">
                                      <p:cBhvr>
                                        <p:cTn id="10" dur="500"/>
                                        <p:tgtEl>
                                          <p:spTgt spid="39939">
                                            <p:txEl>
                                              <p:charRg st="37" end="65"/>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 presetClass="entr" presetSubtype="10" fill="hold" nodeType="clickEffect">
                                  <p:stCondLst>
                                    <p:cond delay="0"/>
                                  </p:stCondLst>
                                  <p:childTnLst>
                                    <p:set>
                                      <p:cBhvr>
                                        <p:cTn id="14" dur="1" fill="hold">
                                          <p:stCondLst>
                                            <p:cond delay="0"/>
                                          </p:stCondLst>
                                        </p:cTn>
                                        <p:tgtEl>
                                          <p:spTgt spid="39939">
                                            <p:txEl>
                                              <p:charRg st="65" end="81"/>
                                            </p:txEl>
                                          </p:spTgt>
                                        </p:tgtEl>
                                        <p:attrNameLst>
                                          <p:attrName>style.visibility</p:attrName>
                                        </p:attrNameLst>
                                      </p:cBhvr>
                                      <p:to>
                                        <p:strVal val="visible"/>
                                      </p:to>
                                    </p:set>
                                    <p:animEffect transition="in" filter="blinds(horizontal)">
                                      <p:cBhvr>
                                        <p:cTn id="15" dur="500"/>
                                        <p:tgtEl>
                                          <p:spTgt spid="39939">
                                            <p:txEl>
                                              <p:charRg st="65" end="8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3" presetClass="entr" presetSubtype="10" fill="hold" nodeType="clickEffect">
                                  <p:stCondLst>
                                    <p:cond delay="0"/>
                                  </p:stCondLst>
                                  <p:childTnLst>
                                    <p:set>
                                      <p:cBhvr>
                                        <p:cTn id="19" dur="1" fill="hold">
                                          <p:stCondLst>
                                            <p:cond delay="0"/>
                                          </p:stCondLst>
                                        </p:cTn>
                                        <p:tgtEl>
                                          <p:spTgt spid="39939">
                                            <p:txEl>
                                              <p:charRg st="81" end="105"/>
                                            </p:txEl>
                                          </p:spTgt>
                                        </p:tgtEl>
                                        <p:attrNameLst>
                                          <p:attrName>style.visibility</p:attrName>
                                        </p:attrNameLst>
                                      </p:cBhvr>
                                      <p:to>
                                        <p:strVal val="visible"/>
                                      </p:to>
                                    </p:set>
                                    <p:animEffect transition="in" filter="blinds(horizontal)">
                                      <p:cBhvr>
                                        <p:cTn id="20" dur="500"/>
                                        <p:tgtEl>
                                          <p:spTgt spid="39939">
                                            <p:txEl>
                                              <p:charRg st="81" end="105"/>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3" presetClass="entr" presetSubtype="10" fill="hold" nodeType="clickEffect">
                                  <p:stCondLst>
                                    <p:cond delay="0"/>
                                  </p:stCondLst>
                                  <p:childTnLst>
                                    <p:set>
                                      <p:cBhvr>
                                        <p:cTn id="24" dur="1" fill="hold">
                                          <p:stCondLst>
                                            <p:cond delay="0"/>
                                          </p:stCondLst>
                                        </p:cTn>
                                        <p:tgtEl>
                                          <p:spTgt spid="39939">
                                            <p:txEl>
                                              <p:charRg st="193" end="253"/>
                                            </p:txEl>
                                          </p:spTgt>
                                        </p:tgtEl>
                                        <p:attrNameLst>
                                          <p:attrName>style.visibility</p:attrName>
                                        </p:attrNameLst>
                                      </p:cBhvr>
                                      <p:to>
                                        <p:strVal val="visible"/>
                                      </p:to>
                                    </p:set>
                                    <p:animEffect transition="in" filter="blinds(horizontal)">
                                      <p:cBhvr>
                                        <p:cTn id="25" dur="500"/>
                                        <p:tgtEl>
                                          <p:spTgt spid="39939">
                                            <p:txEl>
                                              <p:charRg st="193" end="25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内容占位符 39938"/>
          <p:cNvSpPr>
            <a:spLocks noGrp="1"/>
          </p:cNvSpPr>
          <p:nvPr>
            <p:ph idx="1"/>
          </p:nvPr>
        </p:nvSpPr>
        <p:spPr>
          <a:xfrm>
            <a:off x="275590" y="671195"/>
            <a:ext cx="8740775" cy="4857750"/>
          </a:xfrm>
        </p:spPr>
        <p:txBody>
          <a:bodyPr anchor="t"/>
          <a:lstStyle/>
          <a:p>
            <a:pPr marL="0" indent="0">
              <a:lnSpc>
                <a:spcPct val="125000"/>
              </a:lnSpc>
              <a:buNone/>
            </a:pPr>
            <a:endParaRPr lang="en-US" altLang="zh-CN" sz="1800" b="1" dirty="0"/>
          </a:p>
          <a:p>
            <a:pPr>
              <a:lnSpc>
                <a:spcPct val="125000"/>
              </a:lnSpc>
            </a:pPr>
            <a:r>
              <a:rPr sz="2000" dirty="0">
                <a:solidFill>
                  <a:srgbClr val="080808"/>
                </a:solidFill>
              </a:rPr>
              <a:t>     </a:t>
            </a:r>
            <a:r>
              <a:rPr lang="zh-CN" altLang="en-US" sz="2000" dirty="0" smtClean="0">
                <a:solidFill>
                  <a:srgbClr val="080808"/>
                </a:solidFill>
              </a:rPr>
              <a:t>小说极力挖掘</a:t>
            </a:r>
            <a:r>
              <a:rPr sz="2000" dirty="0" err="1" smtClean="0">
                <a:solidFill>
                  <a:srgbClr val="080808"/>
                </a:solidFill>
              </a:rPr>
              <a:t>小公务员</a:t>
            </a:r>
            <a:r>
              <a:rPr sz="2000" dirty="0" err="1" smtClean="0">
                <a:solidFill>
                  <a:srgbClr val="0000CC"/>
                </a:solidFill>
              </a:rPr>
              <a:t>高略德金</a:t>
            </a:r>
            <a:r>
              <a:rPr lang="zh-CN" altLang="en-US" sz="2000" dirty="0" smtClean="0">
                <a:solidFill>
                  <a:schemeClr val="accent1"/>
                </a:solidFill>
              </a:rPr>
              <a:t>被压抑的、分裂</a:t>
            </a:r>
            <a:r>
              <a:rPr sz="2000" dirty="0" err="1" smtClean="0">
                <a:solidFill>
                  <a:srgbClr val="080808"/>
                </a:solidFill>
              </a:rPr>
              <a:t>的内心世界</a:t>
            </a:r>
            <a:r>
              <a:rPr lang="zh-CN" altLang="en-US" sz="2000" dirty="0" smtClean="0">
                <a:solidFill>
                  <a:srgbClr val="080808"/>
                </a:solidFill>
              </a:rPr>
              <a:t>，高略德金也是一个小人物形象。</a:t>
            </a:r>
            <a:endParaRPr sz="2000" dirty="0">
              <a:solidFill>
                <a:srgbClr val="080808"/>
              </a:solidFill>
            </a:endParaRPr>
          </a:p>
          <a:p>
            <a:pPr>
              <a:lnSpc>
                <a:spcPct val="125000"/>
              </a:lnSpc>
            </a:pPr>
            <a:r>
              <a:rPr sz="2000" dirty="0">
                <a:solidFill>
                  <a:srgbClr val="080808"/>
                </a:solidFill>
              </a:rPr>
              <a:t>    由于此作对变态心理的深度挖掘和手法上超越时代的荒诞，</a:t>
            </a:r>
            <a:r>
              <a:rPr lang="zh-CN" sz="2000" dirty="0">
                <a:solidFill>
                  <a:srgbClr val="080808"/>
                </a:solidFill>
              </a:rPr>
              <a:t>陀思妥耶夫斯基</a:t>
            </a:r>
            <a:r>
              <a:rPr sz="2000" dirty="0">
                <a:solidFill>
                  <a:srgbClr val="080808"/>
                </a:solidFill>
              </a:rPr>
              <a:t>被称为</a:t>
            </a:r>
            <a:r>
              <a:rPr sz="2000" dirty="0">
                <a:solidFill>
                  <a:srgbClr val="0000CC"/>
                </a:solidFill>
              </a:rPr>
              <a:t>20世纪现代派的鼻祖</a:t>
            </a:r>
            <a:r>
              <a:rPr sz="2000" dirty="0">
                <a:solidFill>
                  <a:srgbClr val="080808"/>
                </a:solidFill>
              </a:rPr>
              <a:t>。</a:t>
            </a:r>
            <a:endParaRPr sz="2000" dirty="0">
              <a:solidFill>
                <a:srgbClr val="080808"/>
              </a:solidFill>
            </a:endParaRPr>
          </a:p>
          <a:p>
            <a:pPr>
              <a:lnSpc>
                <a:spcPct val="125000"/>
              </a:lnSpc>
            </a:pPr>
            <a:r>
              <a:rPr sz="2000" dirty="0">
                <a:solidFill>
                  <a:srgbClr val="080808"/>
                </a:solidFill>
              </a:rPr>
              <a:t>    </a:t>
            </a:r>
            <a:r>
              <a:rPr lang="zh-CN" sz="2000" dirty="0">
                <a:solidFill>
                  <a:srgbClr val="080808"/>
                </a:solidFill>
              </a:rPr>
              <a:t>这部小说</a:t>
            </a:r>
            <a:r>
              <a:rPr sz="2000" dirty="0">
                <a:solidFill>
                  <a:srgbClr val="080808"/>
                </a:solidFill>
              </a:rPr>
              <a:t>当时引起别林斯基的指责 ： “在当代，幻想的东西只能发生在疯人院，而不应当发生在文学中，这是医生而不是诗人应当管的事。” </a:t>
            </a:r>
            <a:r>
              <a:rPr lang="zh-CN" sz="2000" dirty="0">
                <a:solidFill>
                  <a:srgbClr val="080808"/>
                </a:solidFill>
              </a:rPr>
              <a:t>这是因为</a:t>
            </a:r>
            <a:r>
              <a:rPr sz="2000" dirty="0">
                <a:solidFill>
                  <a:srgbClr val="080808"/>
                </a:solidFill>
                <a:sym typeface="+mn-ea"/>
              </a:rPr>
              <a:t>它同自然派的创作原则大相径庭，因而引起强烈反对。俄国自然派的创作原则是</a:t>
            </a:r>
            <a:r>
              <a:rPr lang="zh-CN" sz="2000" dirty="0">
                <a:solidFill>
                  <a:srgbClr val="080808"/>
                </a:solidFill>
                <a:sym typeface="+mn-ea"/>
              </a:rPr>
              <a:t>批判</a:t>
            </a:r>
            <a:r>
              <a:rPr sz="2000" dirty="0">
                <a:solidFill>
                  <a:srgbClr val="080808"/>
                </a:solidFill>
                <a:sym typeface="+mn-ea"/>
              </a:rPr>
              <a:t>现实主义，陀氏奉行的则是</a:t>
            </a:r>
            <a:r>
              <a:rPr sz="2000" dirty="0">
                <a:solidFill>
                  <a:srgbClr val="0000CC"/>
                </a:solidFill>
                <a:sym typeface="+mn-ea"/>
              </a:rPr>
              <a:t>心理现实主义</a:t>
            </a:r>
            <a:r>
              <a:rPr sz="2000" dirty="0">
                <a:solidFill>
                  <a:srgbClr val="080808"/>
                </a:solidFill>
                <a:sym typeface="+mn-ea"/>
              </a:rPr>
              <a:t>。</a:t>
            </a:r>
            <a:endParaRPr sz="2000" dirty="0">
              <a:solidFill>
                <a:srgbClr val="080808"/>
              </a:solidFill>
            </a:endParaRPr>
          </a:p>
          <a:p>
            <a:pPr marL="0" indent="0">
              <a:lnSpc>
                <a:spcPct val="125000"/>
              </a:lnSpc>
              <a:buNone/>
            </a:pPr>
            <a:endParaRPr lang="zh-CN" altLang="en-US" sz="2000" b="1" dirty="0">
              <a:solidFill>
                <a:srgbClr val="080808"/>
              </a:solidFill>
            </a:endParaRPr>
          </a:p>
        </p:txBody>
      </p:sp>
      <p:sp>
        <p:nvSpPr>
          <p:cNvPr id="36866" name="标题 36865"/>
          <p:cNvSpPr>
            <a:spLocks noGrp="1"/>
          </p:cNvSpPr>
          <p:nvPr>
            <p:ph type="title"/>
          </p:nvPr>
        </p:nvSpPr>
        <p:spPr>
          <a:xfrm>
            <a:off x="1312545" y="147320"/>
            <a:ext cx="6172200" cy="857250"/>
          </a:xfrm>
        </p:spPr>
        <p:txBody>
          <a:bodyPr anchor="ctr"/>
          <a:lstStyle/>
          <a:p>
            <a:r>
              <a:rPr lang="zh-CN" altLang="en-US" sz="4000" b="1" dirty="0">
                <a:solidFill>
                  <a:srgbClr val="0000CC"/>
                </a:solidFill>
              </a:rPr>
              <a:t>（二）《双重人》</a:t>
            </a:r>
            <a:endParaRPr lang="zh-CN" altLang="en-US" sz="4000" b="1" dirty="0">
              <a:solidFill>
                <a:srgbClr val="0000CC"/>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9939">
                                            <p:txEl>
                                              <p:charRg st="11" end="37"/>
                                            </p:txEl>
                                          </p:spTgt>
                                        </p:tgtEl>
                                        <p:attrNameLst>
                                          <p:attrName>style.visibility</p:attrName>
                                        </p:attrNameLst>
                                      </p:cBhvr>
                                      <p:to>
                                        <p:strVal val="visible"/>
                                      </p:to>
                                    </p:set>
                                    <p:animEffect transition="in" filter="blinds(horizontal)">
                                      <p:cBhvr>
                                        <p:cTn id="7" dur="500"/>
                                        <p:tgtEl>
                                          <p:spTgt spid="39939">
                                            <p:txEl>
                                              <p:charRg st="11" end="37"/>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39939">
                                            <p:txEl>
                                              <p:charRg st="37" end="65"/>
                                            </p:txEl>
                                          </p:spTgt>
                                        </p:tgtEl>
                                        <p:attrNameLst>
                                          <p:attrName>style.visibility</p:attrName>
                                        </p:attrNameLst>
                                      </p:cBhvr>
                                      <p:to>
                                        <p:strVal val="visible"/>
                                      </p:to>
                                    </p:set>
                                    <p:animEffect transition="in" filter="blinds(horizontal)">
                                      <p:cBhvr>
                                        <p:cTn id="10" dur="500"/>
                                        <p:tgtEl>
                                          <p:spTgt spid="39939">
                                            <p:txEl>
                                              <p:charRg st="37" end="65"/>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 presetClass="entr" presetSubtype="10" fill="hold" nodeType="clickEffect">
                                  <p:stCondLst>
                                    <p:cond delay="0"/>
                                  </p:stCondLst>
                                  <p:childTnLst>
                                    <p:set>
                                      <p:cBhvr>
                                        <p:cTn id="14" dur="1" fill="hold">
                                          <p:stCondLst>
                                            <p:cond delay="0"/>
                                          </p:stCondLst>
                                        </p:cTn>
                                        <p:tgtEl>
                                          <p:spTgt spid="39939">
                                            <p:txEl>
                                              <p:charRg st="65" end="81"/>
                                            </p:txEl>
                                          </p:spTgt>
                                        </p:tgtEl>
                                        <p:attrNameLst>
                                          <p:attrName>style.visibility</p:attrName>
                                        </p:attrNameLst>
                                      </p:cBhvr>
                                      <p:to>
                                        <p:strVal val="visible"/>
                                      </p:to>
                                    </p:set>
                                    <p:animEffect transition="in" filter="blinds(horizontal)">
                                      <p:cBhvr>
                                        <p:cTn id="15" dur="500"/>
                                        <p:tgtEl>
                                          <p:spTgt spid="39939">
                                            <p:txEl>
                                              <p:charRg st="65" end="8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3" presetClass="entr" presetSubtype="10" fill="hold" nodeType="clickEffect">
                                  <p:stCondLst>
                                    <p:cond delay="0"/>
                                  </p:stCondLst>
                                  <p:childTnLst>
                                    <p:set>
                                      <p:cBhvr>
                                        <p:cTn id="19" dur="1" fill="hold">
                                          <p:stCondLst>
                                            <p:cond delay="0"/>
                                          </p:stCondLst>
                                        </p:cTn>
                                        <p:tgtEl>
                                          <p:spTgt spid="39939">
                                            <p:txEl>
                                              <p:charRg st="81" end="105"/>
                                            </p:txEl>
                                          </p:spTgt>
                                        </p:tgtEl>
                                        <p:attrNameLst>
                                          <p:attrName>style.visibility</p:attrName>
                                        </p:attrNameLst>
                                      </p:cBhvr>
                                      <p:to>
                                        <p:strVal val="visible"/>
                                      </p:to>
                                    </p:set>
                                    <p:animEffect transition="in" filter="blinds(horizontal)">
                                      <p:cBhvr>
                                        <p:cTn id="20" dur="500"/>
                                        <p:tgtEl>
                                          <p:spTgt spid="39939">
                                            <p:txEl>
                                              <p:charRg st="81" end="105"/>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3" presetClass="entr" presetSubtype="10" fill="hold" nodeType="clickEffect">
                                  <p:stCondLst>
                                    <p:cond delay="0"/>
                                  </p:stCondLst>
                                  <p:childTnLst>
                                    <p:set>
                                      <p:cBhvr>
                                        <p:cTn id="24" dur="1" fill="hold">
                                          <p:stCondLst>
                                            <p:cond delay="0"/>
                                          </p:stCondLst>
                                        </p:cTn>
                                        <p:tgtEl>
                                          <p:spTgt spid="39939">
                                            <p:txEl>
                                              <p:charRg st="193" end="216"/>
                                            </p:txEl>
                                          </p:spTgt>
                                        </p:tgtEl>
                                        <p:attrNameLst>
                                          <p:attrName>style.visibility</p:attrName>
                                        </p:attrNameLst>
                                      </p:cBhvr>
                                      <p:to>
                                        <p:strVal val="visible"/>
                                      </p:to>
                                    </p:set>
                                    <p:animEffect transition="in" filter="blinds(horizontal)">
                                      <p:cBhvr>
                                        <p:cTn id="25" dur="500"/>
                                        <p:tgtEl>
                                          <p:spTgt spid="39939">
                                            <p:txEl>
                                              <p:charRg st="193" end="21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内容占位符 39938"/>
          <p:cNvSpPr>
            <a:spLocks noGrp="1"/>
          </p:cNvSpPr>
          <p:nvPr>
            <p:ph idx="1"/>
          </p:nvPr>
        </p:nvSpPr>
        <p:spPr>
          <a:xfrm>
            <a:off x="201930" y="922020"/>
            <a:ext cx="8740775" cy="3446145"/>
          </a:xfrm>
        </p:spPr>
        <p:txBody>
          <a:bodyPr anchor="t"/>
          <a:lstStyle/>
          <a:p>
            <a:pPr marL="0" indent="0">
              <a:lnSpc>
                <a:spcPct val="125000"/>
              </a:lnSpc>
              <a:buNone/>
            </a:pPr>
            <a:endParaRPr lang="en-US" altLang="zh-CN" sz="1800" b="1" dirty="0"/>
          </a:p>
          <a:p>
            <a:pPr>
              <a:lnSpc>
                <a:spcPct val="125000"/>
              </a:lnSpc>
            </a:pPr>
            <a:r>
              <a:rPr sz="1800" dirty="0" err="1">
                <a:solidFill>
                  <a:srgbClr val="080808"/>
                </a:solidFill>
              </a:rPr>
              <a:t>西伯利亚的流放生活，</a:t>
            </a:r>
            <a:r>
              <a:rPr sz="1800" dirty="0" err="1" smtClean="0">
                <a:solidFill>
                  <a:srgbClr val="080808"/>
                </a:solidFill>
              </a:rPr>
              <a:t>严重地摧残了陀思妥耶夫斯基的精神和健康</a:t>
            </a:r>
            <a:r>
              <a:rPr lang="zh-CN" altLang="en-US" sz="1800" dirty="0" smtClean="0">
                <a:solidFill>
                  <a:srgbClr val="080808"/>
                </a:solidFill>
              </a:rPr>
              <a:t>，他的癫痫病越来越严重，发作得越来越频繁</a:t>
            </a:r>
            <a:r>
              <a:rPr sz="1800" dirty="0" smtClean="0">
                <a:solidFill>
                  <a:srgbClr val="080808"/>
                </a:solidFill>
              </a:rPr>
              <a:t>。</a:t>
            </a:r>
            <a:r>
              <a:rPr sz="1800" dirty="0">
                <a:solidFill>
                  <a:srgbClr val="080808"/>
                </a:solidFill>
              </a:rPr>
              <a:t>在这期间，由于长期脱离俄国革命中心，他开始否定了空想社会主义的理想，并且也动摇了他过去所持的恶非人之天性的信念，认为要克服人身上那种“刽子手的特性”，只有通过基督的理想才能实现。自此，宗教思想和感情便不断地渗透到了陀思妥耶夫斯基的创作之中。</a:t>
            </a:r>
            <a:endParaRPr sz="1800" dirty="0">
              <a:solidFill>
                <a:srgbClr val="080808"/>
              </a:solidFill>
            </a:endParaRPr>
          </a:p>
          <a:p>
            <a:pPr>
              <a:lnSpc>
                <a:spcPct val="125000"/>
              </a:lnSpc>
            </a:pPr>
            <a:endParaRPr sz="1800" dirty="0">
              <a:solidFill>
                <a:srgbClr val="080808"/>
              </a:solidFill>
            </a:endParaRPr>
          </a:p>
        </p:txBody>
      </p:sp>
      <p:sp>
        <p:nvSpPr>
          <p:cNvPr id="36866" name="标题 36865"/>
          <p:cNvSpPr>
            <a:spLocks noGrp="1"/>
          </p:cNvSpPr>
          <p:nvPr>
            <p:ph type="title"/>
          </p:nvPr>
        </p:nvSpPr>
        <p:spPr>
          <a:xfrm>
            <a:off x="1312545" y="64770"/>
            <a:ext cx="6172200" cy="857250"/>
          </a:xfrm>
        </p:spPr>
        <p:txBody>
          <a:bodyPr anchor="ctr"/>
          <a:lstStyle/>
          <a:p>
            <a:r>
              <a:rPr lang="zh-CN" altLang="en-US" sz="3600" b="1" dirty="0">
                <a:solidFill>
                  <a:srgbClr val="0000CC"/>
                </a:solidFill>
              </a:rPr>
              <a:t>思想转变</a:t>
            </a:r>
            <a:endParaRPr lang="zh-CN" altLang="en-US" sz="3600" b="1" dirty="0">
              <a:solidFill>
                <a:srgbClr val="0000CC"/>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9939">
                                            <p:txEl>
                                              <p:charRg st="11" end="37"/>
                                            </p:txEl>
                                          </p:spTgt>
                                        </p:tgtEl>
                                        <p:attrNameLst>
                                          <p:attrName>style.visibility</p:attrName>
                                        </p:attrNameLst>
                                      </p:cBhvr>
                                      <p:to>
                                        <p:strVal val="visible"/>
                                      </p:to>
                                    </p:set>
                                    <p:animEffect transition="in" filter="blinds(horizontal)">
                                      <p:cBhvr>
                                        <p:cTn id="7" dur="500"/>
                                        <p:tgtEl>
                                          <p:spTgt spid="39939">
                                            <p:txEl>
                                              <p:charRg st="11" end="37"/>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39939">
                                            <p:txEl>
                                              <p:charRg st="37" end="65"/>
                                            </p:txEl>
                                          </p:spTgt>
                                        </p:tgtEl>
                                        <p:attrNameLst>
                                          <p:attrName>style.visibility</p:attrName>
                                        </p:attrNameLst>
                                      </p:cBhvr>
                                      <p:to>
                                        <p:strVal val="visible"/>
                                      </p:to>
                                    </p:set>
                                    <p:animEffect transition="in" filter="blinds(horizontal)">
                                      <p:cBhvr>
                                        <p:cTn id="10" dur="500"/>
                                        <p:tgtEl>
                                          <p:spTgt spid="39939">
                                            <p:txEl>
                                              <p:charRg st="37" end="65"/>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 presetClass="entr" presetSubtype="10" fill="hold" nodeType="clickEffect">
                                  <p:stCondLst>
                                    <p:cond delay="0"/>
                                  </p:stCondLst>
                                  <p:childTnLst>
                                    <p:set>
                                      <p:cBhvr>
                                        <p:cTn id="14" dur="1" fill="hold">
                                          <p:stCondLst>
                                            <p:cond delay="0"/>
                                          </p:stCondLst>
                                        </p:cTn>
                                        <p:tgtEl>
                                          <p:spTgt spid="39939">
                                            <p:txEl>
                                              <p:charRg st="65" end="81"/>
                                            </p:txEl>
                                          </p:spTgt>
                                        </p:tgtEl>
                                        <p:attrNameLst>
                                          <p:attrName>style.visibility</p:attrName>
                                        </p:attrNameLst>
                                      </p:cBhvr>
                                      <p:to>
                                        <p:strVal val="visible"/>
                                      </p:to>
                                    </p:set>
                                    <p:animEffect transition="in" filter="blinds(horizontal)">
                                      <p:cBhvr>
                                        <p:cTn id="15" dur="500"/>
                                        <p:tgtEl>
                                          <p:spTgt spid="39939">
                                            <p:txEl>
                                              <p:charRg st="65" end="8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3" presetClass="entr" presetSubtype="10" fill="hold" nodeType="clickEffect">
                                  <p:stCondLst>
                                    <p:cond delay="0"/>
                                  </p:stCondLst>
                                  <p:childTnLst>
                                    <p:set>
                                      <p:cBhvr>
                                        <p:cTn id="19" dur="1" fill="hold">
                                          <p:stCondLst>
                                            <p:cond delay="0"/>
                                          </p:stCondLst>
                                        </p:cTn>
                                        <p:tgtEl>
                                          <p:spTgt spid="39939">
                                            <p:txEl>
                                              <p:charRg st="81" end="105"/>
                                            </p:txEl>
                                          </p:spTgt>
                                        </p:tgtEl>
                                        <p:attrNameLst>
                                          <p:attrName>style.visibility</p:attrName>
                                        </p:attrNameLst>
                                      </p:cBhvr>
                                      <p:to>
                                        <p:strVal val="visible"/>
                                      </p:to>
                                    </p:set>
                                    <p:animEffect transition="in" filter="blinds(horizontal)">
                                      <p:cBhvr>
                                        <p:cTn id="20" dur="500"/>
                                        <p:tgtEl>
                                          <p:spTgt spid="39939">
                                            <p:txEl>
                                              <p:charRg st="81" end="105"/>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3" presetClass="entr" presetSubtype="10" fill="hold" nodeType="clickEffect">
                                  <p:stCondLst>
                                    <p:cond delay="0"/>
                                  </p:stCondLst>
                                  <p:childTnLst>
                                    <p:set>
                                      <p:cBhvr>
                                        <p:cTn id="24" dur="1" fill="hold">
                                          <p:stCondLst>
                                            <p:cond delay="0"/>
                                          </p:stCondLst>
                                        </p:cTn>
                                        <p:tgtEl>
                                          <p:spTgt spid="39939">
                                            <p:txEl>
                                              <p:charRg st="153" end="153"/>
                                            </p:txEl>
                                          </p:spTgt>
                                        </p:tgtEl>
                                        <p:attrNameLst>
                                          <p:attrName>style.visibility</p:attrName>
                                        </p:attrNameLst>
                                      </p:cBhvr>
                                      <p:to>
                                        <p:strVal val="visible"/>
                                      </p:to>
                                    </p:set>
                                    <p:animEffect transition="in" filter="blinds(horizontal)">
                                      <p:cBhvr>
                                        <p:cTn id="25" dur="500"/>
                                        <p:tgtEl>
                                          <p:spTgt spid="39939">
                                            <p:txEl>
                                              <p:charRg st="153" end="15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内容占位符 39938"/>
          <p:cNvSpPr>
            <a:spLocks noGrp="1"/>
          </p:cNvSpPr>
          <p:nvPr>
            <p:ph idx="1"/>
          </p:nvPr>
        </p:nvSpPr>
        <p:spPr>
          <a:xfrm>
            <a:off x="285115" y="561340"/>
            <a:ext cx="8740775" cy="4857750"/>
          </a:xfrm>
        </p:spPr>
        <p:txBody>
          <a:bodyPr anchor="t"/>
          <a:lstStyle/>
          <a:p>
            <a:pPr marL="0" indent="0">
              <a:lnSpc>
                <a:spcPct val="125000"/>
              </a:lnSpc>
              <a:buNone/>
            </a:pPr>
            <a:endParaRPr lang="en-US" altLang="zh-CN" sz="1800" b="1" dirty="0"/>
          </a:p>
          <a:p>
            <a:pPr>
              <a:lnSpc>
                <a:spcPct val="125000"/>
              </a:lnSpc>
            </a:pPr>
            <a:r>
              <a:rPr sz="1800" dirty="0" err="1">
                <a:solidFill>
                  <a:srgbClr val="080808"/>
                </a:solidFill>
              </a:rPr>
              <a:t>从五十年代末至六十年代初，</a:t>
            </a:r>
            <a:r>
              <a:rPr sz="1800" dirty="0" err="1" smtClean="0">
                <a:solidFill>
                  <a:srgbClr val="080808"/>
                </a:solidFill>
              </a:rPr>
              <a:t>陀思妥耶夫斯基创作了</a:t>
            </a:r>
            <a:r>
              <a:rPr lang="en-US" altLang="zh-CN" sz="1800" b="1" dirty="0" err="1" smtClean="0">
                <a:solidFill>
                  <a:srgbClr val="0000CC"/>
                </a:solidFill>
              </a:rPr>
              <a:t>《</a:t>
            </a:r>
            <a:r>
              <a:rPr sz="1800" b="1" dirty="0" err="1" smtClean="0">
                <a:solidFill>
                  <a:srgbClr val="0000CC"/>
                </a:solidFill>
              </a:rPr>
              <a:t>斯捷潘奇科沃村及其居民</a:t>
            </a:r>
            <a:r>
              <a:rPr sz="1800" b="1" dirty="0" smtClean="0">
                <a:solidFill>
                  <a:schemeClr val="accent1"/>
                </a:solidFill>
                <a:latin typeface="Times New Roman" panose="02020603050405020304" pitchFamily="18" charset="0"/>
                <a:cs typeface="Times New Roman" panose="02020603050405020304" pitchFamily="18" charset="0"/>
              </a:rPr>
              <a:t>》（</a:t>
            </a:r>
            <a:r>
              <a:rPr lang="ru-RU" sz="1800" b="1" dirty="0" smtClean="0">
                <a:solidFill>
                  <a:schemeClr val="accent1"/>
                </a:solidFill>
                <a:latin typeface="Times New Roman" panose="02020603050405020304" pitchFamily="18" charset="0"/>
                <a:cs typeface="Times New Roman" panose="02020603050405020304" pitchFamily="18" charset="0"/>
              </a:rPr>
              <a:t>Село Степанчиково и его обитатели, </a:t>
            </a:r>
            <a:r>
              <a:rPr sz="1800" b="1" dirty="0" smtClean="0">
                <a:solidFill>
                  <a:schemeClr val="accent1"/>
                </a:solidFill>
                <a:latin typeface="Times New Roman" panose="02020603050405020304" pitchFamily="18" charset="0"/>
                <a:cs typeface="Times New Roman" panose="02020603050405020304" pitchFamily="18" charset="0"/>
              </a:rPr>
              <a:t>1859）、</a:t>
            </a:r>
            <a:r>
              <a:rPr lang="en-US" altLang="zh-CN" sz="1800" b="1" dirty="0" smtClean="0">
                <a:solidFill>
                  <a:srgbClr val="0000CC"/>
                </a:solidFill>
                <a:latin typeface="Times New Roman" panose="02020603050405020304" pitchFamily="18" charset="0"/>
                <a:cs typeface="Times New Roman" panose="02020603050405020304" pitchFamily="18" charset="0"/>
              </a:rPr>
              <a:t>《</a:t>
            </a:r>
            <a:r>
              <a:rPr lang="zh-CN" altLang="en-US" sz="1800" b="1" dirty="0" smtClean="0">
                <a:solidFill>
                  <a:srgbClr val="0000CC"/>
                </a:solidFill>
                <a:latin typeface="Times New Roman" panose="02020603050405020304" pitchFamily="18" charset="0"/>
                <a:cs typeface="Times New Roman" panose="02020603050405020304" pitchFamily="18" charset="0"/>
              </a:rPr>
              <a:t>冬日记的夏日印象</a:t>
            </a:r>
            <a:r>
              <a:rPr lang="en-US" altLang="zh-CN" sz="1800" b="1" dirty="0" smtClean="0">
                <a:solidFill>
                  <a:srgbClr val="0000CC"/>
                </a:solidFill>
                <a:latin typeface="Times New Roman" panose="02020603050405020304" pitchFamily="18" charset="0"/>
                <a:cs typeface="Times New Roman" panose="02020603050405020304" pitchFamily="18" charset="0"/>
              </a:rPr>
              <a:t>》 </a:t>
            </a:r>
            <a:r>
              <a:rPr lang="zh-CN" altLang="en-US" sz="1800" b="1" dirty="0" smtClean="0">
                <a:solidFill>
                  <a:schemeClr val="accent1"/>
                </a:solidFill>
                <a:latin typeface="Times New Roman" panose="02020603050405020304" pitchFamily="18" charset="0"/>
                <a:cs typeface="Times New Roman" panose="02020603050405020304" pitchFamily="18" charset="0"/>
              </a:rPr>
              <a:t>（</a:t>
            </a:r>
            <a:r>
              <a:rPr lang="ru-RU" altLang="zh-CN" sz="1800" b="1" dirty="0" smtClean="0">
                <a:solidFill>
                  <a:schemeClr val="accent1"/>
                </a:solidFill>
                <a:latin typeface="Times New Roman" panose="02020603050405020304" pitchFamily="18" charset="0"/>
                <a:cs typeface="Times New Roman" panose="02020603050405020304" pitchFamily="18" charset="0"/>
              </a:rPr>
              <a:t>Зимние заметки о летних впечатлениях, 1863</a:t>
            </a:r>
            <a:r>
              <a:rPr lang="zh-CN" altLang="ru-RU" sz="1800" b="1" dirty="0" smtClean="0">
                <a:solidFill>
                  <a:schemeClr val="accent1"/>
                </a:solidFill>
                <a:latin typeface="Times New Roman" panose="02020603050405020304" pitchFamily="18" charset="0"/>
                <a:cs typeface="Times New Roman" panose="02020603050405020304" pitchFamily="18" charset="0"/>
              </a:rPr>
              <a:t>）</a:t>
            </a:r>
            <a:r>
              <a:rPr lang="zh-CN" altLang="ru-RU" sz="1800" b="1" dirty="0" smtClean="0">
                <a:solidFill>
                  <a:schemeClr val="accent1"/>
                </a:solidFill>
              </a:rPr>
              <a:t>、</a:t>
            </a:r>
            <a:r>
              <a:rPr sz="1800" b="1" dirty="0" smtClean="0">
                <a:solidFill>
                  <a:srgbClr val="0000CC"/>
                </a:solidFill>
                <a:latin typeface="Times New Roman" panose="02020603050405020304" pitchFamily="18" charset="0"/>
                <a:cs typeface="Times New Roman" panose="02020603050405020304" pitchFamily="18" charset="0"/>
              </a:rPr>
              <a:t>《</a:t>
            </a:r>
            <a:r>
              <a:rPr sz="1800" b="1" dirty="0">
                <a:solidFill>
                  <a:srgbClr val="0000CC"/>
                </a:solidFill>
                <a:latin typeface="Times New Roman" panose="02020603050405020304" pitchFamily="18" charset="0"/>
                <a:cs typeface="Times New Roman" panose="02020603050405020304" pitchFamily="18" charset="0"/>
              </a:rPr>
              <a:t>被欺凌和被侮辱的》 </a:t>
            </a:r>
            <a:r>
              <a:rPr sz="1800" b="1" dirty="0">
                <a:solidFill>
                  <a:schemeClr val="accent1"/>
                </a:solidFill>
                <a:latin typeface="Times New Roman" panose="02020603050405020304" pitchFamily="18" charset="0"/>
                <a:cs typeface="Times New Roman" panose="02020603050405020304" pitchFamily="18" charset="0"/>
              </a:rPr>
              <a:t>（</a:t>
            </a:r>
            <a:r>
              <a:rPr lang="en-US" sz="1800" b="1" dirty="0">
                <a:solidFill>
                  <a:schemeClr val="accent1"/>
                </a:solidFill>
                <a:latin typeface="Times New Roman" panose="02020603050405020304" pitchFamily="18" charset="0"/>
                <a:cs typeface="Times New Roman" panose="02020603050405020304" pitchFamily="18" charset="0"/>
              </a:rPr>
              <a:t>Униженные и оскорбленные, </a:t>
            </a:r>
            <a:r>
              <a:rPr sz="1800" b="1" dirty="0">
                <a:solidFill>
                  <a:schemeClr val="accent1"/>
                </a:solidFill>
                <a:latin typeface="Times New Roman" panose="02020603050405020304" pitchFamily="18" charset="0"/>
                <a:cs typeface="Times New Roman" panose="02020603050405020304" pitchFamily="18" charset="0"/>
              </a:rPr>
              <a:t>1861）</a:t>
            </a:r>
            <a:r>
              <a:rPr sz="1800" b="1" dirty="0">
                <a:solidFill>
                  <a:srgbClr val="0000CC"/>
                </a:solidFill>
                <a:latin typeface="Times New Roman" panose="02020603050405020304" pitchFamily="18" charset="0"/>
                <a:cs typeface="Times New Roman" panose="02020603050405020304" pitchFamily="18" charset="0"/>
              </a:rPr>
              <a:t>、《死屋手记》</a:t>
            </a:r>
            <a:r>
              <a:rPr sz="1800" b="1" dirty="0">
                <a:solidFill>
                  <a:schemeClr val="accent1"/>
                </a:solidFill>
                <a:latin typeface="Times New Roman" panose="02020603050405020304" pitchFamily="18" charset="0"/>
                <a:cs typeface="Times New Roman" panose="02020603050405020304" pitchFamily="18" charset="0"/>
              </a:rPr>
              <a:t>（</a:t>
            </a:r>
            <a:r>
              <a:rPr lang="en-US" sz="1800" b="1" dirty="0">
                <a:solidFill>
                  <a:schemeClr val="accent1"/>
                </a:solidFill>
                <a:latin typeface="Times New Roman" panose="02020603050405020304" pitchFamily="18" charset="0"/>
                <a:cs typeface="Times New Roman" panose="02020603050405020304" pitchFamily="18" charset="0"/>
              </a:rPr>
              <a:t>Записки из мертвого дома, </a:t>
            </a:r>
            <a:r>
              <a:rPr sz="1800" b="1" dirty="0" smtClean="0">
                <a:solidFill>
                  <a:schemeClr val="accent1"/>
                </a:solidFill>
                <a:latin typeface="Times New Roman" panose="02020603050405020304" pitchFamily="18" charset="0"/>
                <a:cs typeface="Times New Roman" panose="02020603050405020304" pitchFamily="18" charset="0"/>
              </a:rPr>
              <a:t>1861—1862</a:t>
            </a:r>
            <a:r>
              <a:rPr lang="zh-CN" altLang="en-US" sz="1800" b="1" dirty="0" smtClean="0">
                <a:solidFill>
                  <a:schemeClr val="accent1"/>
                </a:solidFill>
                <a:latin typeface="Times New Roman" panose="02020603050405020304" pitchFamily="18" charset="0"/>
                <a:cs typeface="Times New Roman" panose="02020603050405020304" pitchFamily="18" charset="0"/>
              </a:rPr>
              <a:t>）</a:t>
            </a:r>
            <a:r>
              <a:rPr sz="1800" b="1" dirty="0" err="1" smtClean="0">
                <a:solidFill>
                  <a:srgbClr val="0000CC"/>
                </a:solidFill>
              </a:rPr>
              <a:t>和</a:t>
            </a:r>
            <a:r>
              <a:rPr sz="1800" b="1" dirty="0" err="1">
                <a:solidFill>
                  <a:srgbClr val="0000CC"/>
                </a:solidFill>
              </a:rPr>
              <a:t>《地下室手记</a:t>
            </a:r>
            <a:r>
              <a:rPr sz="1800" b="1" dirty="0">
                <a:solidFill>
                  <a:schemeClr val="accent1"/>
                </a:solidFill>
              </a:rPr>
              <a:t>》（</a:t>
            </a:r>
            <a:r>
              <a:rPr lang="en-US" sz="1800" b="1" dirty="0">
                <a:solidFill>
                  <a:schemeClr val="accent1"/>
                </a:solidFill>
              </a:rPr>
              <a:t>Записки из подполья, </a:t>
            </a:r>
            <a:r>
              <a:rPr sz="1800" b="1" dirty="0">
                <a:solidFill>
                  <a:schemeClr val="accent1"/>
                </a:solidFill>
              </a:rPr>
              <a:t>1864）</a:t>
            </a:r>
            <a:r>
              <a:rPr sz="1800" dirty="0">
                <a:solidFill>
                  <a:srgbClr val="080808"/>
                </a:solidFill>
              </a:rPr>
              <a:t>五部小说。其中后三部较著名。</a:t>
            </a:r>
            <a:r>
              <a:rPr sz="1800" b="1" dirty="0">
                <a:solidFill>
                  <a:srgbClr val="0000CC"/>
                </a:solidFill>
              </a:rPr>
              <a:t>《被欺凌和被侮辱的》</a:t>
            </a:r>
            <a:r>
              <a:rPr sz="1800" dirty="0">
                <a:solidFill>
                  <a:srgbClr val="080808"/>
                </a:solidFill>
              </a:rPr>
              <a:t>是一部再现“小人物”悲剧命运的长篇小说，但同时也反映了资本主义发展时期社会堕落的主题。小说叙述了资产阶级冒险家瓦尔科夫斯基公爵这个凶狠的个人主义者，为自己的利益破坏了工厂主史密斯和小地主伊赫曼耶夫两个家庭的故事。作者以同情的笔触描绘了娜塔莎和涅莉等“被欺凌和被侮辱的”的形象，向社会发出强烈的诅咒，但作者在他们身上又同时注入了逆来顺受、消极忍让的思想。  </a:t>
            </a:r>
            <a:endParaRPr sz="1800" dirty="0">
              <a:solidFill>
                <a:srgbClr val="080808"/>
              </a:solidFill>
            </a:endParaRPr>
          </a:p>
        </p:txBody>
      </p:sp>
      <p:sp>
        <p:nvSpPr>
          <p:cNvPr id="4" name="标题 3"/>
          <p:cNvSpPr>
            <a:spLocks noGrp="1"/>
          </p:cNvSpPr>
          <p:nvPr>
            <p:ph type="title"/>
          </p:nvPr>
        </p:nvSpPr>
        <p:spPr/>
        <p:txBody>
          <a:bodyPr/>
          <a:lstStyle/>
          <a:p>
            <a:r>
              <a:rPr lang="zh-CN" altLang="en-US" sz="4000" b="1" dirty="0" smtClean="0">
                <a:solidFill>
                  <a:srgbClr val="0000CC"/>
                </a:solidFill>
              </a:rPr>
              <a:t>后期作品</a:t>
            </a:r>
            <a:endParaRPr lang="zh-CN" altLang="en-US" sz="4000" b="1" dirty="0">
              <a:solidFill>
                <a:srgbClr val="0000CC"/>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9939">
                                            <p:txEl>
                                              <p:charRg st="11" end="37"/>
                                            </p:txEl>
                                          </p:spTgt>
                                        </p:tgtEl>
                                        <p:attrNameLst>
                                          <p:attrName>style.visibility</p:attrName>
                                        </p:attrNameLst>
                                      </p:cBhvr>
                                      <p:to>
                                        <p:strVal val="visible"/>
                                      </p:to>
                                    </p:set>
                                    <p:animEffect transition="in" filter="blinds(horizontal)">
                                      <p:cBhvr>
                                        <p:cTn id="7" dur="500"/>
                                        <p:tgtEl>
                                          <p:spTgt spid="39939">
                                            <p:txEl>
                                              <p:charRg st="11" end="37"/>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39939">
                                            <p:txEl>
                                              <p:charRg st="37" end="65"/>
                                            </p:txEl>
                                          </p:spTgt>
                                        </p:tgtEl>
                                        <p:attrNameLst>
                                          <p:attrName>style.visibility</p:attrName>
                                        </p:attrNameLst>
                                      </p:cBhvr>
                                      <p:to>
                                        <p:strVal val="visible"/>
                                      </p:to>
                                    </p:set>
                                    <p:animEffect transition="in" filter="blinds(horizontal)">
                                      <p:cBhvr>
                                        <p:cTn id="10" dur="500"/>
                                        <p:tgtEl>
                                          <p:spTgt spid="39939">
                                            <p:txEl>
                                              <p:charRg st="37" end="65"/>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 presetClass="entr" presetSubtype="10" fill="hold" nodeType="clickEffect">
                                  <p:stCondLst>
                                    <p:cond delay="0"/>
                                  </p:stCondLst>
                                  <p:childTnLst>
                                    <p:set>
                                      <p:cBhvr>
                                        <p:cTn id="14" dur="1" fill="hold">
                                          <p:stCondLst>
                                            <p:cond delay="0"/>
                                          </p:stCondLst>
                                        </p:cTn>
                                        <p:tgtEl>
                                          <p:spTgt spid="39939">
                                            <p:txEl>
                                              <p:charRg st="65" end="81"/>
                                            </p:txEl>
                                          </p:spTgt>
                                        </p:tgtEl>
                                        <p:attrNameLst>
                                          <p:attrName>style.visibility</p:attrName>
                                        </p:attrNameLst>
                                      </p:cBhvr>
                                      <p:to>
                                        <p:strVal val="visible"/>
                                      </p:to>
                                    </p:set>
                                    <p:animEffect transition="in" filter="blinds(horizontal)">
                                      <p:cBhvr>
                                        <p:cTn id="15" dur="500"/>
                                        <p:tgtEl>
                                          <p:spTgt spid="39939">
                                            <p:txEl>
                                              <p:charRg st="65" end="8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3" presetClass="entr" presetSubtype="10" fill="hold" nodeType="clickEffect">
                                  <p:stCondLst>
                                    <p:cond delay="0"/>
                                  </p:stCondLst>
                                  <p:childTnLst>
                                    <p:set>
                                      <p:cBhvr>
                                        <p:cTn id="19" dur="1" fill="hold">
                                          <p:stCondLst>
                                            <p:cond delay="0"/>
                                          </p:stCondLst>
                                        </p:cTn>
                                        <p:tgtEl>
                                          <p:spTgt spid="39939">
                                            <p:txEl>
                                              <p:charRg st="81" end="105"/>
                                            </p:txEl>
                                          </p:spTgt>
                                        </p:tgtEl>
                                        <p:attrNameLst>
                                          <p:attrName>style.visibility</p:attrName>
                                        </p:attrNameLst>
                                      </p:cBhvr>
                                      <p:to>
                                        <p:strVal val="visible"/>
                                      </p:to>
                                    </p:set>
                                    <p:animEffect transition="in" filter="blinds(horizontal)">
                                      <p:cBhvr>
                                        <p:cTn id="20" dur="500"/>
                                        <p:tgtEl>
                                          <p:spTgt spid="39939">
                                            <p:txEl>
                                              <p:charRg st="81" end="105"/>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3" presetClass="entr" presetSubtype="10" fill="hold" nodeType="clickEffect">
                                  <p:stCondLst>
                                    <p:cond delay="0"/>
                                  </p:stCondLst>
                                  <p:childTnLst>
                                    <p:set>
                                      <p:cBhvr>
                                        <p:cTn id="24" dur="1" fill="hold">
                                          <p:stCondLst>
                                            <p:cond delay="0"/>
                                          </p:stCondLst>
                                        </p:cTn>
                                        <p:tgtEl>
                                          <p:spTgt spid="39939">
                                            <p:txEl>
                                              <p:charRg st="193" end="253"/>
                                            </p:txEl>
                                          </p:spTgt>
                                        </p:tgtEl>
                                        <p:attrNameLst>
                                          <p:attrName>style.visibility</p:attrName>
                                        </p:attrNameLst>
                                      </p:cBhvr>
                                      <p:to>
                                        <p:strVal val="visible"/>
                                      </p:to>
                                    </p:set>
                                    <p:animEffect transition="in" filter="blinds(horizontal)">
                                      <p:cBhvr>
                                        <p:cTn id="25" dur="500"/>
                                        <p:tgtEl>
                                          <p:spTgt spid="39939">
                                            <p:txEl>
                                              <p:charRg st="193" end="25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内容占位符 39938"/>
          <p:cNvSpPr>
            <a:spLocks noGrp="1"/>
          </p:cNvSpPr>
          <p:nvPr>
            <p:ph idx="1"/>
          </p:nvPr>
        </p:nvSpPr>
        <p:spPr>
          <a:xfrm>
            <a:off x="251520" y="915566"/>
            <a:ext cx="8740775" cy="3219822"/>
          </a:xfrm>
        </p:spPr>
        <p:txBody>
          <a:bodyPr anchor="t"/>
          <a:lstStyle/>
          <a:p>
            <a:pPr marL="0" indent="0">
              <a:lnSpc>
                <a:spcPct val="125000"/>
              </a:lnSpc>
              <a:buNone/>
            </a:pPr>
            <a:endParaRPr lang="en-US" altLang="zh-CN" sz="1800" b="1" dirty="0"/>
          </a:p>
          <a:p>
            <a:pPr>
              <a:lnSpc>
                <a:spcPct val="125000"/>
              </a:lnSpc>
            </a:pPr>
            <a:r>
              <a:rPr lang="en-US" altLang="zh-CN" sz="1800" b="1" dirty="0" smtClean="0">
                <a:solidFill>
                  <a:srgbClr val="0000CC"/>
                </a:solidFill>
              </a:rPr>
              <a:t>《</a:t>
            </a:r>
            <a:r>
              <a:rPr lang="zh-CN" altLang="en-US" sz="1800" b="1" dirty="0" smtClean="0">
                <a:solidFill>
                  <a:srgbClr val="0000CC"/>
                </a:solidFill>
              </a:rPr>
              <a:t>被欺凌和被侮辱的</a:t>
            </a:r>
            <a:r>
              <a:rPr lang="en-US" altLang="zh-CN" sz="1800" b="1" dirty="0" smtClean="0">
                <a:solidFill>
                  <a:srgbClr val="0000CC"/>
                </a:solidFill>
              </a:rPr>
              <a:t>》</a:t>
            </a:r>
            <a:r>
              <a:rPr sz="1800" dirty="0" err="1" smtClean="0">
                <a:solidFill>
                  <a:srgbClr val="080808"/>
                </a:solidFill>
              </a:rPr>
              <a:t>是一部再现</a:t>
            </a:r>
            <a:r>
              <a:rPr sz="1800" dirty="0" err="1">
                <a:solidFill>
                  <a:srgbClr val="080808"/>
                </a:solidFill>
              </a:rPr>
              <a:t>“小人物”悲剧命运的长篇小说，但同时也反映了资本主义发展时期社会堕落的主题</a:t>
            </a:r>
            <a:r>
              <a:rPr sz="1800" dirty="0">
                <a:solidFill>
                  <a:srgbClr val="080808"/>
                </a:solidFill>
              </a:rPr>
              <a:t>。</a:t>
            </a:r>
            <a:r>
              <a:rPr sz="1800" dirty="0" err="1" smtClean="0">
                <a:solidFill>
                  <a:srgbClr val="080808"/>
                </a:solidFill>
              </a:rPr>
              <a:t>小说叙述了资产阶级冒险家瓦尔科夫斯基公爵</a:t>
            </a:r>
            <a:r>
              <a:rPr lang="zh-CN" altLang="en-US" sz="1800" dirty="0" smtClean="0">
                <a:solidFill>
                  <a:srgbClr val="080808"/>
                </a:solidFill>
              </a:rPr>
              <a:t>（</a:t>
            </a:r>
            <a:r>
              <a:rPr lang="ru-RU" altLang="zh-CN" sz="1800" dirty="0" smtClean="0">
                <a:solidFill>
                  <a:srgbClr val="080808"/>
                </a:solidFill>
              </a:rPr>
              <a:t>Князь Валковский</a:t>
            </a:r>
            <a:r>
              <a:rPr lang="zh-CN" altLang="en-US" sz="1800" dirty="0" smtClean="0">
                <a:solidFill>
                  <a:srgbClr val="080808"/>
                </a:solidFill>
              </a:rPr>
              <a:t>）是</a:t>
            </a:r>
            <a:r>
              <a:rPr sz="1800" dirty="0" err="1" smtClean="0">
                <a:solidFill>
                  <a:srgbClr val="080808"/>
                </a:solidFill>
              </a:rPr>
              <a:t>个凶狠的个人主义者</a:t>
            </a:r>
            <a:r>
              <a:rPr sz="1800" dirty="0" err="1">
                <a:solidFill>
                  <a:srgbClr val="080808"/>
                </a:solidFill>
              </a:rPr>
              <a:t>，</a:t>
            </a:r>
            <a:r>
              <a:rPr sz="1800" dirty="0" err="1" smtClean="0">
                <a:solidFill>
                  <a:srgbClr val="080808"/>
                </a:solidFill>
              </a:rPr>
              <a:t>为自己的利益破坏了工厂主史密斯</a:t>
            </a:r>
            <a:r>
              <a:rPr lang="zh-CN" altLang="en-US" sz="1800" dirty="0" smtClean="0">
                <a:solidFill>
                  <a:srgbClr val="080808"/>
                </a:solidFill>
              </a:rPr>
              <a:t>（</a:t>
            </a:r>
            <a:r>
              <a:rPr lang="ru-RU" altLang="zh-CN" sz="1800" dirty="0" smtClean="0">
                <a:solidFill>
                  <a:srgbClr val="080808"/>
                </a:solidFill>
              </a:rPr>
              <a:t>заводчик Смит</a:t>
            </a:r>
            <a:r>
              <a:rPr lang="zh-CN" altLang="en-US" sz="1800" dirty="0" smtClean="0">
                <a:solidFill>
                  <a:srgbClr val="080808"/>
                </a:solidFill>
              </a:rPr>
              <a:t>）</a:t>
            </a:r>
            <a:r>
              <a:rPr sz="1800" dirty="0" err="1" smtClean="0">
                <a:solidFill>
                  <a:srgbClr val="080808"/>
                </a:solidFill>
              </a:rPr>
              <a:t>和小地主伊赫曼耶夫</a:t>
            </a:r>
            <a:r>
              <a:rPr lang="zh-CN" altLang="en-US" sz="1800" dirty="0" smtClean="0">
                <a:solidFill>
                  <a:srgbClr val="080808"/>
                </a:solidFill>
              </a:rPr>
              <a:t>（</a:t>
            </a:r>
            <a:r>
              <a:rPr lang="ru-RU" altLang="zh-CN" sz="1800" dirty="0" smtClean="0">
                <a:solidFill>
                  <a:srgbClr val="080808"/>
                </a:solidFill>
              </a:rPr>
              <a:t>Ихменев</a:t>
            </a:r>
            <a:r>
              <a:rPr lang="zh-CN" altLang="en-US" sz="1800" dirty="0" smtClean="0">
                <a:solidFill>
                  <a:srgbClr val="080808"/>
                </a:solidFill>
              </a:rPr>
              <a:t>）</a:t>
            </a:r>
            <a:r>
              <a:rPr sz="1800" dirty="0" err="1" smtClean="0">
                <a:solidFill>
                  <a:srgbClr val="080808"/>
                </a:solidFill>
              </a:rPr>
              <a:t>两个家庭的故事</a:t>
            </a:r>
            <a:r>
              <a:rPr sz="1800" dirty="0">
                <a:solidFill>
                  <a:srgbClr val="080808"/>
                </a:solidFill>
              </a:rPr>
              <a:t>。</a:t>
            </a:r>
            <a:r>
              <a:rPr sz="1800" dirty="0" err="1" smtClean="0">
                <a:solidFill>
                  <a:srgbClr val="080808"/>
                </a:solidFill>
              </a:rPr>
              <a:t>作者以同情的笔触描绘了娜塔莎</a:t>
            </a:r>
            <a:r>
              <a:rPr lang="zh-CN" altLang="en-US" sz="1800" dirty="0" smtClean="0">
                <a:solidFill>
                  <a:srgbClr val="080808"/>
                </a:solidFill>
              </a:rPr>
              <a:t>（</a:t>
            </a:r>
            <a:r>
              <a:rPr lang="ru-RU" altLang="zh-CN" sz="1800" dirty="0" smtClean="0">
                <a:solidFill>
                  <a:srgbClr val="080808"/>
                </a:solidFill>
              </a:rPr>
              <a:t>Наташа</a:t>
            </a:r>
            <a:r>
              <a:rPr lang="zh-CN" altLang="en-US" sz="1800" dirty="0" smtClean="0">
                <a:solidFill>
                  <a:srgbClr val="080808"/>
                </a:solidFill>
              </a:rPr>
              <a:t>）</a:t>
            </a:r>
            <a:r>
              <a:rPr sz="1800" dirty="0" err="1" smtClean="0">
                <a:solidFill>
                  <a:srgbClr val="080808"/>
                </a:solidFill>
              </a:rPr>
              <a:t>和涅莉</a:t>
            </a:r>
            <a:r>
              <a:rPr lang="zh-CN" altLang="en-US" sz="1800" dirty="0" smtClean="0">
                <a:solidFill>
                  <a:srgbClr val="080808"/>
                </a:solidFill>
              </a:rPr>
              <a:t>（</a:t>
            </a:r>
            <a:r>
              <a:rPr lang="ru-RU" altLang="zh-CN" sz="1800" dirty="0" smtClean="0">
                <a:solidFill>
                  <a:srgbClr val="080808"/>
                </a:solidFill>
              </a:rPr>
              <a:t>Нелли</a:t>
            </a:r>
            <a:r>
              <a:rPr lang="zh-CN" altLang="en-US" sz="1800" dirty="0" smtClean="0">
                <a:solidFill>
                  <a:srgbClr val="080808"/>
                </a:solidFill>
              </a:rPr>
              <a:t>）</a:t>
            </a:r>
            <a:r>
              <a:rPr sz="1800" dirty="0" err="1" smtClean="0">
                <a:solidFill>
                  <a:srgbClr val="080808"/>
                </a:solidFill>
              </a:rPr>
              <a:t>等</a:t>
            </a:r>
            <a:r>
              <a:rPr sz="1800" dirty="0" err="1">
                <a:solidFill>
                  <a:srgbClr val="080808"/>
                </a:solidFill>
              </a:rPr>
              <a:t>“被欺凌和被侮辱的”的形象，向社会发出强烈的诅咒，但作者在他们身上又同时注入了逆来顺受、</a:t>
            </a:r>
            <a:r>
              <a:rPr sz="1800" dirty="0" err="1" smtClean="0">
                <a:solidFill>
                  <a:srgbClr val="080808"/>
                </a:solidFill>
              </a:rPr>
              <a:t>消极忍让的</a:t>
            </a:r>
            <a:r>
              <a:rPr lang="zh-CN" altLang="en-US" sz="1800" dirty="0" smtClean="0">
                <a:solidFill>
                  <a:srgbClr val="080808"/>
                </a:solidFill>
              </a:rPr>
              <a:t>宗教思想</a:t>
            </a:r>
            <a:r>
              <a:rPr sz="1800" dirty="0" smtClean="0">
                <a:solidFill>
                  <a:srgbClr val="080808"/>
                </a:solidFill>
              </a:rPr>
              <a:t>。  </a:t>
            </a:r>
            <a:endParaRPr sz="1800" dirty="0">
              <a:solidFill>
                <a:srgbClr val="080808"/>
              </a:solidFill>
            </a:endParaRPr>
          </a:p>
        </p:txBody>
      </p:sp>
      <p:sp>
        <p:nvSpPr>
          <p:cNvPr id="4" name="标题 3"/>
          <p:cNvSpPr>
            <a:spLocks noGrp="1"/>
          </p:cNvSpPr>
          <p:nvPr>
            <p:ph type="title"/>
          </p:nvPr>
        </p:nvSpPr>
        <p:spPr/>
        <p:txBody>
          <a:bodyPr/>
          <a:lstStyle/>
          <a:p>
            <a:r>
              <a:rPr lang="en-US" altLang="zh-CN" sz="4000" b="1" dirty="0" smtClean="0">
                <a:solidFill>
                  <a:srgbClr val="0000CC"/>
                </a:solidFill>
                <a:latin typeface="Times New Roman" panose="02020603050405020304" pitchFamily="18" charset="0"/>
                <a:cs typeface="Times New Roman" panose="02020603050405020304" pitchFamily="18" charset="0"/>
              </a:rPr>
              <a:t>《</a:t>
            </a:r>
            <a:r>
              <a:rPr lang="zh-CN" altLang="en-US" sz="4000" b="1" dirty="0" smtClean="0">
                <a:solidFill>
                  <a:srgbClr val="0000CC"/>
                </a:solidFill>
                <a:latin typeface="Times New Roman" panose="02020603050405020304" pitchFamily="18" charset="0"/>
                <a:cs typeface="Times New Roman" panose="02020603050405020304" pitchFamily="18" charset="0"/>
              </a:rPr>
              <a:t>被欺凌和被侮辱的</a:t>
            </a:r>
            <a:r>
              <a:rPr lang="en-US" altLang="zh-CN" sz="4000" b="1" dirty="0" smtClean="0">
                <a:solidFill>
                  <a:srgbClr val="0000CC"/>
                </a:solidFill>
                <a:latin typeface="Times New Roman" panose="02020603050405020304" pitchFamily="18" charset="0"/>
                <a:cs typeface="Times New Roman" panose="02020603050405020304" pitchFamily="18" charset="0"/>
              </a:rPr>
              <a:t>》</a:t>
            </a:r>
            <a:endParaRPr lang="zh-CN" altLang="en-US" sz="4000" b="1" dirty="0">
              <a:solidFill>
                <a:srgbClr val="0000CC"/>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9939">
                                            <p:txEl>
                                              <p:charRg st="11" end="37"/>
                                            </p:txEl>
                                          </p:spTgt>
                                        </p:tgtEl>
                                        <p:attrNameLst>
                                          <p:attrName>style.visibility</p:attrName>
                                        </p:attrNameLst>
                                      </p:cBhvr>
                                      <p:to>
                                        <p:strVal val="visible"/>
                                      </p:to>
                                    </p:set>
                                    <p:animEffect transition="in" filter="blinds(horizontal)">
                                      <p:cBhvr>
                                        <p:cTn id="7" dur="500"/>
                                        <p:tgtEl>
                                          <p:spTgt spid="39939">
                                            <p:txEl>
                                              <p:charRg st="11" end="37"/>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39939">
                                            <p:txEl>
                                              <p:charRg st="37" end="65"/>
                                            </p:txEl>
                                          </p:spTgt>
                                        </p:tgtEl>
                                        <p:attrNameLst>
                                          <p:attrName>style.visibility</p:attrName>
                                        </p:attrNameLst>
                                      </p:cBhvr>
                                      <p:to>
                                        <p:strVal val="visible"/>
                                      </p:to>
                                    </p:set>
                                    <p:animEffect transition="in" filter="blinds(horizontal)">
                                      <p:cBhvr>
                                        <p:cTn id="10" dur="500"/>
                                        <p:tgtEl>
                                          <p:spTgt spid="39939">
                                            <p:txEl>
                                              <p:charRg st="37" end="65"/>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 presetClass="entr" presetSubtype="10" fill="hold" nodeType="clickEffect">
                                  <p:stCondLst>
                                    <p:cond delay="0"/>
                                  </p:stCondLst>
                                  <p:childTnLst>
                                    <p:set>
                                      <p:cBhvr>
                                        <p:cTn id="14" dur="1" fill="hold">
                                          <p:stCondLst>
                                            <p:cond delay="0"/>
                                          </p:stCondLst>
                                        </p:cTn>
                                        <p:tgtEl>
                                          <p:spTgt spid="39939">
                                            <p:txEl>
                                              <p:charRg st="65" end="81"/>
                                            </p:txEl>
                                          </p:spTgt>
                                        </p:tgtEl>
                                        <p:attrNameLst>
                                          <p:attrName>style.visibility</p:attrName>
                                        </p:attrNameLst>
                                      </p:cBhvr>
                                      <p:to>
                                        <p:strVal val="visible"/>
                                      </p:to>
                                    </p:set>
                                    <p:animEffect transition="in" filter="blinds(horizontal)">
                                      <p:cBhvr>
                                        <p:cTn id="15" dur="500"/>
                                        <p:tgtEl>
                                          <p:spTgt spid="39939">
                                            <p:txEl>
                                              <p:charRg st="65" end="8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3" presetClass="entr" presetSubtype="10" fill="hold" nodeType="clickEffect">
                                  <p:stCondLst>
                                    <p:cond delay="0"/>
                                  </p:stCondLst>
                                  <p:childTnLst>
                                    <p:set>
                                      <p:cBhvr>
                                        <p:cTn id="19" dur="1" fill="hold">
                                          <p:stCondLst>
                                            <p:cond delay="0"/>
                                          </p:stCondLst>
                                        </p:cTn>
                                        <p:tgtEl>
                                          <p:spTgt spid="39939">
                                            <p:txEl>
                                              <p:charRg st="81" end="105"/>
                                            </p:txEl>
                                          </p:spTgt>
                                        </p:tgtEl>
                                        <p:attrNameLst>
                                          <p:attrName>style.visibility</p:attrName>
                                        </p:attrNameLst>
                                      </p:cBhvr>
                                      <p:to>
                                        <p:strVal val="visible"/>
                                      </p:to>
                                    </p:set>
                                    <p:animEffect transition="in" filter="blinds(horizontal)">
                                      <p:cBhvr>
                                        <p:cTn id="20" dur="500"/>
                                        <p:tgtEl>
                                          <p:spTgt spid="39939">
                                            <p:txEl>
                                              <p:charRg st="81" end="105"/>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3" presetClass="entr" presetSubtype="10" fill="hold" nodeType="clickEffect">
                                  <p:stCondLst>
                                    <p:cond delay="0"/>
                                  </p:stCondLst>
                                  <p:childTnLst>
                                    <p:set>
                                      <p:cBhvr>
                                        <p:cTn id="24" dur="1" fill="hold">
                                          <p:stCondLst>
                                            <p:cond delay="0"/>
                                          </p:stCondLst>
                                        </p:cTn>
                                        <p:tgtEl>
                                          <p:spTgt spid="39939">
                                            <p:txEl>
                                              <p:charRg st="183" end="183"/>
                                            </p:txEl>
                                          </p:spTgt>
                                        </p:tgtEl>
                                        <p:attrNameLst>
                                          <p:attrName>style.visibility</p:attrName>
                                        </p:attrNameLst>
                                      </p:cBhvr>
                                      <p:to>
                                        <p:strVal val="visible"/>
                                      </p:to>
                                    </p:set>
                                    <p:animEffect transition="in" filter="blinds(horizontal)">
                                      <p:cBhvr>
                                        <p:cTn id="25" dur="500"/>
                                        <p:tgtEl>
                                          <p:spTgt spid="39939">
                                            <p:txEl>
                                              <p:charRg st="183" end="18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内容占位符 39938"/>
          <p:cNvSpPr>
            <a:spLocks noGrp="1"/>
          </p:cNvSpPr>
          <p:nvPr>
            <p:ph idx="1"/>
          </p:nvPr>
        </p:nvSpPr>
        <p:spPr>
          <a:xfrm>
            <a:off x="179512" y="771550"/>
            <a:ext cx="8740775" cy="4248472"/>
          </a:xfrm>
        </p:spPr>
        <p:txBody>
          <a:bodyPr anchor="t"/>
          <a:lstStyle/>
          <a:p>
            <a:pPr marL="0" indent="0">
              <a:lnSpc>
                <a:spcPct val="125000"/>
              </a:lnSpc>
              <a:buNone/>
            </a:pPr>
            <a:endParaRPr lang="en-US" altLang="zh-CN" sz="1800" b="1" dirty="0"/>
          </a:p>
          <a:p>
            <a:pPr>
              <a:lnSpc>
                <a:spcPct val="125000"/>
              </a:lnSpc>
            </a:pPr>
            <a:r>
              <a:rPr sz="1800" b="1" dirty="0">
                <a:solidFill>
                  <a:srgbClr val="0000CC"/>
                </a:solidFill>
              </a:rPr>
              <a:t>《死屋手记》</a:t>
            </a:r>
            <a:r>
              <a:rPr sz="1800" dirty="0">
                <a:solidFill>
                  <a:srgbClr val="080808"/>
                </a:solidFill>
              </a:rPr>
              <a:t>是根据作者的亲身经历而写出的长篇小说，它以回忆，随笔、特写等手法，描绘出一幅俄国沙皇统治下阴森恐怖的牢狱之图。在这些处境可怕、身心备受摧残的苦役犯中，大部分是农民或农民出身的士兵，他们多数是善良、纯朴、虔诚的人，也是“我国人民中最有才华和最强有力的人”（陀思妥耶夫斯基语）。他们的犯罪反映了人民与统治阶级的尖锐对立和冲突。他们的毁灭，是对社会现实的有力控拆。</a:t>
            </a:r>
            <a:endParaRPr sz="1800" dirty="0">
              <a:solidFill>
                <a:srgbClr val="080808"/>
              </a:solidFill>
            </a:endParaRPr>
          </a:p>
          <a:p>
            <a:pPr>
              <a:lnSpc>
                <a:spcPct val="125000"/>
              </a:lnSpc>
            </a:pPr>
            <a:r>
              <a:rPr sz="1800" b="1" dirty="0">
                <a:solidFill>
                  <a:srgbClr val="0000CC"/>
                </a:solidFill>
              </a:rPr>
              <a:t>《地下室手记》</a:t>
            </a:r>
            <a:r>
              <a:rPr sz="1800" dirty="0">
                <a:solidFill>
                  <a:srgbClr val="080808"/>
                </a:solidFill>
              </a:rPr>
              <a:t>是陀思妥耶夫斯基社会哲理小说的初步尝试，被称为俄国文学史上社会哲理小说的奠基之作。它的主人公是“小人物”的消极变种。这个退休的小官吏一生受尽欺凌，在报复无能的情况下，只好蜷伏在自我的小圈子里，进行一番道德的自我净化。这一形象后来成了陀思妥耶夫斯基同革命民主派争论的焦点。</a:t>
            </a:r>
            <a:endParaRPr sz="1800" dirty="0">
              <a:solidFill>
                <a:srgbClr val="080808"/>
              </a:solidFill>
            </a:endParaRPr>
          </a:p>
        </p:txBody>
      </p:sp>
      <p:sp>
        <p:nvSpPr>
          <p:cNvPr id="36866" name="标题 36865"/>
          <p:cNvSpPr>
            <a:spLocks noGrp="1"/>
          </p:cNvSpPr>
          <p:nvPr>
            <p:ph type="title"/>
          </p:nvPr>
        </p:nvSpPr>
        <p:spPr>
          <a:xfrm>
            <a:off x="671195" y="64770"/>
            <a:ext cx="7885430" cy="857250"/>
          </a:xfrm>
        </p:spPr>
        <p:txBody>
          <a:bodyPr anchor="ctr"/>
          <a:lstStyle/>
          <a:p>
            <a:r>
              <a:rPr lang="zh-CN" altLang="en-US" sz="3600" b="1" dirty="0">
                <a:solidFill>
                  <a:srgbClr val="0000CC"/>
                </a:solidFill>
              </a:rPr>
              <a:t>（三）《死屋手记》和《地下室手记》</a:t>
            </a:r>
            <a:endParaRPr lang="zh-CN" altLang="en-US" sz="3600" b="1" dirty="0">
              <a:solidFill>
                <a:srgbClr val="0000CC"/>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9939">
                                            <p:txEl>
                                              <p:charRg st="11" end="37"/>
                                            </p:txEl>
                                          </p:spTgt>
                                        </p:tgtEl>
                                        <p:attrNameLst>
                                          <p:attrName>style.visibility</p:attrName>
                                        </p:attrNameLst>
                                      </p:cBhvr>
                                      <p:to>
                                        <p:strVal val="visible"/>
                                      </p:to>
                                    </p:set>
                                    <p:animEffect transition="in" filter="blinds(horizontal)">
                                      <p:cBhvr>
                                        <p:cTn id="7" dur="500"/>
                                        <p:tgtEl>
                                          <p:spTgt spid="39939">
                                            <p:txEl>
                                              <p:charRg st="11" end="37"/>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39939">
                                            <p:txEl>
                                              <p:charRg st="37" end="65"/>
                                            </p:txEl>
                                          </p:spTgt>
                                        </p:tgtEl>
                                        <p:attrNameLst>
                                          <p:attrName>style.visibility</p:attrName>
                                        </p:attrNameLst>
                                      </p:cBhvr>
                                      <p:to>
                                        <p:strVal val="visible"/>
                                      </p:to>
                                    </p:set>
                                    <p:animEffect transition="in" filter="blinds(horizontal)">
                                      <p:cBhvr>
                                        <p:cTn id="10" dur="500"/>
                                        <p:tgtEl>
                                          <p:spTgt spid="39939">
                                            <p:txEl>
                                              <p:charRg st="37" end="65"/>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 presetClass="entr" presetSubtype="10" fill="hold" nodeType="clickEffect">
                                  <p:stCondLst>
                                    <p:cond delay="0"/>
                                  </p:stCondLst>
                                  <p:childTnLst>
                                    <p:set>
                                      <p:cBhvr>
                                        <p:cTn id="14" dur="1" fill="hold">
                                          <p:stCondLst>
                                            <p:cond delay="0"/>
                                          </p:stCondLst>
                                        </p:cTn>
                                        <p:tgtEl>
                                          <p:spTgt spid="39939">
                                            <p:txEl>
                                              <p:charRg st="65" end="81"/>
                                            </p:txEl>
                                          </p:spTgt>
                                        </p:tgtEl>
                                        <p:attrNameLst>
                                          <p:attrName>style.visibility</p:attrName>
                                        </p:attrNameLst>
                                      </p:cBhvr>
                                      <p:to>
                                        <p:strVal val="visible"/>
                                      </p:to>
                                    </p:set>
                                    <p:animEffect transition="in" filter="blinds(horizontal)">
                                      <p:cBhvr>
                                        <p:cTn id="15" dur="500"/>
                                        <p:tgtEl>
                                          <p:spTgt spid="39939">
                                            <p:txEl>
                                              <p:charRg st="65" end="8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3" presetClass="entr" presetSubtype="10" fill="hold" nodeType="clickEffect">
                                  <p:stCondLst>
                                    <p:cond delay="0"/>
                                  </p:stCondLst>
                                  <p:childTnLst>
                                    <p:set>
                                      <p:cBhvr>
                                        <p:cTn id="19" dur="1" fill="hold">
                                          <p:stCondLst>
                                            <p:cond delay="0"/>
                                          </p:stCondLst>
                                        </p:cTn>
                                        <p:tgtEl>
                                          <p:spTgt spid="39939">
                                            <p:txEl>
                                              <p:charRg st="81" end="105"/>
                                            </p:txEl>
                                          </p:spTgt>
                                        </p:tgtEl>
                                        <p:attrNameLst>
                                          <p:attrName>style.visibility</p:attrName>
                                        </p:attrNameLst>
                                      </p:cBhvr>
                                      <p:to>
                                        <p:strVal val="visible"/>
                                      </p:to>
                                    </p:set>
                                    <p:animEffect transition="in" filter="blinds(horizontal)">
                                      <p:cBhvr>
                                        <p:cTn id="20" dur="500"/>
                                        <p:tgtEl>
                                          <p:spTgt spid="39939">
                                            <p:txEl>
                                              <p:charRg st="81" end="105"/>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3" presetClass="entr" presetSubtype="10" fill="hold" nodeType="clickEffect">
                                  <p:stCondLst>
                                    <p:cond delay="0"/>
                                  </p:stCondLst>
                                  <p:childTnLst>
                                    <p:set>
                                      <p:cBhvr>
                                        <p:cTn id="24" dur="1" fill="hold">
                                          <p:stCondLst>
                                            <p:cond delay="0"/>
                                          </p:stCondLst>
                                        </p:cTn>
                                        <p:tgtEl>
                                          <p:spTgt spid="39939">
                                            <p:txEl>
                                              <p:charRg st="193" end="253"/>
                                            </p:txEl>
                                          </p:spTgt>
                                        </p:tgtEl>
                                        <p:attrNameLst>
                                          <p:attrName>style.visibility</p:attrName>
                                        </p:attrNameLst>
                                      </p:cBhvr>
                                      <p:to>
                                        <p:strVal val="visible"/>
                                      </p:to>
                                    </p:set>
                                    <p:animEffect transition="in" filter="blinds(horizontal)">
                                      <p:cBhvr>
                                        <p:cTn id="25" dur="500"/>
                                        <p:tgtEl>
                                          <p:spTgt spid="39939">
                                            <p:txEl>
                                              <p:charRg st="193" end="25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内容占位符 39938"/>
          <p:cNvSpPr>
            <a:spLocks noGrp="1"/>
          </p:cNvSpPr>
          <p:nvPr>
            <p:ph idx="1"/>
          </p:nvPr>
        </p:nvSpPr>
        <p:spPr>
          <a:xfrm>
            <a:off x="196850" y="267494"/>
            <a:ext cx="8947150" cy="4158208"/>
          </a:xfrm>
        </p:spPr>
        <p:txBody>
          <a:bodyPr anchor="t"/>
          <a:lstStyle/>
          <a:p>
            <a:pPr marL="0" indent="0">
              <a:lnSpc>
                <a:spcPct val="125000"/>
              </a:lnSpc>
              <a:buNone/>
            </a:pPr>
            <a:endParaRPr lang="en-US" altLang="zh-CN" sz="1800" b="1" dirty="0"/>
          </a:p>
          <a:p>
            <a:pPr>
              <a:lnSpc>
                <a:spcPct val="125000"/>
              </a:lnSpc>
            </a:pPr>
            <a:r>
              <a:rPr sz="1800" dirty="0" err="1" smtClean="0">
                <a:solidFill>
                  <a:srgbClr val="080808"/>
                </a:solidFill>
              </a:rPr>
              <a:t>六十年代初</a:t>
            </a:r>
            <a:r>
              <a:rPr sz="1800" dirty="0" err="1">
                <a:solidFill>
                  <a:srgbClr val="080808"/>
                </a:solidFill>
              </a:rPr>
              <a:t>，</a:t>
            </a:r>
            <a:r>
              <a:rPr sz="1800" dirty="0" err="1" smtClean="0">
                <a:solidFill>
                  <a:srgbClr val="080808"/>
                </a:solidFill>
              </a:rPr>
              <a:t>陀思妥耶夫斯基同哥哥米哈依尔创办了</a:t>
            </a:r>
            <a:r>
              <a:rPr lang="zh-CN" altLang="en-US" sz="1800" dirty="0" smtClean="0">
                <a:solidFill>
                  <a:srgbClr val="080808"/>
                </a:solidFill>
              </a:rPr>
              <a:t>杂志</a:t>
            </a:r>
            <a:r>
              <a:rPr sz="1800" dirty="0" smtClean="0">
                <a:solidFill>
                  <a:srgbClr val="080808"/>
                </a:solidFill>
              </a:rPr>
              <a:t>《</a:t>
            </a:r>
            <a:r>
              <a:rPr lang="zh-CN" altLang="en-US" sz="1800" dirty="0" smtClean="0">
                <a:solidFill>
                  <a:srgbClr val="080808"/>
                </a:solidFill>
              </a:rPr>
              <a:t>时代</a:t>
            </a:r>
            <a:r>
              <a:rPr sz="1800" dirty="0" smtClean="0">
                <a:solidFill>
                  <a:srgbClr val="080808"/>
                </a:solidFill>
              </a:rPr>
              <a:t>》（</a:t>
            </a:r>
            <a:r>
              <a:rPr lang="ru-RU" sz="1800" dirty="0" smtClean="0">
                <a:solidFill>
                  <a:srgbClr val="080808"/>
                </a:solidFill>
              </a:rPr>
              <a:t>Время, </a:t>
            </a:r>
            <a:r>
              <a:rPr sz="1800" dirty="0" smtClean="0">
                <a:solidFill>
                  <a:srgbClr val="080808"/>
                </a:solidFill>
              </a:rPr>
              <a:t>186</a:t>
            </a:r>
            <a:r>
              <a:rPr lang="ru-RU" sz="1800" dirty="0" smtClean="0">
                <a:solidFill>
                  <a:srgbClr val="080808"/>
                </a:solidFill>
              </a:rPr>
              <a:t>1</a:t>
            </a:r>
            <a:r>
              <a:rPr sz="1800" dirty="0" smtClean="0">
                <a:solidFill>
                  <a:srgbClr val="080808"/>
                </a:solidFill>
              </a:rPr>
              <a:t>—1863）</a:t>
            </a:r>
            <a:r>
              <a:rPr lang="zh-CN" altLang="en-US" sz="1800" dirty="0" smtClean="0">
                <a:solidFill>
                  <a:srgbClr val="080808"/>
                </a:solidFill>
              </a:rPr>
              <a:t>，尽管陀思妥耶夫斯基兄弟的立场与任何党派不吻合，但他们的杂志却大获成功。他们宣扬</a:t>
            </a:r>
            <a:r>
              <a:rPr lang="zh-CN" altLang="en-US" sz="1800" dirty="0" smtClean="0">
                <a:solidFill>
                  <a:srgbClr val="080808"/>
                </a:solidFill>
                <a:sym typeface="+mn-ea"/>
              </a:rPr>
              <a:t>宣传</a:t>
            </a:r>
            <a:r>
              <a:rPr lang="zh-CN" altLang="en-US" sz="1800" dirty="0" smtClean="0">
                <a:solidFill>
                  <a:srgbClr val="0000CC"/>
                </a:solidFill>
                <a:sym typeface="+mn-ea"/>
              </a:rPr>
              <a:t>土壤派理论</a:t>
            </a:r>
            <a:r>
              <a:rPr lang="zh-CN" altLang="en-US" sz="1800" dirty="0" smtClean="0">
                <a:solidFill>
                  <a:srgbClr val="080808"/>
                </a:solidFill>
              </a:rPr>
              <a:t>，又称“根基论”，认为俄国人民的“根基”是信奉上帝和沙皇，因此，应该由此出发使社会各阶级和解，在君主和教会的庇护下团结一致，而不应像西欧那样，用革命和暴力的方式解决俄国的社会矛盾。</a:t>
            </a:r>
            <a:r>
              <a:rPr lang="en-US" altLang="zh-CN" sz="1800" dirty="0" smtClean="0">
                <a:solidFill>
                  <a:srgbClr val="080808"/>
                </a:solidFill>
              </a:rPr>
              <a:t>1862</a:t>
            </a:r>
            <a:r>
              <a:rPr lang="zh-CN" altLang="en-US" sz="1800" dirty="0" smtClean="0">
                <a:solidFill>
                  <a:srgbClr val="080808"/>
                </a:solidFill>
              </a:rPr>
              <a:t>年他首次出国旅行，在</a:t>
            </a:r>
            <a:r>
              <a:rPr lang="en-US" altLang="zh-CN" sz="1800" dirty="0" smtClean="0">
                <a:solidFill>
                  <a:srgbClr val="080808"/>
                </a:solidFill>
              </a:rPr>
              <a:t>《</a:t>
            </a:r>
            <a:r>
              <a:rPr lang="zh-CN" altLang="en-US" sz="1800" dirty="0" smtClean="0">
                <a:solidFill>
                  <a:srgbClr val="080808"/>
                </a:solidFill>
              </a:rPr>
              <a:t>冬天记的夏天印象</a:t>
            </a:r>
            <a:r>
              <a:rPr lang="en-US" altLang="zh-CN" sz="1800" dirty="0" smtClean="0">
                <a:solidFill>
                  <a:srgbClr val="080808"/>
                </a:solidFill>
              </a:rPr>
              <a:t>》</a:t>
            </a:r>
            <a:r>
              <a:rPr lang="zh-CN" altLang="en-US" sz="1800" dirty="0" smtClean="0">
                <a:solidFill>
                  <a:srgbClr val="080808"/>
                </a:solidFill>
              </a:rPr>
              <a:t>中记录下他对西方印象，在作品中他抨击、谴责西方不敬神的资产阶级文明。</a:t>
            </a:r>
            <a:r>
              <a:rPr lang="en-US" altLang="zh-CN" sz="1800" dirty="0" smtClean="0">
                <a:solidFill>
                  <a:srgbClr val="080808"/>
                </a:solidFill>
              </a:rPr>
              <a:t>1863</a:t>
            </a:r>
            <a:r>
              <a:rPr lang="zh-CN" altLang="en-US" sz="1800" dirty="0" smtClean="0">
                <a:solidFill>
                  <a:srgbClr val="080808"/>
                </a:solidFill>
              </a:rPr>
              <a:t>年，</a:t>
            </a:r>
            <a:r>
              <a:rPr lang="en-US" altLang="zh-CN" sz="1800" dirty="0" smtClean="0">
                <a:solidFill>
                  <a:srgbClr val="080808"/>
                </a:solidFill>
              </a:rPr>
              <a:t>《</a:t>
            </a:r>
            <a:r>
              <a:rPr lang="zh-CN" altLang="en-US" sz="1800" dirty="0" smtClean="0">
                <a:solidFill>
                  <a:srgbClr val="080808"/>
                </a:solidFill>
              </a:rPr>
              <a:t>时代</a:t>
            </a:r>
            <a:r>
              <a:rPr lang="en-US" altLang="zh-CN" sz="1800" dirty="0" smtClean="0">
                <a:solidFill>
                  <a:srgbClr val="080808"/>
                </a:solidFill>
              </a:rPr>
              <a:t>》</a:t>
            </a:r>
            <a:r>
              <a:rPr lang="zh-CN" altLang="en-US" sz="1800" dirty="0" smtClean="0">
                <a:solidFill>
                  <a:srgbClr val="080808"/>
                </a:solidFill>
              </a:rPr>
              <a:t>杂志突然被查封，后虽复刊，更名为</a:t>
            </a:r>
            <a:r>
              <a:rPr sz="1800" dirty="0" smtClean="0">
                <a:solidFill>
                  <a:srgbClr val="080808"/>
                </a:solidFill>
              </a:rPr>
              <a:t>《时</a:t>
            </a:r>
            <a:r>
              <a:rPr lang="zh-CN" altLang="en-US" sz="1800" dirty="0" smtClean="0">
                <a:solidFill>
                  <a:srgbClr val="080808"/>
                </a:solidFill>
              </a:rPr>
              <a:t>世</a:t>
            </a:r>
            <a:r>
              <a:rPr sz="1800" dirty="0" smtClean="0">
                <a:solidFill>
                  <a:srgbClr val="080808"/>
                </a:solidFill>
              </a:rPr>
              <a:t>》（</a:t>
            </a:r>
            <a:r>
              <a:rPr sz="1800" dirty="0">
                <a:solidFill>
                  <a:srgbClr val="080808"/>
                </a:solidFill>
              </a:rPr>
              <a:t>1864—1865</a:t>
            </a:r>
            <a:r>
              <a:rPr sz="1800" dirty="0" smtClean="0">
                <a:solidFill>
                  <a:srgbClr val="080808"/>
                </a:solidFill>
              </a:rPr>
              <a:t>）</a:t>
            </a:r>
            <a:r>
              <a:rPr lang="zh-CN" altLang="en-US" sz="1800" dirty="0" smtClean="0">
                <a:solidFill>
                  <a:srgbClr val="080808"/>
                </a:solidFill>
              </a:rPr>
              <a:t>，但查封却给他们造成难以估量的经济损失，让陀思妥耶夫斯基连续八年难以脱身。</a:t>
            </a:r>
            <a:r>
              <a:rPr lang="en-US" altLang="zh-CN" sz="1800" dirty="0" smtClean="0">
                <a:solidFill>
                  <a:srgbClr val="080808"/>
                </a:solidFill>
              </a:rPr>
              <a:t>1864</a:t>
            </a:r>
            <a:r>
              <a:rPr lang="zh-CN" altLang="en-US" sz="1800" dirty="0" smtClean="0">
                <a:solidFill>
                  <a:srgbClr val="080808"/>
                </a:solidFill>
              </a:rPr>
              <a:t>年，其</a:t>
            </a:r>
            <a:r>
              <a:rPr sz="1800" dirty="0" err="1" smtClean="0">
                <a:solidFill>
                  <a:srgbClr val="080808"/>
                </a:solidFill>
              </a:rPr>
              <a:t>哥哥去世</a:t>
            </a:r>
            <a:r>
              <a:rPr sz="1800" dirty="0" err="1">
                <a:solidFill>
                  <a:srgbClr val="080808"/>
                </a:solidFill>
              </a:rPr>
              <a:t>，</a:t>
            </a:r>
            <a:r>
              <a:rPr sz="1800" dirty="0" err="1" smtClean="0">
                <a:solidFill>
                  <a:srgbClr val="080808"/>
                </a:solidFill>
              </a:rPr>
              <a:t>杂志</a:t>
            </a:r>
            <a:r>
              <a:rPr lang="zh-CN" altLang="en-US" sz="1800" dirty="0" smtClean="0">
                <a:solidFill>
                  <a:srgbClr val="080808"/>
                </a:solidFill>
              </a:rPr>
              <a:t>停刊</a:t>
            </a:r>
            <a:r>
              <a:rPr sz="1800" dirty="0" smtClean="0">
                <a:solidFill>
                  <a:srgbClr val="080808"/>
                </a:solidFill>
              </a:rPr>
              <a:t>，</a:t>
            </a:r>
            <a:r>
              <a:rPr lang="zh-CN" altLang="en-US" sz="1800" dirty="0" smtClean="0">
                <a:solidFill>
                  <a:srgbClr val="080808"/>
                </a:solidFill>
              </a:rPr>
              <a:t>陀思妥耶夫斯基破了产。</a:t>
            </a:r>
            <a:endParaRPr sz="1800" dirty="0">
              <a:solidFill>
                <a:srgbClr val="080808"/>
              </a:solidFill>
            </a:endParaRPr>
          </a:p>
          <a:p>
            <a:pPr marL="0" indent="0">
              <a:lnSpc>
                <a:spcPct val="125000"/>
              </a:lnSpc>
              <a:buNone/>
            </a:pPr>
            <a:endParaRPr sz="1800" dirty="0">
              <a:solidFill>
                <a:srgbClr val="080808"/>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9939">
                                            <p:txEl>
                                              <p:charRg st="11" end="37"/>
                                            </p:txEl>
                                          </p:spTgt>
                                        </p:tgtEl>
                                        <p:attrNameLst>
                                          <p:attrName>style.visibility</p:attrName>
                                        </p:attrNameLst>
                                      </p:cBhvr>
                                      <p:to>
                                        <p:strVal val="visible"/>
                                      </p:to>
                                    </p:set>
                                    <p:animEffect transition="in" filter="blinds(horizontal)">
                                      <p:cBhvr>
                                        <p:cTn id="7" dur="500"/>
                                        <p:tgtEl>
                                          <p:spTgt spid="39939">
                                            <p:txEl>
                                              <p:charRg st="11" end="37"/>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39939">
                                            <p:txEl>
                                              <p:charRg st="37" end="65"/>
                                            </p:txEl>
                                          </p:spTgt>
                                        </p:tgtEl>
                                        <p:attrNameLst>
                                          <p:attrName>style.visibility</p:attrName>
                                        </p:attrNameLst>
                                      </p:cBhvr>
                                      <p:to>
                                        <p:strVal val="visible"/>
                                      </p:to>
                                    </p:set>
                                    <p:animEffect transition="in" filter="blinds(horizontal)">
                                      <p:cBhvr>
                                        <p:cTn id="10" dur="500"/>
                                        <p:tgtEl>
                                          <p:spTgt spid="39939">
                                            <p:txEl>
                                              <p:charRg st="37" end="65"/>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 presetClass="entr" presetSubtype="10" fill="hold" nodeType="clickEffect">
                                  <p:stCondLst>
                                    <p:cond delay="0"/>
                                  </p:stCondLst>
                                  <p:childTnLst>
                                    <p:set>
                                      <p:cBhvr>
                                        <p:cTn id="14" dur="1" fill="hold">
                                          <p:stCondLst>
                                            <p:cond delay="0"/>
                                          </p:stCondLst>
                                        </p:cTn>
                                        <p:tgtEl>
                                          <p:spTgt spid="39939">
                                            <p:txEl>
                                              <p:charRg st="65" end="81"/>
                                            </p:txEl>
                                          </p:spTgt>
                                        </p:tgtEl>
                                        <p:attrNameLst>
                                          <p:attrName>style.visibility</p:attrName>
                                        </p:attrNameLst>
                                      </p:cBhvr>
                                      <p:to>
                                        <p:strVal val="visible"/>
                                      </p:to>
                                    </p:set>
                                    <p:animEffect transition="in" filter="blinds(horizontal)">
                                      <p:cBhvr>
                                        <p:cTn id="15" dur="500"/>
                                        <p:tgtEl>
                                          <p:spTgt spid="39939">
                                            <p:txEl>
                                              <p:charRg st="65" end="8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3" presetClass="entr" presetSubtype="10" fill="hold" nodeType="clickEffect">
                                  <p:stCondLst>
                                    <p:cond delay="0"/>
                                  </p:stCondLst>
                                  <p:childTnLst>
                                    <p:set>
                                      <p:cBhvr>
                                        <p:cTn id="19" dur="1" fill="hold">
                                          <p:stCondLst>
                                            <p:cond delay="0"/>
                                          </p:stCondLst>
                                        </p:cTn>
                                        <p:tgtEl>
                                          <p:spTgt spid="39939">
                                            <p:txEl>
                                              <p:charRg st="81" end="105"/>
                                            </p:txEl>
                                          </p:spTgt>
                                        </p:tgtEl>
                                        <p:attrNameLst>
                                          <p:attrName>style.visibility</p:attrName>
                                        </p:attrNameLst>
                                      </p:cBhvr>
                                      <p:to>
                                        <p:strVal val="visible"/>
                                      </p:to>
                                    </p:set>
                                    <p:animEffect transition="in" filter="blinds(horizontal)">
                                      <p:cBhvr>
                                        <p:cTn id="20" dur="500"/>
                                        <p:tgtEl>
                                          <p:spTgt spid="39939">
                                            <p:txEl>
                                              <p:charRg st="81" end="105"/>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3" presetClass="entr" presetSubtype="10" fill="hold" nodeType="clickEffect">
                                  <p:stCondLst>
                                    <p:cond delay="0"/>
                                  </p:stCondLst>
                                  <p:childTnLst>
                                    <p:set>
                                      <p:cBhvr>
                                        <p:cTn id="24" dur="1" fill="hold">
                                          <p:stCondLst>
                                            <p:cond delay="0"/>
                                          </p:stCondLst>
                                        </p:cTn>
                                        <p:tgtEl>
                                          <p:spTgt spid="39939">
                                            <p:txEl>
                                              <p:charRg st="193" end="239"/>
                                            </p:txEl>
                                          </p:spTgt>
                                        </p:tgtEl>
                                        <p:attrNameLst>
                                          <p:attrName>style.visibility</p:attrName>
                                        </p:attrNameLst>
                                      </p:cBhvr>
                                      <p:to>
                                        <p:strVal val="visible"/>
                                      </p:to>
                                    </p:set>
                                    <p:animEffect transition="in" filter="blinds(horizontal)">
                                      <p:cBhvr>
                                        <p:cTn id="25" dur="500"/>
                                        <p:tgtEl>
                                          <p:spTgt spid="39939">
                                            <p:txEl>
                                              <p:charRg st="193" end="23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内容占位符 39938"/>
          <p:cNvSpPr>
            <a:spLocks noGrp="1"/>
          </p:cNvSpPr>
          <p:nvPr>
            <p:ph idx="1"/>
          </p:nvPr>
        </p:nvSpPr>
        <p:spPr>
          <a:xfrm>
            <a:off x="0" y="195486"/>
            <a:ext cx="8947150" cy="3744416"/>
          </a:xfrm>
        </p:spPr>
        <p:txBody>
          <a:bodyPr anchor="t"/>
          <a:lstStyle/>
          <a:p>
            <a:pPr>
              <a:lnSpc>
                <a:spcPct val="125000"/>
              </a:lnSpc>
            </a:pPr>
            <a:r>
              <a:rPr lang="en-US" altLang="zh-CN" sz="1800" dirty="0" smtClean="0">
                <a:solidFill>
                  <a:srgbClr val="080808"/>
                </a:solidFill>
              </a:rPr>
              <a:t>     </a:t>
            </a:r>
            <a:r>
              <a:rPr lang="zh-CN" altLang="en-US" sz="1800" dirty="0" smtClean="0">
                <a:solidFill>
                  <a:srgbClr val="080808"/>
                </a:solidFill>
              </a:rPr>
              <a:t>为偿还大笔欠债，陀思妥耶夫斯基一本接一本地写作大部头小说。</a:t>
            </a:r>
            <a:r>
              <a:rPr lang="en-US" altLang="zh-CN" sz="1800" dirty="0" smtClean="0">
                <a:solidFill>
                  <a:srgbClr val="080808"/>
                </a:solidFill>
              </a:rPr>
              <a:t>1865-1866</a:t>
            </a:r>
            <a:r>
              <a:rPr lang="zh-CN" altLang="en-US" sz="1800" dirty="0" smtClean="0">
                <a:solidFill>
                  <a:srgbClr val="080808"/>
                </a:solidFill>
              </a:rPr>
              <a:t>年间，他写出</a:t>
            </a:r>
            <a:r>
              <a:rPr lang="en-US" altLang="zh-CN" sz="1800" b="1" dirty="0" smtClean="0">
                <a:solidFill>
                  <a:srgbClr val="0000CC"/>
                </a:solidFill>
              </a:rPr>
              <a:t>《</a:t>
            </a:r>
            <a:r>
              <a:rPr lang="zh-CN" altLang="en-US" sz="1800" b="1" dirty="0" smtClean="0">
                <a:solidFill>
                  <a:srgbClr val="0000CC"/>
                </a:solidFill>
              </a:rPr>
              <a:t>罪与罚</a:t>
            </a:r>
            <a:r>
              <a:rPr lang="en-US" altLang="zh-CN" sz="1800" b="1" dirty="0" smtClean="0">
                <a:solidFill>
                  <a:srgbClr val="0000CC"/>
                </a:solidFill>
              </a:rPr>
              <a:t>》</a:t>
            </a:r>
            <a:r>
              <a:rPr sz="1800" dirty="0" smtClean="0">
                <a:solidFill>
                  <a:srgbClr val="080808"/>
                </a:solidFill>
              </a:rPr>
              <a:t> </a:t>
            </a:r>
            <a:r>
              <a:rPr lang="zh-CN" altLang="zh-CN" sz="1800" b="1" dirty="0" smtClean="0">
                <a:solidFill>
                  <a:schemeClr val="accent1"/>
                </a:solidFill>
                <a:latin typeface="Times New Roman" panose="02020603050405020304" pitchFamily="18" charset="0"/>
              </a:rPr>
              <a:t>（</a:t>
            </a:r>
            <a:r>
              <a:rPr lang="en-US" altLang="zh-CN" sz="1800" b="1" dirty="0" err="1" smtClean="0">
                <a:solidFill>
                  <a:schemeClr val="accent1"/>
                </a:solidFill>
                <a:latin typeface="Times New Roman" panose="02020603050405020304" pitchFamily="18" charset="0"/>
              </a:rPr>
              <a:t>Преступление</a:t>
            </a:r>
            <a:r>
              <a:rPr lang="en-US" altLang="zh-CN" sz="1800" b="1" dirty="0" smtClean="0">
                <a:solidFill>
                  <a:schemeClr val="accent1"/>
                </a:solidFill>
                <a:latin typeface="Times New Roman" panose="02020603050405020304" pitchFamily="18" charset="0"/>
              </a:rPr>
              <a:t> и </a:t>
            </a:r>
            <a:r>
              <a:rPr lang="en-US" altLang="zh-CN" sz="1800" b="1" dirty="0" err="1" smtClean="0">
                <a:solidFill>
                  <a:schemeClr val="accent1"/>
                </a:solidFill>
                <a:latin typeface="Times New Roman" panose="02020603050405020304" pitchFamily="18" charset="0"/>
              </a:rPr>
              <a:t>наказание</a:t>
            </a:r>
            <a:r>
              <a:rPr lang="zh-CN" altLang="zh-CN" sz="1800" b="1" dirty="0" smtClean="0">
                <a:solidFill>
                  <a:schemeClr val="accent1"/>
                </a:solidFill>
                <a:latin typeface="Times New Roman" panose="02020603050405020304" pitchFamily="18" charset="0"/>
              </a:rPr>
              <a:t>）</a:t>
            </a:r>
            <a:r>
              <a:rPr lang="zh-CN" altLang="en-US" sz="1800" b="1" dirty="0" smtClean="0">
                <a:solidFill>
                  <a:schemeClr val="accent1"/>
                </a:solidFill>
                <a:latin typeface="Times New Roman" panose="02020603050405020304" pitchFamily="18" charset="0"/>
              </a:rPr>
              <a:t>。</a:t>
            </a:r>
            <a:r>
              <a:rPr lang="zh-CN" altLang="en-US" sz="1800" dirty="0" smtClean="0">
                <a:solidFill>
                  <a:schemeClr val="accent1"/>
                </a:solidFill>
                <a:latin typeface="Times New Roman" panose="02020603050405020304" pitchFamily="18" charset="0"/>
              </a:rPr>
              <a:t>他将其所有作品的版权以区区</a:t>
            </a:r>
            <a:r>
              <a:rPr lang="en-US" altLang="zh-CN" sz="1800" dirty="0" smtClean="0">
                <a:solidFill>
                  <a:schemeClr val="accent1"/>
                </a:solidFill>
                <a:latin typeface="Times New Roman" panose="02020603050405020304" pitchFamily="18" charset="0"/>
              </a:rPr>
              <a:t>3000</a:t>
            </a:r>
            <a:r>
              <a:rPr lang="zh-CN" altLang="en-US" sz="1800" dirty="0" smtClean="0">
                <a:solidFill>
                  <a:schemeClr val="accent1"/>
                </a:solidFill>
                <a:latin typeface="Times New Roman" panose="02020603050405020304" pitchFamily="18" charset="0"/>
              </a:rPr>
              <a:t>卢布（</a:t>
            </a:r>
            <a:r>
              <a:rPr lang="en-US" altLang="zh-CN" sz="1800" dirty="0" smtClean="0">
                <a:solidFill>
                  <a:schemeClr val="accent1"/>
                </a:solidFill>
                <a:latin typeface="Times New Roman" panose="02020603050405020304" pitchFamily="18" charset="0"/>
              </a:rPr>
              <a:t>1500</a:t>
            </a:r>
            <a:r>
              <a:rPr lang="zh-CN" altLang="en-US" sz="1800" dirty="0" smtClean="0">
                <a:solidFill>
                  <a:schemeClr val="accent1"/>
                </a:solidFill>
                <a:latin typeface="Times New Roman" panose="02020603050405020304" pitchFamily="18" charset="0"/>
              </a:rPr>
              <a:t>）美元的可笑价格卖给出版商斯捷洛夫斯基，合同规定，除已发表的所有作品外，陀思妥耶夫斯基还必须在</a:t>
            </a:r>
            <a:r>
              <a:rPr lang="en-US" altLang="zh-CN" sz="1800" dirty="0" smtClean="0">
                <a:solidFill>
                  <a:schemeClr val="accent1"/>
                </a:solidFill>
                <a:latin typeface="Times New Roman" panose="02020603050405020304" pitchFamily="18" charset="0"/>
              </a:rPr>
              <a:t>1866</a:t>
            </a:r>
            <a:r>
              <a:rPr lang="zh-CN" altLang="en-US" sz="1800" dirty="0" smtClean="0">
                <a:solidFill>
                  <a:schemeClr val="accent1"/>
                </a:solidFill>
                <a:latin typeface="Times New Roman" panose="02020603050405020304" pitchFamily="18" charset="0"/>
              </a:rPr>
              <a:t>年</a:t>
            </a:r>
            <a:r>
              <a:rPr lang="en-US" altLang="zh-CN" sz="1800" dirty="0" smtClean="0">
                <a:solidFill>
                  <a:schemeClr val="accent1"/>
                </a:solidFill>
                <a:latin typeface="Times New Roman" panose="02020603050405020304" pitchFamily="18" charset="0"/>
              </a:rPr>
              <a:t>11</a:t>
            </a:r>
            <a:r>
              <a:rPr lang="zh-CN" altLang="en-US" sz="1800" dirty="0" smtClean="0">
                <a:solidFill>
                  <a:schemeClr val="accent1"/>
                </a:solidFill>
                <a:latin typeface="Times New Roman" panose="02020603050405020304" pitchFamily="18" charset="0"/>
              </a:rPr>
              <a:t>月提交一篇未曾发表的长篇小说，这就是</a:t>
            </a:r>
            <a:r>
              <a:rPr lang="en-US" altLang="zh-CN" sz="1800" b="1" dirty="0" smtClean="0">
                <a:solidFill>
                  <a:srgbClr val="0000CC"/>
                </a:solidFill>
              </a:rPr>
              <a:t>《</a:t>
            </a:r>
            <a:r>
              <a:rPr lang="zh-CN" altLang="en-US" sz="1800" b="1" dirty="0" smtClean="0">
                <a:solidFill>
                  <a:srgbClr val="0000CC"/>
                </a:solidFill>
              </a:rPr>
              <a:t>赌徒</a:t>
            </a:r>
            <a:r>
              <a:rPr lang="en-US" altLang="zh-CN" sz="1800" b="1" dirty="0" smtClean="0">
                <a:solidFill>
                  <a:srgbClr val="0000CC"/>
                </a:solidFill>
              </a:rPr>
              <a:t>》</a:t>
            </a:r>
            <a:r>
              <a:rPr lang="zh-CN" altLang="en-US" sz="1800" b="1" dirty="0" smtClean="0">
                <a:solidFill>
                  <a:schemeClr val="accent1"/>
                </a:solidFill>
              </a:rPr>
              <a:t>（</a:t>
            </a:r>
            <a:r>
              <a:rPr lang="ru-RU" altLang="zh-CN" sz="1800" b="1" dirty="0" smtClean="0">
                <a:solidFill>
                  <a:schemeClr val="accent1"/>
                </a:solidFill>
              </a:rPr>
              <a:t>Игрок</a:t>
            </a:r>
            <a:r>
              <a:rPr lang="zh-CN" altLang="en-US" sz="1800" b="1" dirty="0" smtClean="0">
                <a:solidFill>
                  <a:schemeClr val="accent1"/>
                </a:solidFill>
              </a:rPr>
              <a:t>）。</a:t>
            </a:r>
            <a:r>
              <a:rPr sz="1800" dirty="0" err="1" smtClean="0">
                <a:solidFill>
                  <a:srgbClr val="080808"/>
                </a:solidFill>
              </a:rPr>
              <a:t>这部小说是文学史上对赌博心理描写的最精彩的小说之一</a:t>
            </a:r>
            <a:r>
              <a:rPr sz="1800" dirty="0">
                <a:solidFill>
                  <a:srgbClr val="080808"/>
                </a:solidFill>
              </a:rPr>
              <a:t>。 </a:t>
            </a:r>
            <a:endParaRPr sz="1800" dirty="0">
              <a:solidFill>
                <a:srgbClr val="080808"/>
              </a:solidFill>
            </a:endParaRPr>
          </a:p>
          <a:p>
            <a:pPr>
              <a:lnSpc>
                <a:spcPct val="125000"/>
              </a:lnSpc>
            </a:pPr>
            <a:r>
              <a:rPr sz="1800" dirty="0">
                <a:solidFill>
                  <a:srgbClr val="080808"/>
                </a:solidFill>
              </a:rPr>
              <a:t>     1867年，与比他小25岁的速记员安娜结婚， 安娜为其营造了正常的家庭氛围。       </a:t>
            </a:r>
            <a:endParaRPr sz="1800" dirty="0">
              <a:solidFill>
                <a:srgbClr val="080808"/>
              </a:solidFill>
            </a:endParaRPr>
          </a:p>
          <a:p>
            <a:pPr>
              <a:lnSpc>
                <a:spcPct val="125000"/>
              </a:lnSpc>
            </a:pPr>
            <a:r>
              <a:rPr sz="1800" dirty="0">
                <a:solidFill>
                  <a:srgbClr val="080808"/>
                </a:solidFill>
              </a:rPr>
              <a:t>     自此，陀思妥耶夫斯基必乎每年都有新作问世。1867—1871年间，</a:t>
            </a:r>
            <a:r>
              <a:rPr sz="1800" dirty="0" smtClean="0">
                <a:solidFill>
                  <a:srgbClr val="080808"/>
                </a:solidFill>
              </a:rPr>
              <a:t>陀思妥耶夫斯基</a:t>
            </a:r>
            <a:r>
              <a:rPr lang="zh-CN" altLang="en-US" sz="1800" dirty="0" smtClean="0">
                <a:solidFill>
                  <a:srgbClr val="080808"/>
                </a:solidFill>
              </a:rPr>
              <a:t>与</a:t>
            </a:r>
            <a:r>
              <a:rPr sz="1800" dirty="0" err="1" smtClean="0">
                <a:solidFill>
                  <a:srgbClr val="080808"/>
                </a:solidFill>
              </a:rPr>
              <a:t>夫人</a:t>
            </a:r>
            <a:r>
              <a:rPr lang="zh-CN" altLang="en-US" sz="1800" dirty="0" smtClean="0">
                <a:solidFill>
                  <a:srgbClr val="080808"/>
                </a:solidFill>
              </a:rPr>
              <a:t>躲债到</a:t>
            </a:r>
            <a:r>
              <a:rPr sz="1800" dirty="0" err="1" smtClean="0">
                <a:solidFill>
                  <a:srgbClr val="080808"/>
                </a:solidFill>
              </a:rPr>
              <a:t>瑞士</a:t>
            </a:r>
            <a:r>
              <a:rPr sz="1800" dirty="0" err="1">
                <a:solidFill>
                  <a:srgbClr val="080808"/>
                </a:solidFill>
              </a:rPr>
              <a:t>、</a:t>
            </a:r>
            <a:r>
              <a:rPr sz="1800" dirty="0" err="1" smtClean="0">
                <a:solidFill>
                  <a:srgbClr val="080808"/>
                </a:solidFill>
              </a:rPr>
              <a:t>意大利和德国等地</a:t>
            </a:r>
            <a:r>
              <a:rPr lang="zh-CN" altLang="en-US" sz="1800" dirty="0" smtClean="0">
                <a:solidFill>
                  <a:srgbClr val="080808"/>
                </a:solidFill>
              </a:rPr>
              <a:t>，逃亡期间，他再次沉湎于狂赌</a:t>
            </a:r>
            <a:r>
              <a:rPr sz="1800" dirty="0" smtClean="0">
                <a:solidFill>
                  <a:srgbClr val="080808"/>
                </a:solidFill>
              </a:rPr>
              <a:t>。</a:t>
            </a:r>
            <a:r>
              <a:rPr lang="zh-CN" altLang="en-US" sz="1800" dirty="0" smtClean="0">
                <a:solidFill>
                  <a:srgbClr val="080808"/>
                </a:solidFill>
              </a:rPr>
              <a:t>这期间</a:t>
            </a:r>
            <a:r>
              <a:rPr sz="1800" dirty="0" err="1" smtClean="0">
                <a:solidFill>
                  <a:srgbClr val="080808"/>
                </a:solidFill>
              </a:rPr>
              <a:t>与上层反动政客的交往和同革命民主派人士的接触</a:t>
            </a:r>
            <a:r>
              <a:rPr sz="1800" dirty="0" err="1">
                <a:solidFill>
                  <a:srgbClr val="080808"/>
                </a:solidFill>
              </a:rPr>
              <a:t>，使他思想上又经历了一次矛盾时期</a:t>
            </a:r>
            <a:r>
              <a:rPr sz="1800" dirty="0">
                <a:solidFill>
                  <a:srgbClr val="080808"/>
                </a:solidFill>
              </a:rPr>
              <a:t>。 </a:t>
            </a:r>
            <a:r>
              <a:rPr sz="1800" b="1" dirty="0" smtClean="0">
                <a:solidFill>
                  <a:srgbClr val="0000CC"/>
                </a:solidFill>
                <a:latin typeface="Times New Roman" panose="02020603050405020304" pitchFamily="18" charset="0"/>
              </a:rPr>
              <a:t>《</a:t>
            </a:r>
            <a:r>
              <a:rPr sz="1800" b="1" dirty="0">
                <a:solidFill>
                  <a:srgbClr val="0000CC"/>
                </a:solidFill>
                <a:latin typeface="Times New Roman" panose="02020603050405020304" pitchFamily="18" charset="0"/>
              </a:rPr>
              <a:t>白痴》（</a:t>
            </a:r>
            <a:r>
              <a:rPr lang="en-US" sz="1800" b="1" dirty="0">
                <a:solidFill>
                  <a:srgbClr val="0000CC"/>
                </a:solidFill>
                <a:latin typeface="Times New Roman" panose="02020603050405020304" pitchFamily="18" charset="0"/>
              </a:rPr>
              <a:t>Идиот, </a:t>
            </a:r>
            <a:r>
              <a:rPr sz="1800" b="1" dirty="0">
                <a:solidFill>
                  <a:srgbClr val="0000CC"/>
                </a:solidFill>
                <a:latin typeface="Times New Roman" panose="02020603050405020304" pitchFamily="18" charset="0"/>
              </a:rPr>
              <a:t>1868）、《群魔》（</a:t>
            </a:r>
            <a:r>
              <a:rPr lang="en-US" sz="1800" b="1" dirty="0">
                <a:solidFill>
                  <a:srgbClr val="0000CC"/>
                </a:solidFill>
                <a:latin typeface="Times New Roman" panose="02020603050405020304" pitchFamily="18" charset="0"/>
              </a:rPr>
              <a:t>Бесы, </a:t>
            </a:r>
            <a:r>
              <a:rPr sz="1800" b="1" dirty="0">
                <a:solidFill>
                  <a:srgbClr val="0000CC"/>
                </a:solidFill>
                <a:latin typeface="Times New Roman" panose="02020603050405020304" pitchFamily="18" charset="0"/>
              </a:rPr>
              <a:t>1871—1872）和《卡拉马佐夫兄弟》（</a:t>
            </a:r>
            <a:r>
              <a:rPr lang="en-US" sz="1800" b="1" dirty="0">
                <a:solidFill>
                  <a:srgbClr val="0000CC"/>
                </a:solidFill>
                <a:latin typeface="Times New Roman" panose="02020603050405020304" pitchFamily="18" charset="0"/>
              </a:rPr>
              <a:t>Братья Карамазовы, </a:t>
            </a:r>
            <a:r>
              <a:rPr sz="1800" b="1" dirty="0">
                <a:solidFill>
                  <a:srgbClr val="0000CC"/>
                </a:solidFill>
                <a:latin typeface="Times New Roman" panose="02020603050405020304" pitchFamily="18" charset="0"/>
              </a:rPr>
              <a:t>1879—1880）</a:t>
            </a:r>
            <a:r>
              <a:rPr sz="1800" dirty="0">
                <a:solidFill>
                  <a:srgbClr val="080808"/>
                </a:solidFill>
              </a:rPr>
              <a:t>便是他后期的代表作。</a:t>
            </a:r>
            <a:endParaRPr sz="1800" dirty="0">
              <a:solidFill>
                <a:srgbClr val="080808"/>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9939">
                                            <p:txEl>
                                              <p:charRg st="11" end="37"/>
                                            </p:txEl>
                                          </p:spTgt>
                                        </p:tgtEl>
                                        <p:attrNameLst>
                                          <p:attrName>style.visibility</p:attrName>
                                        </p:attrNameLst>
                                      </p:cBhvr>
                                      <p:to>
                                        <p:strVal val="visible"/>
                                      </p:to>
                                    </p:set>
                                    <p:animEffect transition="in" filter="blinds(horizontal)">
                                      <p:cBhvr>
                                        <p:cTn id="7" dur="500"/>
                                        <p:tgtEl>
                                          <p:spTgt spid="39939">
                                            <p:txEl>
                                              <p:charRg st="11" end="37"/>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39939">
                                            <p:txEl>
                                              <p:charRg st="37" end="65"/>
                                            </p:txEl>
                                          </p:spTgt>
                                        </p:tgtEl>
                                        <p:attrNameLst>
                                          <p:attrName>style.visibility</p:attrName>
                                        </p:attrNameLst>
                                      </p:cBhvr>
                                      <p:to>
                                        <p:strVal val="visible"/>
                                      </p:to>
                                    </p:set>
                                    <p:animEffect transition="in" filter="blinds(horizontal)">
                                      <p:cBhvr>
                                        <p:cTn id="10" dur="500"/>
                                        <p:tgtEl>
                                          <p:spTgt spid="39939">
                                            <p:txEl>
                                              <p:charRg st="37" end="65"/>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 presetClass="entr" presetSubtype="10" fill="hold" nodeType="clickEffect">
                                  <p:stCondLst>
                                    <p:cond delay="0"/>
                                  </p:stCondLst>
                                  <p:childTnLst>
                                    <p:set>
                                      <p:cBhvr>
                                        <p:cTn id="14" dur="1" fill="hold">
                                          <p:stCondLst>
                                            <p:cond delay="0"/>
                                          </p:stCondLst>
                                        </p:cTn>
                                        <p:tgtEl>
                                          <p:spTgt spid="39939">
                                            <p:txEl>
                                              <p:charRg st="65" end="81"/>
                                            </p:txEl>
                                          </p:spTgt>
                                        </p:tgtEl>
                                        <p:attrNameLst>
                                          <p:attrName>style.visibility</p:attrName>
                                        </p:attrNameLst>
                                      </p:cBhvr>
                                      <p:to>
                                        <p:strVal val="visible"/>
                                      </p:to>
                                    </p:set>
                                    <p:animEffect transition="in" filter="blinds(horizontal)">
                                      <p:cBhvr>
                                        <p:cTn id="15" dur="500"/>
                                        <p:tgtEl>
                                          <p:spTgt spid="39939">
                                            <p:txEl>
                                              <p:charRg st="65" end="8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3" presetClass="entr" presetSubtype="10" fill="hold" nodeType="clickEffect">
                                  <p:stCondLst>
                                    <p:cond delay="0"/>
                                  </p:stCondLst>
                                  <p:childTnLst>
                                    <p:set>
                                      <p:cBhvr>
                                        <p:cTn id="19" dur="1" fill="hold">
                                          <p:stCondLst>
                                            <p:cond delay="0"/>
                                          </p:stCondLst>
                                        </p:cTn>
                                        <p:tgtEl>
                                          <p:spTgt spid="39939">
                                            <p:txEl>
                                              <p:charRg st="81" end="105"/>
                                            </p:txEl>
                                          </p:spTgt>
                                        </p:tgtEl>
                                        <p:attrNameLst>
                                          <p:attrName>style.visibility</p:attrName>
                                        </p:attrNameLst>
                                      </p:cBhvr>
                                      <p:to>
                                        <p:strVal val="visible"/>
                                      </p:to>
                                    </p:set>
                                    <p:animEffect transition="in" filter="blinds(horizontal)">
                                      <p:cBhvr>
                                        <p:cTn id="20" dur="500"/>
                                        <p:tgtEl>
                                          <p:spTgt spid="39939">
                                            <p:txEl>
                                              <p:charRg st="81" end="105"/>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3" presetClass="entr" presetSubtype="10" fill="hold" nodeType="clickEffect">
                                  <p:stCondLst>
                                    <p:cond delay="0"/>
                                  </p:stCondLst>
                                  <p:childTnLst>
                                    <p:set>
                                      <p:cBhvr>
                                        <p:cTn id="24" dur="1" fill="hold">
                                          <p:stCondLst>
                                            <p:cond delay="0"/>
                                          </p:stCondLst>
                                        </p:cTn>
                                        <p:tgtEl>
                                          <p:spTgt spid="39939">
                                            <p:txEl>
                                              <p:charRg st="193" end="253"/>
                                            </p:txEl>
                                          </p:spTgt>
                                        </p:tgtEl>
                                        <p:attrNameLst>
                                          <p:attrName>style.visibility</p:attrName>
                                        </p:attrNameLst>
                                      </p:cBhvr>
                                      <p:to>
                                        <p:strVal val="visible"/>
                                      </p:to>
                                    </p:set>
                                    <p:animEffect transition="in" filter="blinds(horizontal)">
                                      <p:cBhvr>
                                        <p:cTn id="25" dur="500"/>
                                        <p:tgtEl>
                                          <p:spTgt spid="39939">
                                            <p:txEl>
                                              <p:charRg st="193" end="25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内容占位符 39938"/>
          <p:cNvSpPr>
            <a:spLocks noGrp="1"/>
          </p:cNvSpPr>
          <p:nvPr>
            <p:ph idx="1"/>
          </p:nvPr>
        </p:nvSpPr>
        <p:spPr>
          <a:xfrm>
            <a:off x="71755" y="949960"/>
            <a:ext cx="8740775" cy="3623945"/>
          </a:xfrm>
        </p:spPr>
        <p:txBody>
          <a:bodyPr anchor="t"/>
          <a:lstStyle/>
          <a:p>
            <a:pPr marL="0" indent="0">
              <a:lnSpc>
                <a:spcPct val="125000"/>
              </a:lnSpc>
              <a:buNone/>
            </a:pPr>
            <a:endParaRPr lang="en-US" altLang="zh-CN" sz="1800" b="1"/>
          </a:p>
          <a:p>
            <a:pPr>
              <a:lnSpc>
                <a:spcPct val="125000"/>
              </a:lnSpc>
            </a:pPr>
            <a:r>
              <a:rPr sz="2000" dirty="0">
                <a:solidFill>
                  <a:srgbClr val="080808"/>
                </a:solidFill>
              </a:rPr>
              <a:t>   </a:t>
            </a:r>
            <a:r>
              <a:rPr lang="zh-CN" sz="2000" dirty="0">
                <a:solidFill>
                  <a:srgbClr val="080808"/>
                </a:solidFill>
              </a:rPr>
              <a:t>陀思妥耶夫斯基</a:t>
            </a:r>
            <a:r>
              <a:rPr sz="2000" dirty="0">
                <a:solidFill>
                  <a:srgbClr val="080808"/>
                </a:solidFill>
              </a:rPr>
              <a:t>获得世界声誉，是从1866年发表的</a:t>
            </a:r>
            <a:r>
              <a:rPr sz="2000" b="1" dirty="0">
                <a:solidFill>
                  <a:srgbClr val="0000CC"/>
                </a:solidFill>
              </a:rPr>
              <a:t>《罪与罚》</a:t>
            </a:r>
            <a:r>
              <a:rPr sz="2000" dirty="0">
                <a:solidFill>
                  <a:srgbClr val="080808"/>
                </a:solidFill>
              </a:rPr>
              <a:t>开始的 。</a:t>
            </a:r>
            <a:endParaRPr sz="2000" dirty="0">
              <a:solidFill>
                <a:srgbClr val="080808"/>
              </a:solidFill>
            </a:endParaRPr>
          </a:p>
          <a:p>
            <a:pPr>
              <a:lnSpc>
                <a:spcPct val="125000"/>
              </a:lnSpc>
            </a:pPr>
            <a:r>
              <a:rPr sz="2000" dirty="0">
                <a:solidFill>
                  <a:srgbClr val="080808"/>
                </a:solidFill>
              </a:rPr>
              <a:t> </a:t>
            </a:r>
            <a:r>
              <a:rPr sz="2000" b="1" dirty="0">
                <a:solidFill>
                  <a:srgbClr val="0000CC"/>
                </a:solidFill>
              </a:rPr>
              <a:t>《白痴》</a:t>
            </a:r>
            <a:r>
              <a:rPr sz="2000" dirty="0">
                <a:solidFill>
                  <a:srgbClr val="080808"/>
                </a:solidFill>
              </a:rPr>
              <a:t>描绘了农奴制废除以后彼得堡的社会生活。传统的生活准则被抛弃了，人们面临新的社会现实，思想道德失去了平衡，在矛盾冲突中，他们各自追寻着生活目标。聪明、漂亮的女主人公</a:t>
            </a:r>
            <a:r>
              <a:rPr sz="2000" b="1" dirty="0">
                <a:solidFill>
                  <a:srgbClr val="0000CC"/>
                </a:solidFill>
              </a:rPr>
              <a:t>娜斯塔西娅·费利波芙娜</a:t>
            </a:r>
            <a:r>
              <a:rPr sz="2000" dirty="0">
                <a:solidFill>
                  <a:srgbClr val="080808"/>
                </a:solidFill>
              </a:rPr>
              <a:t>的命运悲剧，深刻反映了资本主义社会金钱主宰一切的本质。</a:t>
            </a:r>
            <a:r>
              <a:rPr sz="2000" b="1" dirty="0">
                <a:solidFill>
                  <a:srgbClr val="0000CC"/>
                </a:solidFill>
              </a:rPr>
              <a:t>梅什金公爵</a:t>
            </a:r>
            <a:r>
              <a:rPr sz="2000" dirty="0">
                <a:solidFill>
                  <a:srgbClr val="080808"/>
                </a:solidFill>
              </a:rPr>
              <a:t>是作者塑造的理想人物。他既不是革命民主主义者，也不是新兴的资产者。他虽然善良而有理想，但他那基督式的爱也无法拯救这个堕落的世界。</a:t>
            </a:r>
            <a:endParaRPr sz="2000" dirty="0">
              <a:solidFill>
                <a:srgbClr val="080808"/>
              </a:solidFill>
            </a:endParaRPr>
          </a:p>
        </p:txBody>
      </p:sp>
      <p:sp>
        <p:nvSpPr>
          <p:cNvPr id="36866" name="标题 36865"/>
          <p:cNvSpPr>
            <a:spLocks noGrp="1"/>
          </p:cNvSpPr>
          <p:nvPr>
            <p:ph type="title"/>
          </p:nvPr>
        </p:nvSpPr>
        <p:spPr>
          <a:xfrm>
            <a:off x="331470" y="248285"/>
            <a:ext cx="8481060" cy="857250"/>
          </a:xfrm>
        </p:spPr>
        <p:txBody>
          <a:bodyPr anchor="ctr"/>
          <a:lstStyle/>
          <a:p>
            <a:r>
              <a:rPr lang="zh-CN" altLang="en-US" sz="3200" b="1" dirty="0">
                <a:solidFill>
                  <a:srgbClr val="0000CC"/>
                </a:solidFill>
              </a:rPr>
              <a:t>（四）《罪与罚》、《卡拉玛佐夫兄弟》、《群魔》、《白痴》</a:t>
            </a:r>
            <a:endParaRPr lang="zh-CN" altLang="en-US" sz="3200" b="1" dirty="0">
              <a:solidFill>
                <a:srgbClr val="0000CC"/>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9939">
                                            <p:txEl>
                                              <p:charRg st="11" end="37"/>
                                            </p:txEl>
                                          </p:spTgt>
                                        </p:tgtEl>
                                        <p:attrNameLst>
                                          <p:attrName>style.visibility</p:attrName>
                                        </p:attrNameLst>
                                      </p:cBhvr>
                                      <p:to>
                                        <p:strVal val="visible"/>
                                      </p:to>
                                    </p:set>
                                    <p:animEffect transition="in" filter="blinds(horizontal)">
                                      <p:cBhvr>
                                        <p:cTn id="7" dur="500"/>
                                        <p:tgtEl>
                                          <p:spTgt spid="39939">
                                            <p:txEl>
                                              <p:charRg st="11" end="37"/>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39939">
                                            <p:txEl>
                                              <p:charRg st="37" end="65"/>
                                            </p:txEl>
                                          </p:spTgt>
                                        </p:tgtEl>
                                        <p:attrNameLst>
                                          <p:attrName>style.visibility</p:attrName>
                                        </p:attrNameLst>
                                      </p:cBhvr>
                                      <p:to>
                                        <p:strVal val="visible"/>
                                      </p:to>
                                    </p:set>
                                    <p:animEffect transition="in" filter="blinds(horizontal)">
                                      <p:cBhvr>
                                        <p:cTn id="10" dur="500"/>
                                        <p:tgtEl>
                                          <p:spTgt spid="39939">
                                            <p:txEl>
                                              <p:charRg st="37" end="65"/>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 presetClass="entr" presetSubtype="10" fill="hold" nodeType="clickEffect">
                                  <p:stCondLst>
                                    <p:cond delay="0"/>
                                  </p:stCondLst>
                                  <p:childTnLst>
                                    <p:set>
                                      <p:cBhvr>
                                        <p:cTn id="14" dur="1" fill="hold">
                                          <p:stCondLst>
                                            <p:cond delay="0"/>
                                          </p:stCondLst>
                                        </p:cTn>
                                        <p:tgtEl>
                                          <p:spTgt spid="39939">
                                            <p:txEl>
                                              <p:charRg st="65" end="81"/>
                                            </p:txEl>
                                          </p:spTgt>
                                        </p:tgtEl>
                                        <p:attrNameLst>
                                          <p:attrName>style.visibility</p:attrName>
                                        </p:attrNameLst>
                                      </p:cBhvr>
                                      <p:to>
                                        <p:strVal val="visible"/>
                                      </p:to>
                                    </p:set>
                                    <p:animEffect transition="in" filter="blinds(horizontal)">
                                      <p:cBhvr>
                                        <p:cTn id="15" dur="500"/>
                                        <p:tgtEl>
                                          <p:spTgt spid="39939">
                                            <p:txEl>
                                              <p:charRg st="65" end="8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3" presetClass="entr" presetSubtype="10" fill="hold" nodeType="clickEffect">
                                  <p:stCondLst>
                                    <p:cond delay="0"/>
                                  </p:stCondLst>
                                  <p:childTnLst>
                                    <p:set>
                                      <p:cBhvr>
                                        <p:cTn id="19" dur="1" fill="hold">
                                          <p:stCondLst>
                                            <p:cond delay="0"/>
                                          </p:stCondLst>
                                        </p:cTn>
                                        <p:tgtEl>
                                          <p:spTgt spid="39939">
                                            <p:txEl>
                                              <p:charRg st="81" end="105"/>
                                            </p:txEl>
                                          </p:spTgt>
                                        </p:tgtEl>
                                        <p:attrNameLst>
                                          <p:attrName>style.visibility</p:attrName>
                                        </p:attrNameLst>
                                      </p:cBhvr>
                                      <p:to>
                                        <p:strVal val="visible"/>
                                      </p:to>
                                    </p:set>
                                    <p:animEffect transition="in" filter="blinds(horizontal)">
                                      <p:cBhvr>
                                        <p:cTn id="20" dur="500"/>
                                        <p:tgtEl>
                                          <p:spTgt spid="39939">
                                            <p:txEl>
                                              <p:charRg st="81" end="105"/>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3" presetClass="entr" presetSubtype="10" fill="hold" nodeType="clickEffect">
                                  <p:stCondLst>
                                    <p:cond delay="0"/>
                                  </p:stCondLst>
                                  <p:childTnLst>
                                    <p:set>
                                      <p:cBhvr>
                                        <p:cTn id="24" dur="1" fill="hold">
                                          <p:stCondLst>
                                            <p:cond delay="0"/>
                                          </p:stCondLst>
                                        </p:cTn>
                                        <p:tgtEl>
                                          <p:spTgt spid="39939">
                                            <p:txEl>
                                              <p:charRg st="193" end="223"/>
                                            </p:txEl>
                                          </p:spTgt>
                                        </p:tgtEl>
                                        <p:attrNameLst>
                                          <p:attrName>style.visibility</p:attrName>
                                        </p:attrNameLst>
                                      </p:cBhvr>
                                      <p:to>
                                        <p:strVal val="visible"/>
                                      </p:to>
                                    </p:set>
                                    <p:animEffect transition="in" filter="blinds(horizontal)">
                                      <p:cBhvr>
                                        <p:cTn id="25" dur="500"/>
                                        <p:tgtEl>
                                          <p:spTgt spid="39939">
                                            <p:txEl>
                                              <p:charRg st="193" end="22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内容占位符 39938"/>
          <p:cNvSpPr>
            <a:spLocks noGrp="1"/>
          </p:cNvSpPr>
          <p:nvPr>
            <p:ph idx="1"/>
          </p:nvPr>
        </p:nvSpPr>
        <p:spPr>
          <a:xfrm>
            <a:off x="71755" y="1023620"/>
            <a:ext cx="8740775" cy="2578100"/>
          </a:xfrm>
        </p:spPr>
        <p:txBody>
          <a:bodyPr anchor="t"/>
          <a:lstStyle/>
          <a:p>
            <a:pPr marL="0" indent="0">
              <a:lnSpc>
                <a:spcPct val="125000"/>
              </a:lnSpc>
              <a:buNone/>
            </a:pPr>
            <a:endParaRPr lang="en-US" altLang="zh-CN" sz="1800" b="1"/>
          </a:p>
          <a:p>
            <a:pPr>
              <a:lnSpc>
                <a:spcPct val="125000"/>
              </a:lnSpc>
            </a:pPr>
            <a:r>
              <a:rPr sz="2000" b="1" dirty="0">
                <a:solidFill>
                  <a:srgbClr val="0000CC"/>
                </a:solidFill>
              </a:rPr>
              <a:t>《群魔》</a:t>
            </a:r>
            <a:r>
              <a:rPr sz="2000" dirty="0">
                <a:solidFill>
                  <a:schemeClr val="accent1"/>
                </a:solidFill>
              </a:rPr>
              <a:t>是一部探讨政治问题的小说，它代表了陀思妥耶夫斯基创作思想上消极的一面。个人主义、无政府主义被作者视为俄国革命运动的思想原则，这反映了陀思妥耶夫斯基对60年代到70年代的俄国革命缺乏历史和客观的认识。 </a:t>
            </a:r>
            <a:endParaRPr sz="2000" dirty="0">
              <a:solidFill>
                <a:schemeClr val="accent1"/>
              </a:solidFill>
            </a:endParaRPr>
          </a:p>
        </p:txBody>
      </p:sp>
      <p:sp>
        <p:nvSpPr>
          <p:cNvPr id="36866" name="标题 36865"/>
          <p:cNvSpPr>
            <a:spLocks noGrp="1"/>
          </p:cNvSpPr>
          <p:nvPr>
            <p:ph type="title"/>
          </p:nvPr>
        </p:nvSpPr>
        <p:spPr>
          <a:xfrm>
            <a:off x="331470" y="248285"/>
            <a:ext cx="8481060" cy="857250"/>
          </a:xfrm>
        </p:spPr>
        <p:txBody>
          <a:bodyPr anchor="ctr"/>
          <a:lstStyle/>
          <a:p>
            <a:r>
              <a:rPr lang="zh-CN" altLang="en-US" sz="3200" b="1" dirty="0">
                <a:solidFill>
                  <a:srgbClr val="0000CC"/>
                </a:solidFill>
              </a:rPr>
              <a:t>（四）《罪与罚》、《卡拉玛佐夫兄弟》、《群魔》、《白痴》</a:t>
            </a:r>
            <a:endParaRPr lang="zh-CN" altLang="en-US" sz="3200" b="1" dirty="0">
              <a:solidFill>
                <a:srgbClr val="0000CC"/>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9939">
                                            <p:txEl>
                                              <p:charRg st="11" end="37"/>
                                            </p:txEl>
                                          </p:spTgt>
                                        </p:tgtEl>
                                        <p:attrNameLst>
                                          <p:attrName>style.visibility</p:attrName>
                                        </p:attrNameLst>
                                      </p:cBhvr>
                                      <p:to>
                                        <p:strVal val="visible"/>
                                      </p:to>
                                    </p:set>
                                    <p:animEffect transition="in" filter="blinds(horizontal)">
                                      <p:cBhvr>
                                        <p:cTn id="7" dur="500"/>
                                        <p:tgtEl>
                                          <p:spTgt spid="39939">
                                            <p:txEl>
                                              <p:charRg st="11" end="37"/>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39939">
                                            <p:txEl>
                                              <p:charRg st="37" end="65"/>
                                            </p:txEl>
                                          </p:spTgt>
                                        </p:tgtEl>
                                        <p:attrNameLst>
                                          <p:attrName>style.visibility</p:attrName>
                                        </p:attrNameLst>
                                      </p:cBhvr>
                                      <p:to>
                                        <p:strVal val="visible"/>
                                      </p:to>
                                    </p:set>
                                    <p:animEffect transition="in" filter="blinds(horizontal)">
                                      <p:cBhvr>
                                        <p:cTn id="10" dur="500"/>
                                        <p:tgtEl>
                                          <p:spTgt spid="39939">
                                            <p:txEl>
                                              <p:charRg st="37" end="65"/>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 presetClass="entr" presetSubtype="10" fill="hold" nodeType="clickEffect">
                                  <p:stCondLst>
                                    <p:cond delay="0"/>
                                  </p:stCondLst>
                                  <p:childTnLst>
                                    <p:set>
                                      <p:cBhvr>
                                        <p:cTn id="14" dur="1" fill="hold">
                                          <p:stCondLst>
                                            <p:cond delay="0"/>
                                          </p:stCondLst>
                                        </p:cTn>
                                        <p:tgtEl>
                                          <p:spTgt spid="39939">
                                            <p:txEl>
                                              <p:charRg st="65" end="81"/>
                                            </p:txEl>
                                          </p:spTgt>
                                        </p:tgtEl>
                                        <p:attrNameLst>
                                          <p:attrName>style.visibility</p:attrName>
                                        </p:attrNameLst>
                                      </p:cBhvr>
                                      <p:to>
                                        <p:strVal val="visible"/>
                                      </p:to>
                                    </p:set>
                                    <p:animEffect transition="in" filter="blinds(horizontal)">
                                      <p:cBhvr>
                                        <p:cTn id="15" dur="500"/>
                                        <p:tgtEl>
                                          <p:spTgt spid="39939">
                                            <p:txEl>
                                              <p:charRg st="65" end="8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3" presetClass="entr" presetSubtype="10" fill="hold" nodeType="clickEffect">
                                  <p:stCondLst>
                                    <p:cond delay="0"/>
                                  </p:stCondLst>
                                  <p:childTnLst>
                                    <p:set>
                                      <p:cBhvr>
                                        <p:cTn id="19" dur="1" fill="hold">
                                          <p:stCondLst>
                                            <p:cond delay="0"/>
                                          </p:stCondLst>
                                        </p:cTn>
                                        <p:tgtEl>
                                          <p:spTgt spid="39939">
                                            <p:txEl>
                                              <p:charRg st="81" end="105"/>
                                            </p:txEl>
                                          </p:spTgt>
                                        </p:tgtEl>
                                        <p:attrNameLst>
                                          <p:attrName>style.visibility</p:attrName>
                                        </p:attrNameLst>
                                      </p:cBhvr>
                                      <p:to>
                                        <p:strVal val="visible"/>
                                      </p:to>
                                    </p:set>
                                    <p:animEffect transition="in" filter="blinds(horizontal)">
                                      <p:cBhvr>
                                        <p:cTn id="20" dur="500"/>
                                        <p:tgtEl>
                                          <p:spTgt spid="39939">
                                            <p:txEl>
                                              <p:charRg st="81" end="105"/>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3" presetClass="entr" presetSubtype="10" fill="hold" nodeType="clickEffect">
                                  <p:stCondLst>
                                    <p:cond delay="0"/>
                                  </p:stCondLst>
                                  <p:childTnLst>
                                    <p:set>
                                      <p:cBhvr>
                                        <p:cTn id="24" dur="1" fill="hold">
                                          <p:stCondLst>
                                            <p:cond delay="0"/>
                                          </p:stCondLst>
                                        </p:cTn>
                                        <p:tgtEl>
                                          <p:spTgt spid="39939">
                                            <p:txEl>
                                              <p:charRg st="106" end="106"/>
                                            </p:txEl>
                                          </p:spTgt>
                                        </p:tgtEl>
                                        <p:attrNameLst>
                                          <p:attrName>style.visibility</p:attrName>
                                        </p:attrNameLst>
                                      </p:cBhvr>
                                      <p:to>
                                        <p:strVal val="visible"/>
                                      </p:to>
                                    </p:set>
                                    <p:animEffect transition="in" filter="blinds(horizontal)">
                                      <p:cBhvr>
                                        <p:cTn id="25" dur="500"/>
                                        <p:tgtEl>
                                          <p:spTgt spid="39939">
                                            <p:txEl>
                                              <p:charRg st="106" end="10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内容占位符 39938"/>
          <p:cNvSpPr>
            <a:spLocks noGrp="1"/>
          </p:cNvSpPr>
          <p:nvPr>
            <p:ph idx="1"/>
          </p:nvPr>
        </p:nvSpPr>
        <p:spPr>
          <a:xfrm>
            <a:off x="201930" y="1206500"/>
            <a:ext cx="8740775" cy="3712210"/>
          </a:xfrm>
        </p:spPr>
        <p:txBody>
          <a:bodyPr anchor="t"/>
          <a:lstStyle/>
          <a:p>
            <a:pPr marL="0" indent="0">
              <a:lnSpc>
                <a:spcPct val="125000"/>
              </a:lnSpc>
              <a:buNone/>
            </a:pPr>
            <a:r>
              <a:rPr lang="ru-RU" sz="1800" b="1" dirty="0">
                <a:solidFill>
                  <a:srgbClr val="0000CC"/>
                </a:solidFill>
              </a:rPr>
              <a:t>       </a:t>
            </a:r>
            <a:r>
              <a:rPr sz="1800" b="1" dirty="0">
                <a:solidFill>
                  <a:srgbClr val="0000CC"/>
                </a:solidFill>
              </a:rPr>
              <a:t>《卡拉马佐夫兄弟》</a:t>
            </a:r>
            <a:r>
              <a:rPr sz="1800" dirty="0">
                <a:solidFill>
                  <a:srgbClr val="080808"/>
                </a:solidFill>
              </a:rPr>
              <a:t>是陀思妥耶夫斯基最后一部长篇小说。小说充满了作者对社会现实、俄国的未来以及人类的命运等深刻问题的哲学思考。小说围绕卡拉马佐夫一家的故事，揭示了性格各不相同的一家人充满矛盾、仇恨的畸形关系，是俄国社会生活的一个缩影。</a:t>
            </a:r>
            <a:r>
              <a:rPr sz="1800" b="1" dirty="0">
                <a:solidFill>
                  <a:srgbClr val="080808"/>
                </a:solidFill>
              </a:rPr>
              <a:t>老卡拉马佐夫</a:t>
            </a:r>
            <a:r>
              <a:rPr sz="1800" dirty="0">
                <a:solidFill>
                  <a:srgbClr val="080808"/>
                </a:solidFill>
              </a:rPr>
              <a:t>是没落贵族的代表，他身上集中了贪婪、暴戾、冷酷和无耻这一切人类社会肮脏的德性。</a:t>
            </a:r>
            <a:r>
              <a:rPr sz="1800" b="1" dirty="0">
                <a:solidFill>
                  <a:srgbClr val="080808"/>
                </a:solidFill>
              </a:rPr>
              <a:t>长子德米特里</a:t>
            </a:r>
            <a:r>
              <a:rPr sz="1800" dirty="0">
                <a:solidFill>
                  <a:srgbClr val="080808"/>
                </a:solidFill>
              </a:rPr>
              <a:t>是一个充满矛盾的人，作者最终让他通过痛苦的忏悔，达到了精神上的复活和自我完善。</a:t>
            </a:r>
            <a:r>
              <a:rPr sz="1800" b="1" dirty="0">
                <a:solidFill>
                  <a:srgbClr val="080808"/>
                </a:solidFill>
              </a:rPr>
              <a:t>次子伊凡</a:t>
            </a:r>
            <a:r>
              <a:rPr sz="1800" dirty="0">
                <a:solidFill>
                  <a:srgbClr val="080808"/>
                </a:solidFill>
              </a:rPr>
              <a:t>先是个崇尚理性的唯物主义者，但他在历史上只看到暴力和奴役，所以放弃了自己原先的理想，而成了一个极端的个人主义者。作者为人们提供了改变“卡拉马佐夫气质”的药方，无疑又是充满宗教色彩的基督教社会主义思想。《卡拉马佐夫兄弟》一书体现了陀思妥耶夫斯基的思想矛盾，是他一生创作思想的总结。 </a:t>
            </a:r>
            <a:endParaRPr sz="1800" dirty="0">
              <a:solidFill>
                <a:srgbClr val="080808"/>
              </a:solidFill>
            </a:endParaRPr>
          </a:p>
        </p:txBody>
      </p:sp>
      <p:sp>
        <p:nvSpPr>
          <p:cNvPr id="36866" name="标题 36865"/>
          <p:cNvSpPr>
            <a:spLocks noGrp="1"/>
          </p:cNvSpPr>
          <p:nvPr>
            <p:ph type="title"/>
          </p:nvPr>
        </p:nvSpPr>
        <p:spPr>
          <a:xfrm>
            <a:off x="331470" y="248285"/>
            <a:ext cx="8481060" cy="857250"/>
          </a:xfrm>
        </p:spPr>
        <p:txBody>
          <a:bodyPr anchor="ctr"/>
          <a:lstStyle/>
          <a:p>
            <a:r>
              <a:rPr lang="zh-CN" altLang="en-US" sz="3200" b="1" dirty="0">
                <a:solidFill>
                  <a:srgbClr val="0000CC"/>
                </a:solidFill>
              </a:rPr>
              <a:t>（四）《罪与罚》、《卡拉玛佐夫兄弟》、《群魔》、《白痴》</a:t>
            </a:r>
            <a:endParaRPr lang="zh-CN" altLang="en-US" sz="3200" b="1" dirty="0">
              <a:solidFill>
                <a:srgbClr val="0000CC"/>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9939">
                                            <p:txEl>
                                              <p:charRg st="11" end="37"/>
                                            </p:txEl>
                                          </p:spTgt>
                                        </p:tgtEl>
                                        <p:attrNameLst>
                                          <p:attrName>style.visibility</p:attrName>
                                        </p:attrNameLst>
                                      </p:cBhvr>
                                      <p:to>
                                        <p:strVal val="visible"/>
                                      </p:to>
                                    </p:set>
                                    <p:animEffect transition="in" filter="blinds(horizontal)">
                                      <p:cBhvr>
                                        <p:cTn id="7" dur="500"/>
                                        <p:tgtEl>
                                          <p:spTgt spid="39939">
                                            <p:txEl>
                                              <p:charRg st="11" end="37"/>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39939">
                                            <p:txEl>
                                              <p:charRg st="37" end="65"/>
                                            </p:txEl>
                                          </p:spTgt>
                                        </p:tgtEl>
                                        <p:attrNameLst>
                                          <p:attrName>style.visibility</p:attrName>
                                        </p:attrNameLst>
                                      </p:cBhvr>
                                      <p:to>
                                        <p:strVal val="visible"/>
                                      </p:to>
                                    </p:set>
                                    <p:animEffect transition="in" filter="blinds(horizontal)">
                                      <p:cBhvr>
                                        <p:cTn id="10" dur="500"/>
                                        <p:tgtEl>
                                          <p:spTgt spid="39939">
                                            <p:txEl>
                                              <p:charRg st="37" end="65"/>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 presetClass="entr" presetSubtype="10" fill="hold" nodeType="clickEffect">
                                  <p:stCondLst>
                                    <p:cond delay="0"/>
                                  </p:stCondLst>
                                  <p:childTnLst>
                                    <p:set>
                                      <p:cBhvr>
                                        <p:cTn id="14" dur="1" fill="hold">
                                          <p:stCondLst>
                                            <p:cond delay="0"/>
                                          </p:stCondLst>
                                        </p:cTn>
                                        <p:tgtEl>
                                          <p:spTgt spid="39939">
                                            <p:txEl>
                                              <p:charRg st="65" end="81"/>
                                            </p:txEl>
                                          </p:spTgt>
                                        </p:tgtEl>
                                        <p:attrNameLst>
                                          <p:attrName>style.visibility</p:attrName>
                                        </p:attrNameLst>
                                      </p:cBhvr>
                                      <p:to>
                                        <p:strVal val="visible"/>
                                      </p:to>
                                    </p:set>
                                    <p:animEffect transition="in" filter="blinds(horizontal)">
                                      <p:cBhvr>
                                        <p:cTn id="15" dur="500"/>
                                        <p:tgtEl>
                                          <p:spTgt spid="39939">
                                            <p:txEl>
                                              <p:charRg st="65" end="8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3" presetClass="entr" presetSubtype="10" fill="hold" nodeType="clickEffect">
                                  <p:stCondLst>
                                    <p:cond delay="0"/>
                                  </p:stCondLst>
                                  <p:childTnLst>
                                    <p:set>
                                      <p:cBhvr>
                                        <p:cTn id="19" dur="1" fill="hold">
                                          <p:stCondLst>
                                            <p:cond delay="0"/>
                                          </p:stCondLst>
                                        </p:cTn>
                                        <p:tgtEl>
                                          <p:spTgt spid="39939">
                                            <p:txEl>
                                              <p:charRg st="81" end="105"/>
                                            </p:txEl>
                                          </p:spTgt>
                                        </p:tgtEl>
                                        <p:attrNameLst>
                                          <p:attrName>style.visibility</p:attrName>
                                        </p:attrNameLst>
                                      </p:cBhvr>
                                      <p:to>
                                        <p:strVal val="visible"/>
                                      </p:to>
                                    </p:set>
                                    <p:animEffect transition="in" filter="blinds(horizontal)">
                                      <p:cBhvr>
                                        <p:cTn id="20" dur="500"/>
                                        <p:tgtEl>
                                          <p:spTgt spid="39939">
                                            <p:txEl>
                                              <p:charRg st="81" end="105"/>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3" presetClass="entr" presetSubtype="10" fill="hold" nodeType="clickEffect">
                                  <p:stCondLst>
                                    <p:cond delay="0"/>
                                  </p:stCondLst>
                                  <p:childTnLst>
                                    <p:set>
                                      <p:cBhvr>
                                        <p:cTn id="24" dur="1" fill="hold">
                                          <p:stCondLst>
                                            <p:cond delay="0"/>
                                          </p:stCondLst>
                                        </p:cTn>
                                        <p:tgtEl>
                                          <p:spTgt spid="39939">
                                            <p:txEl>
                                              <p:charRg st="193" end="253"/>
                                            </p:txEl>
                                          </p:spTgt>
                                        </p:tgtEl>
                                        <p:attrNameLst>
                                          <p:attrName>style.visibility</p:attrName>
                                        </p:attrNameLst>
                                      </p:cBhvr>
                                      <p:to>
                                        <p:strVal val="visible"/>
                                      </p:to>
                                    </p:set>
                                    <p:animEffect transition="in" filter="blinds(horizontal)">
                                      <p:cBhvr>
                                        <p:cTn id="25" dur="500"/>
                                        <p:tgtEl>
                                          <p:spTgt spid="39939">
                                            <p:txEl>
                                              <p:charRg st="193" end="25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标题 46081"/>
          <p:cNvSpPr>
            <a:spLocks noGrp="1"/>
          </p:cNvSpPr>
          <p:nvPr>
            <p:ph type="title"/>
          </p:nvPr>
        </p:nvSpPr>
        <p:spPr>
          <a:xfrm>
            <a:off x="1485900" y="0"/>
            <a:ext cx="6172200" cy="857250"/>
          </a:xfrm>
        </p:spPr>
        <p:txBody>
          <a:bodyPr anchor="ctr"/>
          <a:lstStyle/>
          <a:p>
            <a:r>
              <a:rPr lang="zh-CN" altLang="en-US" b="1" dirty="0">
                <a:solidFill>
                  <a:srgbClr val="0000CC"/>
                </a:solidFill>
              </a:rPr>
              <a:t>代表作</a:t>
            </a:r>
            <a:r>
              <a:rPr lang="en-US" altLang="zh-CN" b="1" dirty="0">
                <a:solidFill>
                  <a:srgbClr val="0000CC"/>
                </a:solidFill>
              </a:rPr>
              <a:t>《</a:t>
            </a:r>
            <a:r>
              <a:rPr lang="zh-CN" altLang="en-US" b="1" dirty="0">
                <a:solidFill>
                  <a:srgbClr val="0000CC"/>
                </a:solidFill>
              </a:rPr>
              <a:t>罪与罚</a:t>
            </a:r>
            <a:r>
              <a:rPr lang="en-US" altLang="zh-CN" b="1">
                <a:solidFill>
                  <a:srgbClr val="0000CC"/>
                </a:solidFill>
              </a:rPr>
              <a:t>》</a:t>
            </a:r>
            <a:endParaRPr lang="en-US" altLang="zh-CN" b="1">
              <a:solidFill>
                <a:srgbClr val="0000CC"/>
              </a:solidFill>
            </a:endParaRPr>
          </a:p>
        </p:txBody>
      </p:sp>
      <p:sp>
        <p:nvSpPr>
          <p:cNvPr id="46083" name="内容占位符 46082"/>
          <p:cNvSpPr>
            <a:spLocks noGrp="1"/>
          </p:cNvSpPr>
          <p:nvPr>
            <p:ph idx="1"/>
          </p:nvPr>
        </p:nvSpPr>
        <p:spPr>
          <a:xfrm>
            <a:off x="245110" y="914400"/>
            <a:ext cx="8562975" cy="3943350"/>
          </a:xfrm>
        </p:spPr>
        <p:txBody>
          <a:bodyPr anchor="t"/>
          <a:lstStyle/>
          <a:p>
            <a:pPr>
              <a:lnSpc>
                <a:spcPct val="125000"/>
              </a:lnSpc>
            </a:pPr>
            <a:r>
              <a:rPr lang="en-US" altLang="zh-CN" sz="1800" b="1" dirty="0">
                <a:solidFill>
                  <a:srgbClr val="080808"/>
                </a:solidFill>
              </a:rPr>
              <a:t>    </a:t>
            </a:r>
            <a:r>
              <a:rPr lang="en-US" altLang="zh-CN" sz="1800" dirty="0">
                <a:solidFill>
                  <a:srgbClr val="080808"/>
                </a:solidFill>
              </a:rPr>
              <a:t> </a:t>
            </a:r>
            <a:r>
              <a:rPr lang="zh-CN" altLang="en-US" sz="1800" dirty="0">
                <a:solidFill>
                  <a:srgbClr val="080808"/>
                </a:solidFill>
              </a:rPr>
              <a:t>以一章内容记叙了“罪”，其余五章则描写杀人后拉斯柯尔尼科夫的心理斗争，及在良心和道德上受到的巨大压力。 </a:t>
            </a:r>
            <a:endParaRPr lang="zh-CN" altLang="en-US" sz="1800" dirty="0">
              <a:solidFill>
                <a:srgbClr val="080808"/>
              </a:solidFill>
            </a:endParaRPr>
          </a:p>
          <a:p>
            <a:pPr>
              <a:lnSpc>
                <a:spcPct val="125000"/>
              </a:lnSpc>
            </a:pPr>
            <a:r>
              <a:rPr lang="zh-CN" altLang="en-US" sz="1800" b="1" dirty="0">
                <a:solidFill>
                  <a:srgbClr val="080808"/>
                </a:solidFill>
              </a:rPr>
              <a:t>（一）人物</a:t>
            </a:r>
            <a:endParaRPr lang="zh-CN" altLang="en-US" sz="1800" b="1" dirty="0">
              <a:solidFill>
                <a:srgbClr val="080808"/>
              </a:solidFill>
            </a:endParaRPr>
          </a:p>
          <a:p>
            <a:pPr marL="0" indent="0">
              <a:lnSpc>
                <a:spcPct val="125000"/>
              </a:lnSpc>
              <a:buNone/>
            </a:pPr>
            <a:r>
              <a:rPr lang="en-US" altLang="zh-CN" sz="1800" dirty="0">
                <a:solidFill>
                  <a:srgbClr val="080808"/>
                </a:solidFill>
              </a:rPr>
              <a:t>       1</a:t>
            </a:r>
            <a:r>
              <a:rPr lang="zh-CN" altLang="en-US" sz="1800" dirty="0">
                <a:solidFill>
                  <a:srgbClr val="080808"/>
                </a:solidFill>
              </a:rPr>
              <a:t>、</a:t>
            </a:r>
            <a:r>
              <a:rPr lang="zh-CN" altLang="en-US" sz="1800" dirty="0">
                <a:solidFill>
                  <a:srgbClr val="0000CC"/>
                </a:solidFill>
              </a:rPr>
              <a:t>拉斯柯尔尼科夫</a:t>
            </a:r>
            <a:r>
              <a:rPr lang="ru-RU" altLang="en-US" sz="1800" dirty="0">
                <a:solidFill>
                  <a:srgbClr val="0000CC"/>
                </a:solidFill>
              </a:rPr>
              <a:t>(Раскольников)</a:t>
            </a:r>
            <a:r>
              <a:rPr lang="zh-CN" altLang="en-US" sz="1800" dirty="0">
                <a:solidFill>
                  <a:srgbClr val="080808"/>
                </a:solidFill>
              </a:rPr>
              <a:t>认为</a:t>
            </a:r>
            <a:r>
              <a:rPr lang="zh-CN" altLang="en-US" sz="1800" dirty="0">
                <a:solidFill>
                  <a:srgbClr val="0000CC"/>
                </a:solidFill>
              </a:rPr>
              <a:t>世上的人</a:t>
            </a:r>
            <a:r>
              <a:rPr lang="zh-CN" altLang="en-US" sz="1800" dirty="0">
                <a:solidFill>
                  <a:srgbClr val="080808"/>
                </a:solidFill>
              </a:rPr>
              <a:t>可分两类，</a:t>
            </a:r>
            <a:r>
              <a:rPr lang="zh-CN" altLang="en-US" sz="1800" dirty="0">
                <a:solidFill>
                  <a:srgbClr val="0000CC"/>
                </a:solidFill>
              </a:rPr>
              <a:t>一类是“平凡的人”</a:t>
            </a:r>
            <a:r>
              <a:rPr lang="zh-CN" altLang="en-US" sz="1800" dirty="0">
                <a:solidFill>
                  <a:srgbClr val="080808"/>
                </a:solidFill>
              </a:rPr>
              <a:t>，占大多数，循规蹈矩，驯服听话；</a:t>
            </a:r>
            <a:r>
              <a:rPr lang="zh-CN" altLang="en-US" sz="1800" dirty="0">
                <a:solidFill>
                  <a:srgbClr val="0000CC"/>
                </a:solidFill>
              </a:rPr>
              <a:t>第二类是“非凡的人”</a:t>
            </a:r>
            <a:r>
              <a:rPr lang="zh-CN" altLang="en-US" sz="1800" dirty="0">
                <a:solidFill>
                  <a:srgbClr val="080808"/>
                </a:solidFill>
              </a:rPr>
              <a:t>，他们的良心允许他们“跨越尸体”，为实现自己的意志不择手段。 </a:t>
            </a:r>
            <a:endParaRPr lang="zh-CN" altLang="en-US" sz="1800" dirty="0">
              <a:solidFill>
                <a:srgbClr val="080808"/>
              </a:solidFill>
            </a:endParaRPr>
          </a:p>
          <a:p>
            <a:pPr>
              <a:lnSpc>
                <a:spcPct val="125000"/>
              </a:lnSpc>
            </a:pPr>
            <a:r>
              <a:rPr lang="zh-CN" altLang="en-US" sz="1800" dirty="0">
                <a:solidFill>
                  <a:srgbClr val="080808"/>
                </a:solidFill>
              </a:rPr>
              <a:t>   </a:t>
            </a:r>
            <a:r>
              <a:rPr lang="zh-CN" altLang="en-US" sz="1800" dirty="0">
                <a:solidFill>
                  <a:srgbClr val="0000CC"/>
                </a:solidFill>
              </a:rPr>
              <a:t> 双重人格</a:t>
            </a:r>
            <a:r>
              <a:rPr lang="zh-CN" altLang="en-US" sz="1800" dirty="0">
                <a:solidFill>
                  <a:srgbClr val="080808"/>
                </a:solidFill>
              </a:rPr>
              <a:t>：既是一个心地善良、乐于助人的穷大学生，一个有天赋和正义感的青年，又病态的孤僻，“甚至冷漠无情、麻木不仁到了毫无人性的地步”。他既本能地热心救助和自己一样的小人物，又有一种强大的反思能力，从理论上推动自己的言行，从而犯罪。肉体上他是脆弱的，精神上他又是强大的。 </a:t>
            </a:r>
            <a:r>
              <a:rPr lang="zh-CN" altLang="en-US" sz="1800" b="1" dirty="0">
                <a:solidFill>
                  <a:srgbClr val="080808"/>
                </a:solidFill>
              </a:rPr>
              <a:t>   </a:t>
            </a:r>
            <a:r>
              <a:rPr lang="zh-CN" altLang="en-US" sz="1800" b="1" dirty="0"/>
              <a:t>  </a:t>
            </a:r>
            <a:endParaRPr lang="zh-CN" altLang="en-US" sz="1800" b="1" dirty="0"/>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46083">
                                            <p:txEl>
                                              <p:pRg st="0" end="0"/>
                                            </p:txEl>
                                          </p:spTgt>
                                        </p:tgtEl>
                                        <p:attrNameLst>
                                          <p:attrName>style.visibility</p:attrName>
                                        </p:attrNameLst>
                                      </p:cBhvr>
                                      <p:to>
                                        <p:strVal val="visible"/>
                                      </p:to>
                                    </p:set>
                                    <p:animEffect transition="in" filter="blinds(horizontal)">
                                      <p:cBhvr>
                                        <p:cTn id="7" dur="500"/>
                                        <p:tgtEl>
                                          <p:spTgt spid="4608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46083">
                                            <p:txEl>
                                              <p:pRg st="1" end="1"/>
                                            </p:txEl>
                                          </p:spTgt>
                                        </p:tgtEl>
                                        <p:attrNameLst>
                                          <p:attrName>style.visibility</p:attrName>
                                        </p:attrNameLst>
                                      </p:cBhvr>
                                      <p:to>
                                        <p:strVal val="visible"/>
                                      </p:to>
                                    </p:set>
                                    <p:animEffect transition="in" filter="blinds(horizontal)">
                                      <p:cBhvr>
                                        <p:cTn id="12" dur="500"/>
                                        <p:tgtEl>
                                          <p:spTgt spid="4608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46083">
                                            <p:txEl>
                                              <p:pRg st="2" end="2"/>
                                            </p:txEl>
                                          </p:spTgt>
                                        </p:tgtEl>
                                        <p:attrNameLst>
                                          <p:attrName>style.visibility</p:attrName>
                                        </p:attrNameLst>
                                      </p:cBhvr>
                                      <p:to>
                                        <p:strVal val="visible"/>
                                      </p:to>
                                    </p:set>
                                    <p:animEffect transition="in" filter="blinds(horizontal)">
                                      <p:cBhvr>
                                        <p:cTn id="17" dur="500"/>
                                        <p:tgtEl>
                                          <p:spTgt spid="4608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46083">
                                            <p:txEl>
                                              <p:pRg st="3" end="3"/>
                                            </p:txEl>
                                          </p:spTgt>
                                        </p:tgtEl>
                                        <p:attrNameLst>
                                          <p:attrName>style.visibility</p:attrName>
                                        </p:attrNameLst>
                                      </p:cBhvr>
                                      <p:to>
                                        <p:strVal val="visible"/>
                                      </p:to>
                                    </p:set>
                                    <p:animEffect transition="in" filter="blinds(horizontal)">
                                      <p:cBhvr>
                                        <p:cTn id="22" dur="500"/>
                                        <p:tgtEl>
                                          <p:spTgt spid="4608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7" name="内容占位符 52226"/>
          <p:cNvSpPr>
            <a:spLocks noGrp="1"/>
          </p:cNvSpPr>
          <p:nvPr>
            <p:ph idx="1"/>
          </p:nvPr>
        </p:nvSpPr>
        <p:spPr>
          <a:xfrm>
            <a:off x="530225" y="318135"/>
            <a:ext cx="8084185" cy="4743450"/>
          </a:xfrm>
        </p:spPr>
        <p:txBody>
          <a:bodyPr anchor="t"/>
          <a:lstStyle/>
          <a:p>
            <a:pPr>
              <a:lnSpc>
                <a:spcPct val="135000"/>
              </a:lnSpc>
              <a:spcBef>
                <a:spcPct val="0"/>
              </a:spcBef>
            </a:pPr>
            <a:r>
              <a:rPr lang="en-US" altLang="zh-CN" sz="1800" b="1" dirty="0">
                <a:solidFill>
                  <a:srgbClr val="080808"/>
                </a:solidFill>
              </a:rPr>
              <a:t>2</a:t>
            </a:r>
            <a:r>
              <a:rPr lang="zh-CN" altLang="en-US" sz="1800" b="1" dirty="0">
                <a:solidFill>
                  <a:srgbClr val="080808"/>
                </a:solidFill>
              </a:rPr>
              <a:t>、</a:t>
            </a:r>
            <a:r>
              <a:rPr lang="zh-CN" altLang="en-US" sz="1800" b="1" dirty="0">
                <a:solidFill>
                  <a:srgbClr val="0000CC"/>
                </a:solidFill>
              </a:rPr>
              <a:t>马尔梅拉多夫一家</a:t>
            </a:r>
            <a:r>
              <a:rPr lang="ru-RU" altLang="zh-CN" sz="1800" b="1" dirty="0">
                <a:solidFill>
                  <a:srgbClr val="0000CC"/>
                </a:solidFill>
              </a:rPr>
              <a:t>(Мармеладовы)</a:t>
            </a:r>
            <a:r>
              <a:rPr lang="zh-CN" altLang="en-US" sz="1800" b="1" dirty="0">
                <a:solidFill>
                  <a:srgbClr val="080808"/>
                </a:solidFill>
              </a:rPr>
              <a:t>：延续了</a:t>
            </a:r>
            <a:r>
              <a:rPr lang="zh-CN" altLang="en-US" sz="1800" b="1" dirty="0">
                <a:solidFill>
                  <a:srgbClr val="0000CC"/>
                </a:solidFill>
              </a:rPr>
              <a:t>小人物</a:t>
            </a:r>
            <a:r>
              <a:rPr lang="zh-CN" altLang="en-US" sz="1800" b="1" dirty="0">
                <a:solidFill>
                  <a:srgbClr val="080808"/>
                </a:solidFill>
              </a:rPr>
              <a:t>形象的刻画。</a:t>
            </a:r>
            <a:endParaRPr lang="zh-CN" altLang="en-US" sz="1800" b="1" dirty="0">
              <a:solidFill>
                <a:srgbClr val="080808"/>
              </a:solidFill>
            </a:endParaRPr>
          </a:p>
          <a:p>
            <a:pPr>
              <a:lnSpc>
                <a:spcPct val="135000"/>
              </a:lnSpc>
              <a:spcBef>
                <a:spcPct val="0"/>
              </a:spcBef>
            </a:pPr>
            <a:r>
              <a:rPr lang="zh-CN" altLang="en-US" sz="1800" dirty="0">
                <a:solidFill>
                  <a:srgbClr val="080808"/>
                </a:solidFill>
              </a:rPr>
              <a:t>马尔梅拉多夫 </a:t>
            </a:r>
            <a:endParaRPr lang="zh-CN" altLang="en-US" sz="1800" dirty="0">
              <a:solidFill>
                <a:srgbClr val="080808"/>
              </a:solidFill>
            </a:endParaRPr>
          </a:p>
          <a:p>
            <a:pPr>
              <a:lnSpc>
                <a:spcPct val="135000"/>
              </a:lnSpc>
              <a:spcBef>
                <a:spcPct val="0"/>
              </a:spcBef>
            </a:pPr>
            <a:r>
              <a:rPr lang="zh-CN" altLang="en-US" sz="1800" dirty="0">
                <a:solidFill>
                  <a:srgbClr val="080808"/>
                </a:solidFill>
              </a:rPr>
              <a:t>续妻卡捷琳娜</a:t>
            </a:r>
            <a:endParaRPr lang="zh-CN" altLang="en-US" sz="1800" dirty="0">
              <a:solidFill>
                <a:srgbClr val="080808"/>
              </a:solidFill>
            </a:endParaRPr>
          </a:p>
          <a:p>
            <a:pPr>
              <a:lnSpc>
                <a:spcPct val="135000"/>
              </a:lnSpc>
              <a:spcBef>
                <a:spcPct val="0"/>
              </a:spcBef>
            </a:pPr>
            <a:r>
              <a:rPr lang="zh-CN" altLang="en-US" sz="1800" dirty="0">
                <a:solidFill>
                  <a:srgbClr val="080808"/>
                </a:solidFill>
              </a:rPr>
              <a:t>大女儿</a:t>
            </a:r>
            <a:r>
              <a:rPr lang="zh-CN" altLang="en-US" sz="1800" b="1" dirty="0">
                <a:solidFill>
                  <a:srgbClr val="0000CC"/>
                </a:solidFill>
              </a:rPr>
              <a:t>索尼娅</a:t>
            </a:r>
            <a:r>
              <a:rPr lang="zh-CN" altLang="en-US" sz="1800" dirty="0">
                <a:solidFill>
                  <a:srgbClr val="080808"/>
                </a:solidFill>
              </a:rPr>
              <a:t> </a:t>
            </a:r>
            <a:endParaRPr lang="zh-CN" altLang="en-US" sz="1800" dirty="0">
              <a:solidFill>
                <a:srgbClr val="080808"/>
              </a:solidFill>
            </a:endParaRPr>
          </a:p>
          <a:p>
            <a:pPr>
              <a:lnSpc>
                <a:spcPct val="135000"/>
              </a:lnSpc>
              <a:spcBef>
                <a:spcPct val="0"/>
              </a:spcBef>
            </a:pPr>
            <a:r>
              <a:rPr lang="zh-CN" altLang="en-US" sz="1800" dirty="0">
                <a:solidFill>
                  <a:srgbClr val="080808"/>
                </a:solidFill>
              </a:rPr>
              <a:t>     </a:t>
            </a:r>
            <a:r>
              <a:rPr lang="zh-CN" altLang="en-US" sz="1800" dirty="0">
                <a:solidFill>
                  <a:srgbClr val="080808"/>
                </a:solidFill>
                <a:latin typeface="楷体_GB2312" pitchFamily="49" charset="-122"/>
                <a:ea typeface="楷体_GB2312" pitchFamily="49" charset="-122"/>
              </a:rPr>
              <a:t>她身上充满了爱的神圣光辉：受的教育有限，但却是义无返顾的教徒；为了养活家人到街头卖淫，但心灵却无比纯洁。</a:t>
            </a:r>
            <a:endParaRPr lang="zh-CN" altLang="en-US" sz="1800" dirty="0">
              <a:solidFill>
                <a:srgbClr val="080808"/>
              </a:solidFill>
              <a:latin typeface="楷体_GB2312" pitchFamily="49" charset="-122"/>
              <a:ea typeface="楷体_GB2312" pitchFamily="49" charset="-122"/>
            </a:endParaRPr>
          </a:p>
          <a:p>
            <a:pPr>
              <a:lnSpc>
                <a:spcPct val="135000"/>
              </a:lnSpc>
              <a:spcBef>
                <a:spcPct val="0"/>
              </a:spcBef>
            </a:pPr>
            <a:r>
              <a:rPr lang="zh-CN" altLang="en-US" sz="1800" dirty="0">
                <a:solidFill>
                  <a:srgbClr val="080808"/>
                </a:solidFill>
                <a:latin typeface="楷体_GB2312" pitchFamily="49" charset="-122"/>
                <a:ea typeface="楷体_GB2312" pitchFamily="49" charset="-122"/>
              </a:rPr>
              <a:t>   她不肯为自己的悲苦命运责备任何人，而是以一个牺牲者的所有能力接受这种命运，从没想到过质问和反抗。她是陀氏继续宣扬的“宗教忍耐”精神的体现者，面对“恶的强者”欺世横行的现状，她像</a:t>
            </a:r>
            <a:r>
              <a:rPr lang="en-US" altLang="zh-CN" sz="1800" dirty="0">
                <a:solidFill>
                  <a:srgbClr val="080808"/>
                </a:solidFill>
                <a:latin typeface="楷体_GB2312" pitchFamily="49" charset="-122"/>
                <a:ea typeface="楷体_GB2312" pitchFamily="49" charset="-122"/>
              </a:rPr>
              <a:t>《</a:t>
            </a:r>
            <a:r>
              <a:rPr lang="zh-CN" altLang="en-US" sz="1800" dirty="0">
                <a:solidFill>
                  <a:srgbClr val="080808"/>
                </a:solidFill>
                <a:latin typeface="楷体_GB2312" pitchFamily="49" charset="-122"/>
                <a:ea typeface="楷体_GB2312" pitchFamily="49" charset="-122"/>
              </a:rPr>
              <a:t>被侮辱与被损害的</a:t>
            </a:r>
            <a:r>
              <a:rPr lang="en-US" altLang="zh-CN" sz="1800" dirty="0">
                <a:solidFill>
                  <a:srgbClr val="080808"/>
                </a:solidFill>
                <a:latin typeface="楷体_GB2312" pitchFamily="49" charset="-122"/>
                <a:ea typeface="楷体_GB2312" pitchFamily="49" charset="-122"/>
              </a:rPr>
              <a:t>》</a:t>
            </a:r>
            <a:r>
              <a:rPr lang="zh-CN" altLang="en-US" sz="1800" dirty="0">
                <a:solidFill>
                  <a:srgbClr val="080808"/>
                </a:solidFill>
                <a:latin typeface="楷体_GB2312" pitchFamily="49" charset="-122"/>
                <a:ea typeface="楷体_GB2312" pitchFamily="49" charset="-122"/>
              </a:rPr>
              <a:t>中的小人物一样，选择忍受，将精神寄托于宗教。 </a:t>
            </a:r>
            <a:endParaRPr lang="zh-CN" altLang="en-US" sz="1800" dirty="0">
              <a:solidFill>
                <a:srgbClr val="080808"/>
              </a:solidFill>
              <a:latin typeface="楷体_GB2312" pitchFamily="49" charset="-122"/>
              <a:ea typeface="楷体_GB2312" pitchFamily="49" charset="-122"/>
            </a:endParaRPr>
          </a:p>
          <a:p>
            <a:pPr>
              <a:lnSpc>
                <a:spcPct val="90000"/>
              </a:lnSpc>
            </a:pPr>
            <a:endParaRPr lang="zh-CN" altLang="en-US" sz="1800" dirty="0">
              <a:latin typeface="楷体_GB2312" pitchFamily="49" charset="-122"/>
              <a:ea typeface="楷体_GB2312" pitchFamily="49" charset="-122"/>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52227">
                                            <p:txEl>
                                              <p:pRg st="1" end="1"/>
                                            </p:txEl>
                                          </p:spTgt>
                                        </p:tgtEl>
                                        <p:attrNameLst>
                                          <p:attrName>style.visibility</p:attrName>
                                        </p:attrNameLst>
                                      </p:cBhvr>
                                      <p:to>
                                        <p:strVal val="visible"/>
                                      </p:to>
                                    </p:set>
                                    <p:animEffect transition="in" filter="blinds(horizontal)">
                                      <p:cBhvr>
                                        <p:cTn id="7" dur="500"/>
                                        <p:tgtEl>
                                          <p:spTgt spid="52227">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52227">
                                            <p:txEl>
                                              <p:pRg st="2" end="2"/>
                                            </p:txEl>
                                          </p:spTgt>
                                        </p:tgtEl>
                                        <p:attrNameLst>
                                          <p:attrName>style.visibility</p:attrName>
                                        </p:attrNameLst>
                                      </p:cBhvr>
                                      <p:to>
                                        <p:strVal val="visible"/>
                                      </p:to>
                                    </p:set>
                                    <p:animEffect transition="in" filter="blinds(horizontal)">
                                      <p:cBhvr>
                                        <p:cTn id="12" dur="500"/>
                                        <p:tgtEl>
                                          <p:spTgt spid="52227">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52227">
                                            <p:txEl>
                                              <p:pRg st="3" end="3"/>
                                            </p:txEl>
                                          </p:spTgt>
                                        </p:tgtEl>
                                        <p:attrNameLst>
                                          <p:attrName>style.visibility</p:attrName>
                                        </p:attrNameLst>
                                      </p:cBhvr>
                                      <p:to>
                                        <p:strVal val="visible"/>
                                      </p:to>
                                    </p:set>
                                    <p:animEffect transition="in" filter="blinds(horizontal)">
                                      <p:cBhvr>
                                        <p:cTn id="17" dur="500"/>
                                        <p:tgtEl>
                                          <p:spTgt spid="52227">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52227">
                                            <p:txEl>
                                              <p:pRg st="4" end="4"/>
                                            </p:txEl>
                                          </p:spTgt>
                                        </p:tgtEl>
                                        <p:attrNameLst>
                                          <p:attrName>style.visibility</p:attrName>
                                        </p:attrNameLst>
                                      </p:cBhvr>
                                      <p:to>
                                        <p:strVal val="visible"/>
                                      </p:to>
                                    </p:set>
                                    <p:animEffect transition="in" filter="blinds(horizontal)">
                                      <p:cBhvr>
                                        <p:cTn id="22" dur="500"/>
                                        <p:tgtEl>
                                          <p:spTgt spid="52227">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nodeType="clickEffect">
                                  <p:stCondLst>
                                    <p:cond delay="0"/>
                                  </p:stCondLst>
                                  <p:childTnLst>
                                    <p:set>
                                      <p:cBhvr>
                                        <p:cTn id="26" dur="1" fill="hold">
                                          <p:stCondLst>
                                            <p:cond delay="0"/>
                                          </p:stCondLst>
                                        </p:cTn>
                                        <p:tgtEl>
                                          <p:spTgt spid="52227">
                                            <p:txEl>
                                              <p:pRg st="5" end="5"/>
                                            </p:txEl>
                                          </p:spTgt>
                                        </p:tgtEl>
                                        <p:attrNameLst>
                                          <p:attrName>style.visibility</p:attrName>
                                        </p:attrNameLst>
                                      </p:cBhvr>
                                      <p:to>
                                        <p:strVal val="visible"/>
                                      </p:to>
                                    </p:set>
                                    <p:animEffect transition="in" filter="blinds(horizontal)">
                                      <p:cBhvr>
                                        <p:cTn id="27" dur="500"/>
                                        <p:tgtEl>
                                          <p:spTgt spid="52227">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3" name="内容占位符 51202"/>
          <p:cNvSpPr>
            <a:spLocks noGrp="1"/>
          </p:cNvSpPr>
          <p:nvPr>
            <p:ph idx="1"/>
          </p:nvPr>
        </p:nvSpPr>
        <p:spPr>
          <a:xfrm>
            <a:off x="426720" y="521970"/>
            <a:ext cx="8291195" cy="4133215"/>
          </a:xfrm>
        </p:spPr>
        <p:txBody>
          <a:bodyPr anchor="t"/>
          <a:lstStyle/>
          <a:p>
            <a:pPr marL="0" indent="0">
              <a:lnSpc>
                <a:spcPct val="125000"/>
              </a:lnSpc>
              <a:spcBef>
                <a:spcPct val="0"/>
              </a:spcBef>
              <a:buNone/>
            </a:pPr>
            <a:r>
              <a:rPr lang="ru-RU" altLang="zh-CN" sz="1800" b="1" dirty="0">
                <a:solidFill>
                  <a:srgbClr val="080808"/>
                </a:solidFill>
              </a:rPr>
              <a:t>       </a:t>
            </a:r>
            <a:r>
              <a:rPr lang="zh-CN" altLang="en-US" sz="1800" b="1" dirty="0">
                <a:solidFill>
                  <a:srgbClr val="080808"/>
                </a:solidFill>
              </a:rPr>
              <a:t>（二）主题</a:t>
            </a:r>
            <a:endParaRPr lang="zh-CN" altLang="en-US" sz="1800" b="1" dirty="0">
              <a:solidFill>
                <a:srgbClr val="080808"/>
              </a:solidFill>
            </a:endParaRPr>
          </a:p>
          <a:p>
            <a:pPr>
              <a:lnSpc>
                <a:spcPct val="125000"/>
              </a:lnSpc>
              <a:spcBef>
                <a:spcPct val="0"/>
              </a:spcBef>
            </a:pPr>
            <a:r>
              <a:rPr lang="zh-CN" altLang="en-US" sz="1800" b="1" dirty="0">
                <a:solidFill>
                  <a:srgbClr val="080808"/>
                </a:solidFill>
              </a:rPr>
              <a:t>   </a:t>
            </a:r>
            <a:r>
              <a:rPr lang="zh-CN" altLang="en-US" sz="1800" dirty="0">
                <a:solidFill>
                  <a:srgbClr val="080808"/>
                </a:solidFill>
              </a:rPr>
              <a:t>   </a:t>
            </a:r>
            <a:r>
              <a:rPr lang="en-US" altLang="zh-CN" sz="1800" dirty="0">
                <a:solidFill>
                  <a:srgbClr val="080808"/>
                </a:solidFill>
              </a:rPr>
              <a:t>1</a:t>
            </a:r>
            <a:r>
              <a:rPr lang="zh-CN" altLang="en-US" sz="1800" dirty="0">
                <a:solidFill>
                  <a:srgbClr val="080808"/>
                </a:solidFill>
              </a:rPr>
              <a:t>、通过主要人物的经历，以画面的形式展示了在当时社会中苦苦挣扎的</a:t>
            </a:r>
            <a:r>
              <a:rPr lang="zh-CN" altLang="en-US" sz="1800" dirty="0">
                <a:solidFill>
                  <a:srgbClr val="0000CC"/>
                </a:solidFill>
              </a:rPr>
              <a:t>小人物的不幸</a:t>
            </a:r>
            <a:r>
              <a:rPr lang="zh-CN" altLang="en-US" sz="1800" dirty="0">
                <a:solidFill>
                  <a:srgbClr val="080808"/>
                </a:solidFill>
              </a:rPr>
              <a:t>。 </a:t>
            </a:r>
            <a:endParaRPr lang="zh-CN" altLang="en-US" sz="1800" dirty="0">
              <a:solidFill>
                <a:srgbClr val="080808"/>
              </a:solidFill>
            </a:endParaRPr>
          </a:p>
          <a:p>
            <a:pPr>
              <a:lnSpc>
                <a:spcPct val="125000"/>
              </a:lnSpc>
              <a:spcBef>
                <a:spcPct val="0"/>
              </a:spcBef>
            </a:pPr>
            <a:r>
              <a:rPr lang="zh-CN" altLang="en-US" sz="1800" dirty="0">
                <a:solidFill>
                  <a:srgbClr val="080808"/>
                </a:solidFill>
              </a:rPr>
              <a:t>      </a:t>
            </a:r>
            <a:r>
              <a:rPr lang="en-US" altLang="zh-CN" sz="1800" dirty="0">
                <a:solidFill>
                  <a:srgbClr val="080808"/>
                </a:solidFill>
              </a:rPr>
              <a:t>2</a:t>
            </a:r>
            <a:r>
              <a:rPr lang="zh-CN" altLang="en-US" sz="1800" dirty="0">
                <a:solidFill>
                  <a:srgbClr val="080808"/>
                </a:solidFill>
              </a:rPr>
              <a:t>、通过主人公拉斯柯尔尼科夫，揭露了“</a:t>
            </a:r>
            <a:r>
              <a:rPr lang="zh-CN" altLang="en-US" sz="1800" dirty="0">
                <a:solidFill>
                  <a:srgbClr val="0000CC"/>
                </a:solidFill>
              </a:rPr>
              <a:t>超人理论”</a:t>
            </a:r>
            <a:r>
              <a:rPr lang="zh-CN" altLang="en-US" sz="1800" dirty="0">
                <a:solidFill>
                  <a:srgbClr val="080808"/>
                </a:solidFill>
              </a:rPr>
              <a:t>的残酷和反人道本质，提出了</a:t>
            </a:r>
            <a:r>
              <a:rPr lang="zh-CN" altLang="en-US" sz="1800" dirty="0">
                <a:solidFill>
                  <a:srgbClr val="0000CC"/>
                </a:solidFill>
              </a:rPr>
              <a:t>宗教救赎</a:t>
            </a:r>
            <a:r>
              <a:rPr lang="zh-CN" altLang="en-US" sz="1800" dirty="0">
                <a:solidFill>
                  <a:srgbClr val="080808"/>
                </a:solidFill>
              </a:rPr>
              <a:t>的观点。</a:t>
            </a:r>
            <a:endParaRPr lang="zh-CN" altLang="en-US" sz="1800" dirty="0">
              <a:solidFill>
                <a:srgbClr val="080808"/>
              </a:solidFill>
            </a:endParaRPr>
          </a:p>
          <a:p>
            <a:pPr>
              <a:lnSpc>
                <a:spcPct val="125000"/>
              </a:lnSpc>
              <a:spcBef>
                <a:spcPct val="0"/>
              </a:spcBef>
            </a:pPr>
            <a:r>
              <a:rPr lang="zh-CN" altLang="en-US" sz="1800" dirty="0">
                <a:solidFill>
                  <a:srgbClr val="080808"/>
                </a:solidFill>
              </a:rPr>
              <a:t>       </a:t>
            </a:r>
            <a:r>
              <a:rPr lang="zh-CN" altLang="en-US" sz="1800" dirty="0">
                <a:solidFill>
                  <a:srgbClr val="080808"/>
                </a:solidFill>
                <a:latin typeface="楷体_GB2312" pitchFamily="49" charset="-122"/>
                <a:ea typeface="楷体_GB2312" pitchFamily="49" charset="-122"/>
              </a:rPr>
              <a:t>实质是对“恶的强者”主题的延续。在</a:t>
            </a:r>
            <a:r>
              <a:rPr lang="en-US" altLang="zh-CN" sz="1800" dirty="0">
                <a:solidFill>
                  <a:srgbClr val="080808"/>
                </a:solidFill>
                <a:latin typeface="楷体_GB2312" pitchFamily="49" charset="-122"/>
                <a:ea typeface="楷体_GB2312" pitchFamily="49" charset="-122"/>
              </a:rPr>
              <a:t>《</a:t>
            </a:r>
            <a:r>
              <a:rPr lang="zh-CN" altLang="en-US" sz="1800" dirty="0">
                <a:solidFill>
                  <a:srgbClr val="080808"/>
                </a:solidFill>
                <a:latin typeface="楷体_GB2312" pitchFamily="49" charset="-122"/>
                <a:ea typeface="楷体_GB2312" pitchFamily="49" charset="-122"/>
              </a:rPr>
              <a:t>被侮辱与被损害的</a:t>
            </a:r>
            <a:r>
              <a:rPr lang="en-US" altLang="zh-CN" sz="1800" dirty="0">
                <a:solidFill>
                  <a:srgbClr val="080808"/>
                </a:solidFill>
                <a:latin typeface="楷体_GB2312" pitchFamily="49" charset="-122"/>
                <a:ea typeface="楷体_GB2312" pitchFamily="49" charset="-122"/>
              </a:rPr>
              <a:t>》</a:t>
            </a:r>
            <a:r>
              <a:rPr lang="zh-CN" altLang="en-US" sz="1800" dirty="0">
                <a:solidFill>
                  <a:srgbClr val="080808"/>
                </a:solidFill>
                <a:latin typeface="楷体_GB2312" pitchFamily="49" charset="-122"/>
                <a:ea typeface="楷体_GB2312" pitchFamily="49" charset="-122"/>
              </a:rPr>
              <a:t>提出用宗教精神对抗“恶的强者”；在</a:t>
            </a:r>
            <a:r>
              <a:rPr lang="en-US" altLang="zh-CN" sz="1800" dirty="0">
                <a:solidFill>
                  <a:srgbClr val="080808"/>
                </a:solidFill>
                <a:latin typeface="楷体_GB2312" pitchFamily="49" charset="-122"/>
                <a:ea typeface="楷体_GB2312" pitchFamily="49" charset="-122"/>
              </a:rPr>
              <a:t>《</a:t>
            </a:r>
            <a:r>
              <a:rPr lang="zh-CN" altLang="en-US" sz="1800" dirty="0">
                <a:solidFill>
                  <a:srgbClr val="080808"/>
                </a:solidFill>
                <a:latin typeface="楷体_GB2312" pitchFamily="49" charset="-122"/>
                <a:ea typeface="楷体_GB2312" pitchFamily="49" charset="-122"/>
              </a:rPr>
              <a:t>罪与罚</a:t>
            </a:r>
            <a:r>
              <a:rPr lang="en-US" altLang="zh-CN" sz="1800" dirty="0">
                <a:solidFill>
                  <a:srgbClr val="080808"/>
                </a:solidFill>
                <a:latin typeface="楷体_GB2312" pitchFamily="49" charset="-122"/>
                <a:ea typeface="楷体_GB2312" pitchFamily="49" charset="-122"/>
              </a:rPr>
              <a:t>》</a:t>
            </a:r>
            <a:r>
              <a:rPr lang="zh-CN" altLang="en-US" sz="1800" dirty="0">
                <a:solidFill>
                  <a:srgbClr val="080808"/>
                </a:solidFill>
                <a:latin typeface="楷体_GB2312" pitchFamily="49" charset="-122"/>
                <a:ea typeface="楷体_GB2312" pitchFamily="49" charset="-122"/>
              </a:rPr>
              <a:t>中，通过拉斯柯尔尼科夫提出另一种可能性：小人物通过逾越社会道德和良心限制，变成一个“恶的强者”，也即 “非凡的人”。 但这一方法彻底破产。最终仍坚持了宗教救赎观点 。</a:t>
            </a:r>
            <a:endParaRPr lang="zh-CN" altLang="en-US" sz="1800" dirty="0">
              <a:solidFill>
                <a:srgbClr val="080808"/>
              </a:solidFill>
              <a:latin typeface="楷体_GB2312" pitchFamily="49" charset="-122"/>
              <a:ea typeface="楷体_GB2312" pitchFamily="49" charset="-122"/>
            </a:endParaRPr>
          </a:p>
          <a:p>
            <a:pPr>
              <a:lnSpc>
                <a:spcPct val="125000"/>
              </a:lnSpc>
              <a:spcBef>
                <a:spcPct val="0"/>
              </a:spcBef>
            </a:pPr>
            <a:r>
              <a:rPr lang="zh-CN" altLang="en-US" sz="1800" dirty="0">
                <a:solidFill>
                  <a:srgbClr val="080808"/>
                </a:solidFill>
              </a:rPr>
              <a:t>      </a:t>
            </a:r>
            <a:r>
              <a:rPr lang="zh-CN" altLang="en-US" sz="1800" dirty="0">
                <a:solidFill>
                  <a:srgbClr val="080808"/>
                </a:solidFill>
                <a:ea typeface="楷体_GB2312" pitchFamily="49" charset="-122"/>
              </a:rPr>
              <a:t>“</a:t>
            </a:r>
            <a:r>
              <a:rPr lang="zh-CN" altLang="en-US" sz="1800" dirty="0">
                <a:solidFill>
                  <a:srgbClr val="0000CC"/>
                </a:solidFill>
                <a:ea typeface="楷体_GB2312" pitchFamily="49" charset="-122"/>
              </a:rPr>
              <a:t>用宗教复活人</a:t>
            </a:r>
            <a:r>
              <a:rPr lang="zh-CN" altLang="en-US" sz="1800" dirty="0">
                <a:solidFill>
                  <a:srgbClr val="080808"/>
                </a:solidFill>
                <a:ea typeface="楷体_GB2312" pitchFamily="49" charset="-122"/>
              </a:rPr>
              <a:t>”的思想与整部作品所显示的强大的批判力量是不相协调的。</a:t>
            </a:r>
            <a:endParaRPr lang="zh-CN" altLang="en-US" sz="1800" dirty="0">
              <a:solidFill>
                <a:srgbClr val="080808"/>
              </a:solidFill>
              <a:ea typeface="楷体_GB2312" pitchFamily="49" charset="-122"/>
            </a:endParaRPr>
          </a:p>
          <a:p>
            <a:pPr>
              <a:lnSpc>
                <a:spcPct val="90000"/>
              </a:lnSpc>
            </a:pPr>
            <a:endParaRPr lang="zh-CN" altLang="en-US" sz="1800" dirty="0">
              <a:solidFill>
                <a:srgbClr val="080808"/>
              </a:solidFill>
              <a:ea typeface="楷体_GB2312" pitchFamily="49" charset="-122"/>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51203">
                                            <p:txEl>
                                              <p:pRg st="1" end="1"/>
                                            </p:txEl>
                                          </p:spTgt>
                                        </p:tgtEl>
                                        <p:attrNameLst>
                                          <p:attrName>style.visibility</p:attrName>
                                        </p:attrNameLst>
                                      </p:cBhvr>
                                      <p:to>
                                        <p:strVal val="visible"/>
                                      </p:to>
                                    </p:set>
                                    <p:animEffect transition="in" filter="blinds(horizontal)">
                                      <p:cBhvr>
                                        <p:cTn id="7" dur="500"/>
                                        <p:tgtEl>
                                          <p:spTgt spid="5120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51203">
                                            <p:txEl>
                                              <p:pRg st="2" end="2"/>
                                            </p:txEl>
                                          </p:spTgt>
                                        </p:tgtEl>
                                        <p:attrNameLst>
                                          <p:attrName>style.visibility</p:attrName>
                                        </p:attrNameLst>
                                      </p:cBhvr>
                                      <p:to>
                                        <p:strVal val="visible"/>
                                      </p:to>
                                    </p:set>
                                    <p:animEffect transition="in" filter="blinds(horizontal)">
                                      <p:cBhvr>
                                        <p:cTn id="12" dur="500"/>
                                        <p:tgtEl>
                                          <p:spTgt spid="5120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51203">
                                            <p:txEl>
                                              <p:pRg st="3" end="3"/>
                                            </p:txEl>
                                          </p:spTgt>
                                        </p:tgtEl>
                                        <p:attrNameLst>
                                          <p:attrName>style.visibility</p:attrName>
                                        </p:attrNameLst>
                                      </p:cBhvr>
                                      <p:to>
                                        <p:strVal val="visible"/>
                                      </p:to>
                                    </p:set>
                                    <p:animEffect transition="in" filter="blinds(horizontal)">
                                      <p:cBhvr>
                                        <p:cTn id="17" dur="500"/>
                                        <p:tgtEl>
                                          <p:spTgt spid="5120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51203">
                                            <p:txEl>
                                              <p:pRg st="4" end="4"/>
                                            </p:txEl>
                                          </p:spTgt>
                                        </p:tgtEl>
                                        <p:attrNameLst>
                                          <p:attrName>style.visibility</p:attrName>
                                        </p:attrNameLst>
                                      </p:cBhvr>
                                      <p:to>
                                        <p:strVal val="visible"/>
                                      </p:to>
                                    </p:set>
                                    <p:animEffect transition="in" filter="blinds(horizontal)">
                                      <p:cBhvr>
                                        <p:cTn id="22" dur="500"/>
                                        <p:tgtEl>
                                          <p:spTgt spid="5120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7" name="内容占位符 47106"/>
          <p:cNvSpPr>
            <a:spLocks noGrp="1"/>
          </p:cNvSpPr>
          <p:nvPr>
            <p:ph idx="1"/>
          </p:nvPr>
        </p:nvSpPr>
        <p:spPr>
          <a:xfrm>
            <a:off x="279400" y="692150"/>
            <a:ext cx="8519795" cy="4150995"/>
          </a:xfrm>
        </p:spPr>
        <p:txBody>
          <a:bodyPr anchor="t"/>
          <a:lstStyle/>
          <a:p>
            <a:pPr marL="0" indent="0">
              <a:lnSpc>
                <a:spcPct val="115000"/>
              </a:lnSpc>
              <a:spcBef>
                <a:spcPct val="0"/>
              </a:spcBef>
              <a:buNone/>
            </a:pPr>
            <a:endParaRPr lang="zh-CN" altLang="en-US" sz="1800" b="1" dirty="0"/>
          </a:p>
          <a:p>
            <a:pPr>
              <a:lnSpc>
                <a:spcPct val="115000"/>
              </a:lnSpc>
              <a:spcBef>
                <a:spcPct val="0"/>
              </a:spcBef>
            </a:pPr>
            <a:r>
              <a:rPr lang="zh-CN" altLang="en-US" sz="1800" b="1" dirty="0"/>
              <a:t>     </a:t>
            </a:r>
            <a:r>
              <a:rPr lang="zh-CN" altLang="en-US" sz="1800" b="1" dirty="0">
                <a:solidFill>
                  <a:srgbClr val="080808"/>
                </a:solidFill>
              </a:rPr>
              <a:t> </a:t>
            </a:r>
            <a:r>
              <a:rPr lang="en-US" altLang="zh-CN" sz="1800" b="1" dirty="0">
                <a:solidFill>
                  <a:srgbClr val="080808"/>
                </a:solidFill>
              </a:rPr>
              <a:t>1</a:t>
            </a:r>
            <a:r>
              <a:rPr lang="zh-CN" altLang="en-US" sz="1800" b="1" dirty="0">
                <a:solidFill>
                  <a:srgbClr val="080808"/>
                </a:solidFill>
              </a:rPr>
              <a:t>、 </a:t>
            </a:r>
            <a:r>
              <a:rPr lang="zh-CN" altLang="en-US" sz="1800" b="1" dirty="0">
                <a:solidFill>
                  <a:srgbClr val="0000CC"/>
                </a:solidFill>
              </a:rPr>
              <a:t>“复调”艺术（</a:t>
            </a:r>
            <a:r>
              <a:rPr lang="ru-RU" altLang="zh-CN" sz="1800" b="1" dirty="0">
                <a:solidFill>
                  <a:srgbClr val="0000CC"/>
                </a:solidFill>
              </a:rPr>
              <a:t>полифония</a:t>
            </a:r>
            <a:r>
              <a:rPr lang="zh-CN" altLang="en-US" sz="1800" b="1" dirty="0">
                <a:solidFill>
                  <a:srgbClr val="0000CC"/>
                </a:solidFill>
              </a:rPr>
              <a:t>）</a:t>
            </a:r>
            <a:endParaRPr lang="zh-CN" altLang="en-US" sz="1800" b="1" dirty="0">
              <a:solidFill>
                <a:srgbClr val="0000CC"/>
              </a:solidFill>
            </a:endParaRPr>
          </a:p>
          <a:p>
            <a:pPr>
              <a:lnSpc>
                <a:spcPct val="115000"/>
              </a:lnSpc>
              <a:spcBef>
                <a:spcPct val="0"/>
              </a:spcBef>
            </a:pPr>
            <a:r>
              <a:rPr lang="zh-CN" altLang="en-US" sz="1800" b="1" dirty="0">
                <a:solidFill>
                  <a:srgbClr val="080808"/>
                </a:solidFill>
              </a:rPr>
              <a:t>      </a:t>
            </a:r>
            <a:r>
              <a:rPr lang="zh-CN" altLang="en-US" sz="1800" dirty="0">
                <a:solidFill>
                  <a:srgbClr val="080808"/>
                </a:solidFill>
                <a:ea typeface="楷体_GB2312" pitchFamily="49" charset="-122"/>
              </a:rPr>
              <a:t>巴赫金在</a:t>
            </a:r>
            <a:r>
              <a:rPr lang="en-US" altLang="zh-CN" sz="1800" dirty="0">
                <a:solidFill>
                  <a:srgbClr val="080808"/>
                </a:solidFill>
                <a:ea typeface="楷体_GB2312" pitchFamily="49" charset="-122"/>
              </a:rPr>
              <a:t>《</a:t>
            </a:r>
            <a:r>
              <a:rPr lang="zh-CN" altLang="en-US" sz="1800" dirty="0">
                <a:solidFill>
                  <a:srgbClr val="080808"/>
                </a:solidFill>
                <a:ea typeface="楷体_GB2312" pitchFamily="49" charset="-122"/>
              </a:rPr>
              <a:t>陀思妥耶夫斯基诗学问题</a:t>
            </a:r>
            <a:r>
              <a:rPr lang="en-US" altLang="zh-CN" sz="1800" dirty="0">
                <a:solidFill>
                  <a:srgbClr val="080808"/>
                </a:solidFill>
                <a:ea typeface="楷体_GB2312" pitchFamily="49" charset="-122"/>
              </a:rPr>
              <a:t>》</a:t>
            </a:r>
            <a:r>
              <a:rPr lang="zh-CN" altLang="en-US" sz="1800" dirty="0">
                <a:solidFill>
                  <a:srgbClr val="080808"/>
                </a:solidFill>
                <a:ea typeface="楷体_GB2312" pitchFamily="49" charset="-122"/>
              </a:rPr>
              <a:t>中说：“在他的作品里，不是众多性格和命运构成一个统一的客观世界，在作者统一支配下层层展开，而是众多地位平等的意识连同它们各自的世界，结合在某个统一的事件中，而相互间不发生融和。”</a:t>
            </a:r>
            <a:endParaRPr lang="zh-CN" altLang="en-US" sz="1800" dirty="0">
              <a:solidFill>
                <a:srgbClr val="080808"/>
              </a:solidFill>
              <a:ea typeface="楷体_GB2312" pitchFamily="49" charset="-122"/>
            </a:endParaRPr>
          </a:p>
          <a:p>
            <a:pPr>
              <a:lnSpc>
                <a:spcPct val="115000"/>
              </a:lnSpc>
              <a:spcBef>
                <a:spcPct val="0"/>
              </a:spcBef>
            </a:pPr>
            <a:r>
              <a:rPr lang="zh-CN" altLang="en-US" sz="1800" b="1" dirty="0">
                <a:solidFill>
                  <a:srgbClr val="080808"/>
                </a:solidFill>
              </a:rPr>
              <a:t>       </a:t>
            </a:r>
            <a:r>
              <a:rPr lang="en-US" altLang="zh-CN" sz="1800" b="1" dirty="0">
                <a:solidFill>
                  <a:srgbClr val="080808"/>
                </a:solidFill>
              </a:rPr>
              <a:t>2</a:t>
            </a:r>
            <a:r>
              <a:rPr lang="zh-CN" altLang="en-US" sz="1800" b="1" dirty="0">
                <a:solidFill>
                  <a:srgbClr val="080808"/>
                </a:solidFill>
              </a:rPr>
              <a:t>、用多种艺术手法取得的</a:t>
            </a:r>
            <a:r>
              <a:rPr lang="zh-CN" altLang="en-US" sz="1800" b="1" dirty="0">
                <a:solidFill>
                  <a:srgbClr val="0000CC"/>
                </a:solidFill>
              </a:rPr>
              <a:t>心理描写</a:t>
            </a:r>
            <a:r>
              <a:rPr lang="zh-CN" altLang="en-US" sz="1800" b="1" dirty="0">
                <a:solidFill>
                  <a:srgbClr val="080808"/>
                </a:solidFill>
              </a:rPr>
              <a:t>的成功。</a:t>
            </a:r>
            <a:endParaRPr lang="zh-CN" altLang="en-US" sz="1800" b="1" dirty="0">
              <a:solidFill>
                <a:srgbClr val="080808"/>
              </a:solidFill>
            </a:endParaRPr>
          </a:p>
          <a:p>
            <a:pPr>
              <a:lnSpc>
                <a:spcPct val="115000"/>
              </a:lnSpc>
              <a:spcBef>
                <a:spcPct val="0"/>
              </a:spcBef>
            </a:pPr>
            <a:r>
              <a:rPr lang="zh-CN" altLang="en-US" sz="1800" b="1" dirty="0">
                <a:solidFill>
                  <a:srgbClr val="080808"/>
                </a:solidFill>
              </a:rPr>
              <a:t>     </a:t>
            </a:r>
            <a:r>
              <a:rPr lang="zh-CN" altLang="en-US" sz="1800" dirty="0">
                <a:solidFill>
                  <a:srgbClr val="080808"/>
                </a:solidFill>
                <a:ea typeface="楷体_GB2312" pitchFamily="49" charset="-122"/>
              </a:rPr>
              <a:t>擅长心理刻画，尤其是对</a:t>
            </a:r>
            <a:r>
              <a:rPr lang="zh-CN" altLang="en-US" sz="1800" dirty="0">
                <a:solidFill>
                  <a:srgbClr val="0000CC"/>
                </a:solidFill>
                <a:ea typeface="楷体_GB2312" pitchFamily="49" charset="-122"/>
              </a:rPr>
              <a:t>病态心理</a:t>
            </a:r>
            <a:r>
              <a:rPr lang="zh-CN" altLang="en-US" sz="1800" dirty="0">
                <a:solidFill>
                  <a:srgbClr val="080808"/>
                </a:solidFill>
                <a:ea typeface="楷体_GB2312" pitchFamily="49" charset="-122"/>
              </a:rPr>
              <a:t>的刻画。倾向运用直觉、幻觉、预感、激烈的内心冲突、梦境等手法，来描写人物的非正常心理和深层心理。</a:t>
            </a:r>
            <a:r>
              <a:rPr lang="zh-CN" altLang="en-US" sz="1800" b="1" dirty="0">
                <a:solidFill>
                  <a:srgbClr val="080808"/>
                </a:solidFill>
              </a:rPr>
              <a:t>  </a:t>
            </a:r>
            <a:endParaRPr lang="zh-CN" altLang="en-US" sz="1800" b="1" dirty="0">
              <a:solidFill>
                <a:srgbClr val="080808"/>
              </a:solidFill>
            </a:endParaRPr>
          </a:p>
          <a:p>
            <a:pPr>
              <a:lnSpc>
                <a:spcPct val="115000"/>
              </a:lnSpc>
              <a:spcBef>
                <a:spcPct val="0"/>
              </a:spcBef>
            </a:pPr>
            <a:r>
              <a:rPr lang="zh-CN" altLang="en-US" sz="1800" b="1" dirty="0">
                <a:solidFill>
                  <a:srgbClr val="080808"/>
                </a:solidFill>
              </a:rPr>
              <a:t>      </a:t>
            </a:r>
            <a:r>
              <a:rPr lang="en-US" altLang="zh-CN" sz="1800" b="1" dirty="0">
                <a:solidFill>
                  <a:srgbClr val="080808"/>
                </a:solidFill>
              </a:rPr>
              <a:t>3</a:t>
            </a:r>
            <a:r>
              <a:rPr lang="zh-CN" altLang="en-US" sz="1800" b="1" dirty="0">
                <a:solidFill>
                  <a:srgbClr val="080808"/>
                </a:solidFill>
              </a:rPr>
              <a:t>、</a:t>
            </a:r>
            <a:r>
              <a:rPr lang="zh-CN" altLang="en-US" sz="1800" b="1" dirty="0">
                <a:solidFill>
                  <a:srgbClr val="0000CC"/>
                </a:solidFill>
              </a:rPr>
              <a:t>病态题材</a:t>
            </a:r>
            <a:r>
              <a:rPr lang="zh-CN" altLang="en-US" sz="1800" b="1" dirty="0">
                <a:solidFill>
                  <a:srgbClr val="080808"/>
                </a:solidFill>
              </a:rPr>
              <a:t>、受不寻常激情支配的人物，以及细密紧张的情节。</a:t>
            </a:r>
            <a:endParaRPr lang="zh-CN" altLang="en-US" sz="1800" b="1" dirty="0">
              <a:solidFill>
                <a:srgbClr val="080808"/>
              </a:solidFill>
            </a:endParaRPr>
          </a:p>
          <a:p>
            <a:pPr>
              <a:lnSpc>
                <a:spcPct val="115000"/>
              </a:lnSpc>
              <a:spcBef>
                <a:spcPct val="0"/>
              </a:spcBef>
            </a:pPr>
            <a:r>
              <a:rPr lang="zh-CN" altLang="en-US" sz="1800" b="1" dirty="0">
                <a:solidFill>
                  <a:srgbClr val="080808"/>
                </a:solidFill>
              </a:rPr>
              <a:t>     </a:t>
            </a:r>
            <a:r>
              <a:rPr lang="zh-CN" altLang="en-US" sz="1800" dirty="0">
                <a:solidFill>
                  <a:srgbClr val="080808"/>
                </a:solidFill>
                <a:latin typeface="楷体_GB2312" pitchFamily="49" charset="-122"/>
                <a:ea typeface="楷体_GB2312" pitchFamily="49" charset="-122"/>
              </a:rPr>
              <a:t>“我对现实有一个与众不同的看法，大多数人认为几乎是荒诞和特别的事物，对于我来说，有时却构成了现实的本质。” </a:t>
            </a:r>
            <a:r>
              <a:rPr lang="zh-CN" altLang="en-US" sz="1800" b="1" dirty="0">
                <a:solidFill>
                  <a:srgbClr val="080808"/>
                </a:solidFill>
                <a:latin typeface="楷体_GB2312" pitchFamily="49" charset="-122"/>
                <a:ea typeface="楷体_GB2312" pitchFamily="49" charset="-122"/>
              </a:rPr>
              <a:t> </a:t>
            </a:r>
            <a:endParaRPr lang="zh-CN" altLang="en-US" sz="1800" b="1" dirty="0">
              <a:solidFill>
                <a:srgbClr val="080808"/>
              </a:solidFill>
              <a:latin typeface="楷体_GB2312" pitchFamily="49" charset="-122"/>
              <a:ea typeface="楷体_GB2312" pitchFamily="49" charset="-122"/>
            </a:endParaRPr>
          </a:p>
        </p:txBody>
      </p:sp>
      <p:sp>
        <p:nvSpPr>
          <p:cNvPr id="45057" name="标题 46081"/>
          <p:cNvSpPr>
            <a:spLocks noGrp="1"/>
          </p:cNvSpPr>
          <p:nvPr>
            <p:ph type="title"/>
          </p:nvPr>
        </p:nvSpPr>
        <p:spPr>
          <a:xfrm>
            <a:off x="1540510" y="82550"/>
            <a:ext cx="6172200" cy="857250"/>
          </a:xfrm>
        </p:spPr>
        <p:txBody>
          <a:bodyPr anchor="ctr"/>
          <a:lstStyle/>
          <a:p>
            <a:r>
              <a:rPr lang="zh-CN" b="1" dirty="0">
                <a:solidFill>
                  <a:srgbClr val="0000CC"/>
                </a:solidFill>
              </a:rPr>
              <a:t>非凡艺术成就</a:t>
            </a:r>
            <a:endParaRPr lang="zh-CN" b="1">
              <a:solidFill>
                <a:srgbClr val="0000CC"/>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47107">
                                            <p:txEl>
                                              <p:charRg st="15" end="31"/>
                                            </p:txEl>
                                          </p:spTgt>
                                        </p:tgtEl>
                                        <p:attrNameLst>
                                          <p:attrName>style.visibility</p:attrName>
                                        </p:attrNameLst>
                                      </p:cBhvr>
                                      <p:to>
                                        <p:strVal val="visible"/>
                                      </p:to>
                                    </p:set>
                                    <p:animEffect transition="in" filter="blinds(horizontal)">
                                      <p:cBhvr>
                                        <p:cTn id="7" dur="500"/>
                                        <p:tgtEl>
                                          <p:spTgt spid="47107">
                                            <p:txEl>
                                              <p:charRg st="15" end="31"/>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47107">
                                            <p:txEl>
                                              <p:charRg st="31" end="144"/>
                                            </p:txEl>
                                          </p:spTgt>
                                        </p:tgtEl>
                                        <p:attrNameLst>
                                          <p:attrName>style.visibility</p:attrName>
                                        </p:attrNameLst>
                                      </p:cBhvr>
                                      <p:to>
                                        <p:strVal val="visible"/>
                                      </p:to>
                                    </p:set>
                                    <p:animEffect transition="in" filter="blinds(horizontal)">
                                      <p:cBhvr>
                                        <p:cTn id="12" dur="500"/>
                                        <p:tgtEl>
                                          <p:spTgt spid="47107">
                                            <p:txEl>
                                              <p:charRg st="31" end="14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47107">
                                            <p:txEl>
                                              <p:charRg st="144" end="172"/>
                                            </p:txEl>
                                          </p:spTgt>
                                        </p:tgtEl>
                                        <p:attrNameLst>
                                          <p:attrName>style.visibility</p:attrName>
                                        </p:attrNameLst>
                                      </p:cBhvr>
                                      <p:to>
                                        <p:strVal val="visible"/>
                                      </p:to>
                                    </p:set>
                                    <p:animEffect transition="in" filter="blinds(horizontal)">
                                      <p:cBhvr>
                                        <p:cTn id="17" dur="500"/>
                                        <p:tgtEl>
                                          <p:spTgt spid="47107">
                                            <p:txEl>
                                              <p:charRg st="144" end="17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47107">
                                            <p:txEl>
                                              <p:charRg st="172" end="243"/>
                                            </p:txEl>
                                          </p:spTgt>
                                        </p:tgtEl>
                                        <p:attrNameLst>
                                          <p:attrName>style.visibility</p:attrName>
                                        </p:attrNameLst>
                                      </p:cBhvr>
                                      <p:to>
                                        <p:strVal val="visible"/>
                                      </p:to>
                                    </p:set>
                                    <p:animEffect transition="in" filter="blinds(horizontal)">
                                      <p:cBhvr>
                                        <p:cTn id="22" dur="500"/>
                                        <p:tgtEl>
                                          <p:spTgt spid="47107">
                                            <p:txEl>
                                              <p:charRg st="172" end="24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nodeType="clickEffect">
                                  <p:stCondLst>
                                    <p:cond delay="0"/>
                                  </p:stCondLst>
                                  <p:childTnLst>
                                    <p:set>
                                      <p:cBhvr>
                                        <p:cTn id="26" dur="1" fill="hold">
                                          <p:stCondLst>
                                            <p:cond delay="0"/>
                                          </p:stCondLst>
                                        </p:cTn>
                                        <p:tgtEl>
                                          <p:spTgt spid="47107">
                                            <p:txEl>
                                              <p:charRg st="243" end="279"/>
                                            </p:txEl>
                                          </p:spTgt>
                                        </p:tgtEl>
                                        <p:attrNameLst>
                                          <p:attrName>style.visibility</p:attrName>
                                        </p:attrNameLst>
                                      </p:cBhvr>
                                      <p:to>
                                        <p:strVal val="visible"/>
                                      </p:to>
                                    </p:set>
                                    <p:animEffect transition="in" filter="blinds(horizontal)">
                                      <p:cBhvr>
                                        <p:cTn id="27" dur="500"/>
                                        <p:tgtEl>
                                          <p:spTgt spid="47107">
                                            <p:txEl>
                                              <p:charRg st="243" end="279"/>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nodeType="clickEffect">
                                  <p:stCondLst>
                                    <p:cond delay="0"/>
                                  </p:stCondLst>
                                  <p:childTnLst>
                                    <p:set>
                                      <p:cBhvr>
                                        <p:cTn id="31" dur="1" fill="hold">
                                          <p:stCondLst>
                                            <p:cond delay="0"/>
                                          </p:stCondLst>
                                        </p:cTn>
                                        <p:tgtEl>
                                          <p:spTgt spid="47107">
                                            <p:txEl>
                                              <p:charRg st="279" end="326"/>
                                            </p:txEl>
                                          </p:spTgt>
                                        </p:tgtEl>
                                        <p:attrNameLst>
                                          <p:attrName>style.visibility</p:attrName>
                                        </p:attrNameLst>
                                      </p:cBhvr>
                                      <p:to>
                                        <p:strVal val="visible"/>
                                      </p:to>
                                    </p:set>
                                    <p:animEffect transition="in" filter="blinds(horizontal)">
                                      <p:cBhvr>
                                        <p:cTn id="32" dur="500"/>
                                        <p:tgtEl>
                                          <p:spTgt spid="47107">
                                            <p:txEl>
                                              <p:charRg st="279" end="32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内容占位符 39938"/>
          <p:cNvSpPr>
            <a:spLocks noGrp="1"/>
          </p:cNvSpPr>
          <p:nvPr>
            <p:ph idx="1"/>
          </p:nvPr>
        </p:nvSpPr>
        <p:spPr>
          <a:xfrm>
            <a:off x="201295" y="436245"/>
            <a:ext cx="8740775" cy="3475355"/>
          </a:xfrm>
        </p:spPr>
        <p:txBody>
          <a:bodyPr anchor="t"/>
          <a:lstStyle/>
          <a:p>
            <a:pPr marL="0" indent="0">
              <a:lnSpc>
                <a:spcPct val="125000"/>
              </a:lnSpc>
              <a:buNone/>
            </a:pPr>
            <a:r>
              <a:rPr lang="en-US" altLang="zh-CN" sz="1800" b="1" dirty="0"/>
              <a:t>  </a:t>
            </a:r>
            <a:r>
              <a:rPr lang="en-US" altLang="zh-CN" sz="2000" b="1" dirty="0">
                <a:solidFill>
                  <a:srgbClr val="080808"/>
                </a:solidFill>
              </a:rPr>
              <a:t> </a:t>
            </a:r>
            <a:endParaRPr sz="1800" dirty="0">
              <a:solidFill>
                <a:srgbClr val="080808"/>
              </a:solidFill>
            </a:endParaRPr>
          </a:p>
          <a:p>
            <a:pPr>
              <a:lnSpc>
                <a:spcPct val="125000"/>
              </a:lnSpc>
            </a:pPr>
            <a:r>
              <a:rPr sz="1800" dirty="0">
                <a:solidFill>
                  <a:schemeClr val="accent1"/>
                </a:solidFill>
              </a:rPr>
              <a:t>《罪与罚》不仅以其深刻的思想，还以精湛的艺术手法为人们所重视。小说中那些刻画人物心理的篇章，充分显示出陀思妥耶夫斯基的非凡艺术才能。他利用了内心独白、梦境、幻觉、下意识等手法，揭示出了“人的心灵深处的奥秘”，被誉为杰出的心理分析大师。在他所营造的充满悲观、孤独、病态和神秘的氛围中，人们看到了小说艺术殿堂中一朵独自开放的奇葩。 </a:t>
            </a:r>
            <a:r>
              <a:rPr sz="1800" dirty="0">
                <a:solidFill>
                  <a:srgbClr val="080808"/>
                </a:solidFill>
              </a:rPr>
              <a:t>  </a:t>
            </a:r>
            <a:endParaRPr sz="1800" dirty="0">
              <a:solidFill>
                <a:srgbClr val="080808"/>
              </a:solidFill>
            </a:endParaRPr>
          </a:p>
          <a:p>
            <a:pPr>
              <a:lnSpc>
                <a:spcPct val="125000"/>
              </a:lnSpc>
            </a:pPr>
            <a:r>
              <a:rPr lang="zh-CN" sz="1800" dirty="0">
                <a:solidFill>
                  <a:srgbClr val="080808"/>
                </a:solidFill>
              </a:rPr>
              <a:t>作家于</a:t>
            </a:r>
            <a:r>
              <a:rPr sz="1800" dirty="0">
                <a:solidFill>
                  <a:schemeClr val="accent1"/>
                </a:solidFill>
              </a:rPr>
              <a:t>1881年</a:t>
            </a:r>
            <a:r>
              <a:rPr lang="zh-CN" sz="1800" dirty="0">
                <a:solidFill>
                  <a:schemeClr val="accent1"/>
                </a:solidFill>
              </a:rPr>
              <a:t>在彼得堡</a:t>
            </a:r>
            <a:r>
              <a:rPr sz="1800" dirty="0">
                <a:solidFill>
                  <a:schemeClr val="accent1"/>
                </a:solidFill>
              </a:rPr>
              <a:t>去世</a:t>
            </a:r>
            <a:r>
              <a:rPr sz="1800" dirty="0">
                <a:solidFill>
                  <a:srgbClr val="080808"/>
                </a:solidFill>
              </a:rPr>
              <a:t>。</a:t>
            </a:r>
            <a:endParaRPr sz="1800" dirty="0">
              <a:solidFill>
                <a:srgbClr val="080808"/>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9939">
                                            <p:txEl>
                                              <p:charRg st="11" end="37"/>
                                            </p:txEl>
                                          </p:spTgt>
                                        </p:tgtEl>
                                        <p:attrNameLst>
                                          <p:attrName>style.visibility</p:attrName>
                                        </p:attrNameLst>
                                      </p:cBhvr>
                                      <p:to>
                                        <p:strVal val="visible"/>
                                      </p:to>
                                    </p:set>
                                    <p:animEffect transition="in" filter="blinds(horizontal)">
                                      <p:cBhvr>
                                        <p:cTn id="7" dur="500"/>
                                        <p:tgtEl>
                                          <p:spTgt spid="39939">
                                            <p:txEl>
                                              <p:charRg st="11" end="37"/>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39939">
                                            <p:txEl>
                                              <p:charRg st="37" end="65"/>
                                            </p:txEl>
                                          </p:spTgt>
                                        </p:tgtEl>
                                        <p:attrNameLst>
                                          <p:attrName>style.visibility</p:attrName>
                                        </p:attrNameLst>
                                      </p:cBhvr>
                                      <p:to>
                                        <p:strVal val="visible"/>
                                      </p:to>
                                    </p:set>
                                    <p:animEffect transition="in" filter="blinds(horizontal)">
                                      <p:cBhvr>
                                        <p:cTn id="10" dur="500"/>
                                        <p:tgtEl>
                                          <p:spTgt spid="39939">
                                            <p:txEl>
                                              <p:charRg st="37" end="65"/>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 presetClass="entr" presetSubtype="10" fill="hold" nodeType="clickEffect">
                                  <p:stCondLst>
                                    <p:cond delay="0"/>
                                  </p:stCondLst>
                                  <p:childTnLst>
                                    <p:set>
                                      <p:cBhvr>
                                        <p:cTn id="14" dur="1" fill="hold">
                                          <p:stCondLst>
                                            <p:cond delay="0"/>
                                          </p:stCondLst>
                                        </p:cTn>
                                        <p:tgtEl>
                                          <p:spTgt spid="39939">
                                            <p:txEl>
                                              <p:charRg st="65" end="81"/>
                                            </p:txEl>
                                          </p:spTgt>
                                        </p:tgtEl>
                                        <p:attrNameLst>
                                          <p:attrName>style.visibility</p:attrName>
                                        </p:attrNameLst>
                                      </p:cBhvr>
                                      <p:to>
                                        <p:strVal val="visible"/>
                                      </p:to>
                                    </p:set>
                                    <p:animEffect transition="in" filter="blinds(horizontal)">
                                      <p:cBhvr>
                                        <p:cTn id="15" dur="500"/>
                                        <p:tgtEl>
                                          <p:spTgt spid="39939">
                                            <p:txEl>
                                              <p:charRg st="65" end="8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3" presetClass="entr" presetSubtype="10" fill="hold" nodeType="clickEffect">
                                  <p:stCondLst>
                                    <p:cond delay="0"/>
                                  </p:stCondLst>
                                  <p:childTnLst>
                                    <p:set>
                                      <p:cBhvr>
                                        <p:cTn id="19" dur="1" fill="hold">
                                          <p:stCondLst>
                                            <p:cond delay="0"/>
                                          </p:stCondLst>
                                        </p:cTn>
                                        <p:tgtEl>
                                          <p:spTgt spid="39939">
                                            <p:txEl>
                                              <p:charRg st="81" end="105"/>
                                            </p:txEl>
                                          </p:spTgt>
                                        </p:tgtEl>
                                        <p:attrNameLst>
                                          <p:attrName>style.visibility</p:attrName>
                                        </p:attrNameLst>
                                      </p:cBhvr>
                                      <p:to>
                                        <p:strVal val="visible"/>
                                      </p:to>
                                    </p:set>
                                    <p:animEffect transition="in" filter="blinds(horizontal)">
                                      <p:cBhvr>
                                        <p:cTn id="20" dur="500"/>
                                        <p:tgtEl>
                                          <p:spTgt spid="39939">
                                            <p:txEl>
                                              <p:charRg st="81" end="105"/>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3" presetClass="entr" presetSubtype="10" fill="hold" nodeType="clickEffect">
                                  <p:stCondLst>
                                    <p:cond delay="0"/>
                                  </p:stCondLst>
                                  <p:childTnLst>
                                    <p:set>
                                      <p:cBhvr>
                                        <p:cTn id="24" dur="1" fill="hold">
                                          <p:stCondLst>
                                            <p:cond delay="0"/>
                                          </p:stCondLst>
                                        </p:cTn>
                                        <p:tgtEl>
                                          <p:spTgt spid="39939">
                                            <p:txEl>
                                              <p:charRg st="187" end="187"/>
                                            </p:txEl>
                                          </p:spTgt>
                                        </p:tgtEl>
                                        <p:attrNameLst>
                                          <p:attrName>style.visibility</p:attrName>
                                        </p:attrNameLst>
                                      </p:cBhvr>
                                      <p:to>
                                        <p:strVal val="visible"/>
                                      </p:to>
                                    </p:set>
                                    <p:animEffect transition="in" filter="blinds(horizontal)">
                                      <p:cBhvr>
                                        <p:cTn id="25" dur="500"/>
                                        <p:tgtEl>
                                          <p:spTgt spid="39939">
                                            <p:txEl>
                                              <p:charRg st="187" end="18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1" name="内容占位符 53250"/>
          <p:cNvSpPr>
            <a:spLocks noGrp="1"/>
          </p:cNvSpPr>
          <p:nvPr>
            <p:ph idx="1"/>
          </p:nvPr>
        </p:nvSpPr>
        <p:spPr>
          <a:xfrm>
            <a:off x="303530" y="1658620"/>
            <a:ext cx="4288790" cy="3394710"/>
          </a:xfrm>
        </p:spPr>
        <p:txBody>
          <a:bodyPr anchor="t"/>
          <a:lstStyle/>
          <a:p>
            <a:pPr>
              <a:lnSpc>
                <a:spcPct val="135000"/>
              </a:lnSpc>
              <a:buNone/>
            </a:pPr>
            <a:r>
              <a:rPr lang="en-US" altLang="zh-CN" sz="1800" dirty="0"/>
              <a:t>        </a:t>
            </a:r>
            <a:r>
              <a:rPr lang="en-US" altLang="zh-CN" sz="1800" b="1" dirty="0"/>
              <a:t> </a:t>
            </a:r>
            <a:r>
              <a:rPr lang="zh-CN" altLang="en-US" sz="2000" b="1" dirty="0">
                <a:solidFill>
                  <a:schemeClr val="accent1"/>
                </a:solidFill>
              </a:rPr>
              <a:t>列夫</a:t>
            </a:r>
            <a:r>
              <a:rPr lang="en-US" altLang="zh-CN" sz="2000" b="1" dirty="0">
                <a:solidFill>
                  <a:schemeClr val="accent1"/>
                </a:solidFill>
              </a:rPr>
              <a:t>·</a:t>
            </a:r>
            <a:r>
              <a:rPr lang="zh-CN" altLang="en-US" sz="2000" b="1" dirty="0">
                <a:solidFill>
                  <a:schemeClr val="accent1"/>
                </a:solidFill>
              </a:rPr>
              <a:t>托尔斯泰是俄国博大精深的思想家和艺术家，他的创作使俄国批判现实主义文学达到了世界现实主义文学的顶峰。他的 《战争与和平》、《安娜·卡列尼娜》和《复活》三部巨著，已成为人类文学宝库中的珍品。</a:t>
            </a:r>
            <a:endParaRPr lang="zh-CN" altLang="en-US" sz="2000" b="1" dirty="0">
              <a:solidFill>
                <a:schemeClr val="accent1"/>
              </a:solidFill>
            </a:endParaRPr>
          </a:p>
        </p:txBody>
      </p:sp>
      <p:pic>
        <p:nvPicPr>
          <p:cNvPr id="49155" name="图片 53254" descr="0e2653663c724b35aa184c35"/>
          <p:cNvPicPr>
            <a:picLocks noChangeAspect="1"/>
          </p:cNvPicPr>
          <p:nvPr/>
        </p:nvPicPr>
        <p:blipFill>
          <a:blip r:embed="rId1" cstate="print"/>
          <a:stretch>
            <a:fillRect/>
          </a:stretch>
        </p:blipFill>
        <p:spPr>
          <a:xfrm>
            <a:off x="4905375" y="1379220"/>
            <a:ext cx="2526506" cy="3393281"/>
          </a:xfrm>
          <a:prstGeom prst="rect">
            <a:avLst/>
          </a:prstGeom>
          <a:noFill/>
          <a:ln w="9525">
            <a:noFill/>
          </a:ln>
        </p:spPr>
      </p:pic>
      <p:sp>
        <p:nvSpPr>
          <p:cNvPr id="6" name="矩形 5"/>
          <p:cNvSpPr/>
          <p:nvPr/>
        </p:nvSpPr>
        <p:spPr>
          <a:xfrm>
            <a:off x="541338" y="68580"/>
            <a:ext cx="8146415" cy="1310640"/>
          </a:xfrm>
          <a:prstGeom prst="rect">
            <a:avLst/>
          </a:prstGeom>
          <a:noFill/>
          <a:ln>
            <a:noFill/>
          </a:ln>
        </p:spPr>
        <p:txBody>
          <a:bodyPr wrap="none" rtlCol="0" anchor="t">
            <a:spAutoFit/>
          </a:bodyPr>
          <a:lstStyle/>
          <a:p>
            <a:pPr algn="ctr"/>
            <a:r>
              <a:rPr lang="zh-CN" altLang="en-US" sz="4400" b="1">
                <a:solidFill>
                  <a:schemeClr val="bg2"/>
                </a:solidFill>
                <a:effectLst>
                  <a:innerShdw blurRad="63500" dist="50800" dir="13500000">
                    <a:srgbClr val="000000">
                      <a:alpha val="50000"/>
                    </a:srgbClr>
                  </a:innerShdw>
                </a:effectLst>
              </a:rPr>
              <a:t>托尔斯泰</a:t>
            </a:r>
            <a:endParaRPr lang="zh-CN" altLang="en-US" sz="4400" b="1">
              <a:solidFill>
                <a:schemeClr val="bg2"/>
              </a:solidFill>
              <a:effectLst>
                <a:innerShdw blurRad="63500" dist="50800" dir="13500000">
                  <a:srgbClr val="000000">
                    <a:alpha val="50000"/>
                  </a:srgbClr>
                </a:innerShdw>
              </a:effectLst>
            </a:endParaRPr>
          </a:p>
          <a:p>
            <a:pPr algn="ctr"/>
            <a:r>
              <a:rPr lang="zh-CN" altLang="en-US" sz="3600" b="1">
                <a:solidFill>
                  <a:schemeClr val="bg2"/>
                </a:solidFill>
                <a:effectLst>
                  <a:innerShdw blurRad="63500" dist="50800" dir="13500000">
                    <a:srgbClr val="000000">
                      <a:alpha val="50000"/>
                    </a:srgbClr>
                  </a:innerShdw>
                </a:effectLst>
              </a:rPr>
              <a:t>（Лев Николаевич Толстой </a:t>
            </a:r>
            <a:r>
              <a:rPr lang="en-US" altLang="zh-CN" sz="3600" b="1">
                <a:solidFill>
                  <a:schemeClr val="bg2"/>
                </a:solidFill>
                <a:effectLst>
                  <a:innerShdw blurRad="63500" dist="50800" dir="13500000">
                    <a:srgbClr val="000000">
                      <a:alpha val="50000"/>
                    </a:srgbClr>
                  </a:innerShdw>
                </a:effectLst>
              </a:rPr>
              <a:t>1828-1910</a:t>
            </a:r>
            <a:r>
              <a:rPr lang="zh-CN" altLang="en-US" sz="3600" b="1">
                <a:solidFill>
                  <a:schemeClr val="bg2"/>
                </a:solidFill>
                <a:effectLst>
                  <a:innerShdw blurRad="63500" dist="50800" dir="13500000">
                    <a:srgbClr val="000000">
                      <a:alpha val="50000"/>
                    </a:srgbClr>
                  </a:innerShdw>
                </a:effectLst>
              </a:rPr>
              <a:t>）</a:t>
            </a:r>
            <a:endParaRPr lang="zh-CN" altLang="en-US" sz="3600" b="1">
              <a:solidFill>
                <a:schemeClr val="bg2"/>
              </a:solidFill>
              <a:effectLst>
                <a:innerShdw blurRad="63500" dist="50800" dir="13500000">
                  <a:srgbClr val="000000">
                    <a:alpha val="50000"/>
                  </a:srgbClr>
                </a:innerShdw>
              </a:effectLst>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53251">
                                            <p:txEl>
                                              <p:charRg st="0" end="48"/>
                                            </p:txEl>
                                          </p:spTgt>
                                        </p:tgtEl>
                                        <p:attrNameLst>
                                          <p:attrName>style.visibility</p:attrName>
                                        </p:attrNameLst>
                                      </p:cBhvr>
                                      <p:to>
                                        <p:strVal val="visible"/>
                                      </p:to>
                                    </p:set>
                                    <p:animEffect transition="in" filter="blinds(horizontal)">
                                      <p:cBhvr>
                                        <p:cTn id="7" dur="500"/>
                                        <p:tgtEl>
                                          <p:spTgt spid="53251">
                                            <p:txEl>
                                              <p:charRg st="0" end="4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标题 149505"/>
          <p:cNvSpPr>
            <a:spLocks noGrp="1"/>
          </p:cNvSpPr>
          <p:nvPr>
            <p:ph type="title"/>
          </p:nvPr>
        </p:nvSpPr>
        <p:spPr/>
        <p:txBody>
          <a:bodyPr anchor="ctr"/>
          <a:lstStyle/>
          <a:p>
            <a:pPr fontAlgn="base"/>
            <a:r>
              <a:rPr lang="zh-CN" altLang="en-US" b="1" strike="noStrike" noProof="1">
                <a:solidFill>
                  <a:srgbClr val="00B050"/>
                </a:solidFill>
              </a:rPr>
              <a:t>生平与创作</a:t>
            </a:r>
            <a:r>
              <a:rPr lang="zh-CN" altLang="en-US" strike="noStrike" noProof="1"/>
              <a:t> </a:t>
            </a:r>
            <a:endParaRPr lang="zh-CN" altLang="en-US" strike="noStrike" noProof="1"/>
          </a:p>
        </p:txBody>
      </p:sp>
      <p:sp>
        <p:nvSpPr>
          <p:cNvPr id="149507" name="文本占位符 149506"/>
          <p:cNvSpPr>
            <a:spLocks noGrp="1"/>
          </p:cNvSpPr>
          <p:nvPr>
            <p:ph idx="1"/>
          </p:nvPr>
        </p:nvSpPr>
        <p:spPr>
          <a:xfrm>
            <a:off x="255270" y="1355726"/>
            <a:ext cx="8229600" cy="3394472"/>
          </a:xfrm>
        </p:spPr>
        <p:txBody>
          <a:bodyPr/>
          <a:lstStyle/>
          <a:p>
            <a:pPr algn="l">
              <a:lnSpc>
                <a:spcPct val="125000"/>
              </a:lnSpc>
            </a:pPr>
            <a:r>
              <a:rPr sz="1800" strike="noStrike" noProof="1" dirty="0">
                <a:solidFill>
                  <a:schemeClr val="accent1"/>
                </a:solidFill>
              </a:rPr>
              <a:t>托尔斯泰生活在俄国农奴制改革和资本产义发展的初期，他的作品概括了农奴制改革后至1905年的俄国社会生活的全部，被列宁称为“俄国革命的镜子”。 </a:t>
            </a:r>
            <a:endParaRPr sz="1800" strike="noStrike" noProof="1" dirty="0">
              <a:solidFill>
                <a:schemeClr val="accent1"/>
              </a:solidFill>
            </a:endParaRPr>
          </a:p>
          <a:p>
            <a:pPr algn="l" fontAlgn="auto">
              <a:lnSpc>
                <a:spcPct val="125000"/>
              </a:lnSpc>
              <a:spcBef>
                <a:spcPts val="0"/>
              </a:spcBef>
            </a:pPr>
            <a:r>
              <a:rPr sz="1800" strike="noStrike" noProof="1" dirty="0">
                <a:solidFill>
                  <a:schemeClr val="accent1"/>
                </a:solidFill>
              </a:rPr>
              <a:t>列夫·托尔斯泰于1828年出身在图拉省一个世袭贵族家庭。在他不满十岁时，已先后失去了父母。在远亲塔吉亚娜·叶尔戈利斯卡娅这个善良姑母的照料下，托尔斯泰在雅斯纳亚·波利亚纳庄园度过了无忧无虑的童年。</a:t>
            </a:r>
            <a:endParaRPr sz="1800" strike="noStrike" noProof="1" dirty="0">
              <a:solidFill>
                <a:schemeClr val="accent1"/>
              </a:solidFill>
            </a:endParaRPr>
          </a:p>
        </p:txBody>
      </p:sp>
    </p:spTree>
  </p:cSld>
  <p:clrMapOvr>
    <a:masterClrMapping/>
  </p:clrMapOvr>
  <p:transition>
    <p:blinds dir="vert"/>
  </p:transition>
</p:sld>
</file>

<file path=ppt/slides/slide2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标题 149505"/>
          <p:cNvSpPr>
            <a:spLocks noGrp="1"/>
          </p:cNvSpPr>
          <p:nvPr>
            <p:ph type="title"/>
          </p:nvPr>
        </p:nvSpPr>
        <p:spPr/>
        <p:txBody>
          <a:bodyPr anchor="ctr"/>
          <a:lstStyle/>
          <a:p>
            <a:pPr fontAlgn="base"/>
            <a:r>
              <a:rPr lang="zh-CN" altLang="en-US" b="1" strike="noStrike" noProof="1">
                <a:solidFill>
                  <a:srgbClr val="00B050"/>
                </a:solidFill>
              </a:rPr>
              <a:t>生平与创作</a:t>
            </a:r>
            <a:r>
              <a:rPr lang="zh-CN" altLang="en-US" strike="noStrike" noProof="1"/>
              <a:t> </a:t>
            </a:r>
            <a:endParaRPr lang="zh-CN" altLang="en-US" strike="noStrike" noProof="1"/>
          </a:p>
        </p:txBody>
      </p:sp>
      <p:sp>
        <p:nvSpPr>
          <p:cNvPr id="149507" name="文本占位符 149506"/>
          <p:cNvSpPr>
            <a:spLocks noGrp="1"/>
          </p:cNvSpPr>
          <p:nvPr>
            <p:ph idx="1"/>
          </p:nvPr>
        </p:nvSpPr>
        <p:spPr>
          <a:xfrm>
            <a:off x="255270" y="1355726"/>
            <a:ext cx="8229600" cy="3394472"/>
          </a:xfrm>
        </p:spPr>
        <p:txBody>
          <a:bodyPr/>
          <a:lstStyle/>
          <a:p>
            <a:pPr fontAlgn="base">
              <a:lnSpc>
                <a:spcPct val="130000"/>
              </a:lnSpc>
              <a:spcBef>
                <a:spcPts val="0"/>
              </a:spcBef>
            </a:pPr>
            <a:r>
              <a:rPr sz="1800" strike="noStrike" noProof="1" dirty="0">
                <a:solidFill>
                  <a:schemeClr val="accent1"/>
                </a:solidFill>
              </a:rPr>
              <a:t>1841年，托尔斯泰全家迁居喀山。1844年，托尔斯泰考入喀山大学东方语文系，次年转学法律。在大学期间，他对道德哲学产生了强烈的兴趣，受到法国启蒙思想的影响。1847年，托尔斯泰退学回家。在自己的领地，他进行了改革，但因农民不理解他而失败了。1851年起，托尔斯泰开始在高加索服役，曾参加过1854年至1855年的克里米亚战争。这一段军旅生活，使他更多地了解了俄国农奴制的腐朽，也为他今后描绘战争场面打下了基础。</a:t>
            </a:r>
            <a:endParaRPr sz="1800" strike="noStrike" noProof="1" dirty="0">
              <a:solidFill>
                <a:schemeClr val="accent1"/>
              </a:solidFill>
            </a:endParaRPr>
          </a:p>
        </p:txBody>
      </p:sp>
    </p:spTree>
  </p:cSld>
  <p:clrMapOvr>
    <a:masterClrMapping/>
  </p:clrMapOvr>
  <p:transition>
    <p:blinds dir="vert"/>
  </p:transition>
</p:sld>
</file>

<file path=ppt/slides/slide2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标题 149505"/>
          <p:cNvSpPr>
            <a:spLocks noGrp="1"/>
          </p:cNvSpPr>
          <p:nvPr>
            <p:ph type="title"/>
          </p:nvPr>
        </p:nvSpPr>
        <p:spPr/>
        <p:txBody>
          <a:bodyPr anchor="ctr"/>
          <a:lstStyle/>
          <a:p>
            <a:pPr fontAlgn="base"/>
            <a:r>
              <a:rPr lang="zh-CN" altLang="en-US" b="1" strike="noStrike" noProof="1">
                <a:solidFill>
                  <a:srgbClr val="00B050"/>
                </a:solidFill>
              </a:rPr>
              <a:t>生平与创作</a:t>
            </a:r>
            <a:r>
              <a:rPr lang="zh-CN" altLang="en-US" strike="noStrike" noProof="1"/>
              <a:t> </a:t>
            </a:r>
            <a:endParaRPr lang="zh-CN" altLang="en-US" strike="noStrike" noProof="1"/>
          </a:p>
        </p:txBody>
      </p:sp>
      <p:sp>
        <p:nvSpPr>
          <p:cNvPr id="149507" name="文本占位符 149506"/>
          <p:cNvSpPr>
            <a:spLocks noGrp="1"/>
          </p:cNvSpPr>
          <p:nvPr>
            <p:ph idx="1"/>
          </p:nvPr>
        </p:nvSpPr>
        <p:spPr>
          <a:xfrm>
            <a:off x="255270" y="1355725"/>
            <a:ext cx="8229600" cy="2673985"/>
          </a:xfrm>
        </p:spPr>
        <p:txBody>
          <a:bodyPr/>
          <a:lstStyle/>
          <a:p>
            <a:pPr fontAlgn="base">
              <a:lnSpc>
                <a:spcPct val="130000"/>
              </a:lnSpc>
              <a:spcBef>
                <a:spcPts val="0"/>
              </a:spcBef>
            </a:pPr>
            <a:r>
              <a:rPr lang="zh-CN" altLang="en-US" sz="2000" strike="noStrike" noProof="1">
                <a:solidFill>
                  <a:schemeClr val="accent1"/>
                </a:solidFill>
              </a:rPr>
              <a:t>服役期间，托尔斯泰便开始了文学创作，他写下了</a:t>
            </a:r>
            <a:r>
              <a:rPr lang="zh-CN" altLang="en-US" sz="2000" b="1" strike="noStrike" noProof="1">
                <a:solidFill>
                  <a:srgbClr val="00B050"/>
                </a:solidFill>
              </a:rPr>
              <a:t>《童年》</a:t>
            </a:r>
            <a:r>
              <a:rPr lang="zh-CN" altLang="en-US" sz="2000" strike="noStrike" noProof="1">
                <a:solidFill>
                  <a:schemeClr val="accent1"/>
                </a:solidFill>
              </a:rPr>
              <a:t>（</a:t>
            </a:r>
            <a:r>
              <a:rPr lang="ru-RU" altLang="zh-CN" sz="2000" strike="noStrike" noProof="1">
                <a:solidFill>
                  <a:schemeClr val="accent1"/>
                </a:solidFill>
              </a:rPr>
              <a:t>Детство, </a:t>
            </a:r>
            <a:r>
              <a:rPr lang="zh-CN" altLang="en-US" sz="2000" strike="noStrike" noProof="1">
                <a:solidFill>
                  <a:schemeClr val="accent1"/>
                </a:solidFill>
              </a:rPr>
              <a:t>1852）和 </a:t>
            </a:r>
            <a:r>
              <a:rPr lang="zh-CN" altLang="en-US" sz="2000" b="1" strike="noStrike" noProof="1">
                <a:solidFill>
                  <a:srgbClr val="00B050"/>
                </a:solidFill>
              </a:rPr>
              <a:t>《少年》</a:t>
            </a:r>
            <a:r>
              <a:rPr lang="zh-CN" altLang="en-US" sz="2000" strike="noStrike" noProof="1">
                <a:solidFill>
                  <a:schemeClr val="accent1"/>
                </a:solidFill>
              </a:rPr>
              <a:t>（</a:t>
            </a:r>
            <a:r>
              <a:rPr lang="ru-RU" altLang="zh-CN" sz="2000" strike="noStrike" noProof="1">
                <a:solidFill>
                  <a:schemeClr val="accent1"/>
                </a:solidFill>
              </a:rPr>
              <a:t>Отрочество, </a:t>
            </a:r>
            <a:r>
              <a:rPr lang="zh-CN" altLang="en-US" sz="2000" strike="noStrike" noProof="1">
                <a:solidFill>
                  <a:schemeClr val="accent1"/>
                </a:solidFill>
              </a:rPr>
              <a:t>1854）两部自传和</a:t>
            </a:r>
            <a:r>
              <a:rPr lang="zh-CN" altLang="en-US" sz="2000" b="1" strike="noStrike" noProof="1">
                <a:solidFill>
                  <a:srgbClr val="00B050"/>
                </a:solidFill>
              </a:rPr>
              <a:t>《塞瓦斯托波尔故事》</a:t>
            </a:r>
            <a:r>
              <a:rPr lang="zh-CN" altLang="en-US" sz="2000" strike="noStrike" noProof="1">
                <a:solidFill>
                  <a:schemeClr val="accent1"/>
                </a:solidFill>
              </a:rPr>
              <a:t>（</a:t>
            </a:r>
            <a:r>
              <a:rPr lang="ru-RU" altLang="zh-CN" sz="2000" strike="noStrike" noProof="1">
                <a:solidFill>
                  <a:schemeClr val="accent1"/>
                </a:solidFill>
              </a:rPr>
              <a:t>Севастопольские рассказы, </a:t>
            </a:r>
            <a:r>
              <a:rPr lang="zh-CN" altLang="en-US" sz="2000" strike="noStrike" noProof="1">
                <a:solidFill>
                  <a:schemeClr val="accent1"/>
                </a:solidFill>
              </a:rPr>
              <a:t>1855—1856）等。前两部小说以作者自己为原型，塑造了一个聪明、善良、内向而好思考的贵族小孩的形象。《塞瓦斯托波尔故事》以克里米亚战争为素材，描绘了作者在战争中的亲身体验，歌颂了俄国普通士兵的英雄主义和爱国主义。</a:t>
            </a:r>
            <a:endParaRPr lang="zh-CN" altLang="en-US" sz="2000" strike="noStrike" noProof="1">
              <a:solidFill>
                <a:schemeClr val="accent1"/>
              </a:solidFill>
            </a:endParaRPr>
          </a:p>
        </p:txBody>
      </p:sp>
    </p:spTree>
  </p:cSld>
  <p:clrMapOvr>
    <a:masterClrMapping/>
  </p:clrMapOvr>
  <p:transition>
    <p:blinds dir="vert"/>
  </p:transition>
</p:sld>
</file>

<file path=ppt/slides/slide2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标题 149505"/>
          <p:cNvSpPr>
            <a:spLocks noGrp="1"/>
          </p:cNvSpPr>
          <p:nvPr>
            <p:ph type="title"/>
          </p:nvPr>
        </p:nvSpPr>
        <p:spPr>
          <a:xfrm>
            <a:off x="457200" y="27940"/>
            <a:ext cx="8229600" cy="758825"/>
          </a:xfrm>
        </p:spPr>
        <p:txBody>
          <a:bodyPr anchor="ctr"/>
          <a:lstStyle/>
          <a:p>
            <a:pPr fontAlgn="base"/>
            <a:r>
              <a:rPr lang="zh-CN" altLang="en-US" sz="4000" b="1" strike="noStrike" noProof="1">
                <a:solidFill>
                  <a:srgbClr val="00B050"/>
                </a:solidFill>
              </a:rPr>
              <a:t>生平与创作</a:t>
            </a:r>
            <a:r>
              <a:rPr lang="zh-CN" altLang="en-US" strike="noStrike" noProof="1"/>
              <a:t> </a:t>
            </a:r>
            <a:endParaRPr lang="zh-CN" altLang="en-US" strike="noStrike" noProof="1"/>
          </a:p>
        </p:txBody>
      </p:sp>
      <p:sp>
        <p:nvSpPr>
          <p:cNvPr id="149507" name="文本占位符 149506"/>
          <p:cNvSpPr>
            <a:spLocks noGrp="1"/>
          </p:cNvSpPr>
          <p:nvPr>
            <p:ph idx="1"/>
          </p:nvPr>
        </p:nvSpPr>
        <p:spPr>
          <a:xfrm>
            <a:off x="323215" y="726441"/>
            <a:ext cx="8229600" cy="3394472"/>
          </a:xfrm>
        </p:spPr>
        <p:txBody>
          <a:bodyPr/>
          <a:lstStyle/>
          <a:p>
            <a:pPr fontAlgn="base">
              <a:lnSpc>
                <a:spcPct val="130000"/>
              </a:lnSpc>
              <a:spcBef>
                <a:spcPts val="0"/>
              </a:spcBef>
            </a:pPr>
            <a:r>
              <a:rPr lang="ru-RU" altLang="zh-CN" sz="2000" strike="noStrike" noProof="1">
                <a:solidFill>
                  <a:schemeClr val="accent1"/>
                </a:solidFill>
              </a:rPr>
              <a:t>         </a:t>
            </a:r>
            <a:r>
              <a:rPr lang="zh-CN" altLang="en-US" sz="2000" strike="noStrike" noProof="1">
                <a:solidFill>
                  <a:schemeClr val="accent1"/>
                </a:solidFill>
              </a:rPr>
              <a:t>1855年底，托尔斯泰回到了彼得堡，在接触革命民主派人士涅克拉索夫、车尔尼雪夫斯基和冈察洛夫等一大批进步作家的同时，他也受到了自由派的影响，</a:t>
            </a:r>
            <a:r>
              <a:rPr lang="zh-CN" altLang="en-US" sz="2000" b="1" strike="noStrike" noProof="1">
                <a:solidFill>
                  <a:schemeClr val="accent1"/>
                </a:solidFill>
              </a:rPr>
              <a:t>拥护他们自上而下改良社会的主张</a:t>
            </a:r>
            <a:r>
              <a:rPr lang="zh-CN" altLang="en-US" sz="2000" strike="noStrike" noProof="1">
                <a:solidFill>
                  <a:schemeClr val="accent1"/>
                </a:solidFill>
              </a:rPr>
              <a:t>，表现了他在这一时期维护地主贵族阶级利益的立场。 1856年，托尔斯泰完成了</a:t>
            </a:r>
            <a:r>
              <a:rPr lang="zh-CN" altLang="en-US" sz="2000" b="1" strike="noStrike" noProof="1">
                <a:solidFill>
                  <a:schemeClr val="accent1"/>
                </a:solidFill>
              </a:rPr>
              <a:t>自传三部曲</a:t>
            </a:r>
            <a:r>
              <a:rPr lang="zh-CN" altLang="en-US" sz="2000" strike="noStrike" noProof="1">
                <a:solidFill>
                  <a:schemeClr val="accent1"/>
                </a:solidFill>
              </a:rPr>
              <a:t>之三</a:t>
            </a:r>
            <a:r>
              <a:rPr lang="zh-CN" altLang="en-US" sz="2000" b="1" strike="noStrike" noProof="1">
                <a:solidFill>
                  <a:srgbClr val="00B050"/>
                </a:solidFill>
              </a:rPr>
              <a:t>《青年》（</a:t>
            </a:r>
            <a:r>
              <a:rPr lang="ru-RU" altLang="en-US" sz="2000" b="1" strike="noStrike" noProof="1">
                <a:solidFill>
                  <a:srgbClr val="00B050"/>
                </a:solidFill>
              </a:rPr>
              <a:t>Юность</a:t>
            </a:r>
            <a:r>
              <a:rPr lang="zh-CN" altLang="en-US" sz="2000" b="1" strike="noStrike" noProof="1">
                <a:solidFill>
                  <a:srgbClr val="00B050"/>
                </a:solidFill>
              </a:rPr>
              <a:t>）</a:t>
            </a:r>
            <a:r>
              <a:rPr lang="zh-CN" altLang="en-US" sz="2000" strike="noStrike" noProof="1">
                <a:solidFill>
                  <a:schemeClr val="accent1"/>
                </a:solidFill>
              </a:rPr>
              <a:t>，还创作了短篇</a:t>
            </a:r>
            <a:r>
              <a:rPr lang="zh-CN" altLang="en-US" sz="2000" b="1" strike="noStrike" noProof="1">
                <a:solidFill>
                  <a:srgbClr val="00B050"/>
                </a:solidFill>
              </a:rPr>
              <a:t>《暴风雪》</a:t>
            </a:r>
            <a:r>
              <a:rPr lang="zh-CN" altLang="en-US" sz="2000" strike="noStrike" noProof="1">
                <a:solidFill>
                  <a:schemeClr val="accent1"/>
                </a:solidFill>
              </a:rPr>
              <a:t>（</a:t>
            </a:r>
            <a:r>
              <a:rPr lang="ru-RU" altLang="zh-CN" sz="2000" strike="noStrike" noProof="1">
                <a:solidFill>
                  <a:schemeClr val="accent1"/>
                </a:solidFill>
              </a:rPr>
              <a:t>Метель, </a:t>
            </a:r>
            <a:r>
              <a:rPr lang="zh-CN" altLang="en-US" sz="2000" strike="noStrike" noProof="1">
                <a:solidFill>
                  <a:schemeClr val="accent1"/>
                </a:solidFill>
              </a:rPr>
              <a:t>1856）和中篇</a:t>
            </a:r>
            <a:r>
              <a:rPr lang="zh-CN" altLang="en-US" sz="2000" b="1" strike="noStrike" noProof="1">
                <a:solidFill>
                  <a:srgbClr val="00B050"/>
                </a:solidFill>
              </a:rPr>
              <a:t>《两个骠骑兵》</a:t>
            </a:r>
            <a:r>
              <a:rPr lang="zh-CN" altLang="en-US" sz="2000" strike="noStrike" noProof="1">
                <a:solidFill>
                  <a:schemeClr val="accent1"/>
                </a:solidFill>
              </a:rPr>
              <a:t>（1856）、</a:t>
            </a:r>
            <a:r>
              <a:rPr lang="zh-CN" altLang="en-US" sz="2000" b="1" strike="noStrike" noProof="1">
                <a:solidFill>
                  <a:srgbClr val="00B050"/>
                </a:solidFill>
              </a:rPr>
              <a:t>《一个地主的早晨》</a:t>
            </a:r>
            <a:r>
              <a:rPr lang="zh-CN" altLang="en-US" sz="2000" strike="noStrike" noProof="1">
                <a:solidFill>
                  <a:schemeClr val="accent1"/>
                </a:solidFill>
              </a:rPr>
              <a:t> （</a:t>
            </a:r>
            <a:r>
              <a:rPr lang="ru-RU" altLang="zh-CN" sz="2000" strike="noStrike" noProof="1">
                <a:solidFill>
                  <a:schemeClr val="accent1"/>
                </a:solidFill>
              </a:rPr>
              <a:t>Утро помещика, </a:t>
            </a:r>
            <a:r>
              <a:rPr lang="zh-CN" altLang="en-US" sz="2000" strike="noStrike" noProof="1">
                <a:solidFill>
                  <a:schemeClr val="accent1"/>
                </a:solidFill>
              </a:rPr>
              <a:t>1856）。</a:t>
            </a:r>
            <a:endParaRPr lang="zh-CN" altLang="en-US" sz="2000" strike="noStrike" noProof="1">
              <a:solidFill>
                <a:schemeClr val="accent1"/>
              </a:solidFill>
            </a:endParaRPr>
          </a:p>
          <a:p>
            <a:pPr fontAlgn="base">
              <a:lnSpc>
                <a:spcPct val="130000"/>
              </a:lnSpc>
              <a:spcBef>
                <a:spcPts val="0"/>
              </a:spcBef>
            </a:pPr>
            <a:r>
              <a:rPr lang="zh-CN" altLang="en-US" sz="2000" strike="noStrike" noProof="1">
                <a:solidFill>
                  <a:schemeClr val="accent1"/>
                </a:solidFill>
              </a:rPr>
              <a:t>        在《一个地主的早晨》这篇作品中，托尔斯泰描绘了一个年青地主在领地实行改革的故事。作者以同情的笔触描绘了俄国乡村的落后景象和农民们的艰难的生活，客观上反映了废除农奴制的历史必然性。</a:t>
            </a:r>
            <a:r>
              <a:rPr lang="zh-CN" altLang="en-US" sz="2000" strike="noStrike" noProof="1"/>
              <a:t> </a:t>
            </a:r>
            <a:endParaRPr lang="zh-CN" altLang="en-US" sz="2000" strike="noStrike" noProof="1"/>
          </a:p>
        </p:txBody>
      </p:sp>
    </p:spTree>
  </p:cSld>
  <p:clrMapOvr>
    <a:masterClrMapping/>
  </p:clrMapOvr>
  <p:transition>
    <p:blinds dir="vert"/>
  </p:transition>
</p:sld>
</file>

<file path=ppt/slides/slide2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标题 149505"/>
          <p:cNvSpPr>
            <a:spLocks noGrp="1"/>
          </p:cNvSpPr>
          <p:nvPr>
            <p:ph type="title"/>
          </p:nvPr>
        </p:nvSpPr>
        <p:spPr>
          <a:xfrm>
            <a:off x="457200" y="27940"/>
            <a:ext cx="8229600" cy="709295"/>
          </a:xfrm>
        </p:spPr>
        <p:txBody>
          <a:bodyPr anchor="ctr"/>
          <a:lstStyle/>
          <a:p>
            <a:pPr fontAlgn="base"/>
            <a:r>
              <a:rPr lang="zh-CN" altLang="en-US" sz="4000" b="1" strike="noStrike" noProof="1">
                <a:solidFill>
                  <a:srgbClr val="00B050"/>
                </a:solidFill>
              </a:rPr>
              <a:t>生平与创作</a:t>
            </a:r>
            <a:r>
              <a:rPr lang="zh-CN" altLang="en-US" strike="noStrike" noProof="1"/>
              <a:t> </a:t>
            </a:r>
            <a:endParaRPr lang="zh-CN" altLang="en-US" strike="noStrike" noProof="1"/>
          </a:p>
        </p:txBody>
      </p:sp>
      <p:sp>
        <p:nvSpPr>
          <p:cNvPr id="149507" name="文本占位符 149506"/>
          <p:cNvSpPr>
            <a:spLocks noGrp="1"/>
          </p:cNvSpPr>
          <p:nvPr>
            <p:ph idx="1"/>
          </p:nvPr>
        </p:nvSpPr>
        <p:spPr>
          <a:xfrm>
            <a:off x="293370" y="737236"/>
            <a:ext cx="8229600" cy="3394472"/>
          </a:xfrm>
        </p:spPr>
        <p:txBody>
          <a:bodyPr/>
          <a:lstStyle/>
          <a:p>
            <a:pPr fontAlgn="base">
              <a:lnSpc>
                <a:spcPct val="130000"/>
              </a:lnSpc>
              <a:spcBef>
                <a:spcPts val="0"/>
              </a:spcBef>
            </a:pPr>
            <a:r>
              <a:rPr lang="ru-RU" altLang="zh-CN" sz="2000" strike="noStrike" noProof="1">
                <a:solidFill>
                  <a:srgbClr val="080808"/>
                </a:solidFill>
              </a:rPr>
              <a:t>         </a:t>
            </a:r>
            <a:r>
              <a:rPr lang="zh-CN" altLang="en-US" sz="2000" strike="noStrike" noProof="1">
                <a:solidFill>
                  <a:srgbClr val="080808"/>
                </a:solidFill>
              </a:rPr>
              <a:t>1860年前后，托尔斯泰曾两次出游欧洲，考察那里的社会现状和教育情况，但其结果令他很失望。两次出访的结果，直接导致了托尔斯泰将目光再次</a:t>
            </a:r>
            <a:r>
              <a:rPr lang="zh-CN" altLang="en-US" sz="2000" b="1" strike="noStrike" noProof="1">
                <a:solidFill>
                  <a:srgbClr val="080808"/>
                </a:solidFill>
              </a:rPr>
              <a:t>转向俄国的传统文化</a:t>
            </a:r>
            <a:r>
              <a:rPr lang="zh-CN" altLang="en-US" sz="2000" strike="noStrike" noProof="1">
                <a:solidFill>
                  <a:srgbClr val="080808"/>
                </a:solidFill>
              </a:rPr>
              <a:t>，促使他重新在祖国的文化遗产中寻找支撑自己的精神力量。</a:t>
            </a:r>
            <a:endParaRPr lang="zh-CN" altLang="en-US" sz="2000" strike="noStrike" noProof="1">
              <a:solidFill>
                <a:srgbClr val="080808"/>
              </a:solidFill>
            </a:endParaRPr>
          </a:p>
          <a:p>
            <a:pPr fontAlgn="base">
              <a:lnSpc>
                <a:spcPct val="130000"/>
              </a:lnSpc>
              <a:spcBef>
                <a:spcPts val="0"/>
              </a:spcBef>
            </a:pPr>
            <a:r>
              <a:rPr lang="zh-CN" altLang="en-US" sz="2000" strike="noStrike" noProof="1">
                <a:solidFill>
                  <a:srgbClr val="080808"/>
                </a:solidFill>
              </a:rPr>
              <a:t>         中篇小说 </a:t>
            </a:r>
            <a:r>
              <a:rPr lang="zh-CN" altLang="en-US" sz="2000" b="1" strike="noStrike" noProof="1">
                <a:solidFill>
                  <a:srgbClr val="00B050"/>
                </a:solidFill>
              </a:rPr>
              <a:t>《哥萨克》</a:t>
            </a:r>
            <a:r>
              <a:rPr lang="ru-RU" altLang="zh-CN" sz="2000" b="1" strike="noStrike" noProof="1">
                <a:solidFill>
                  <a:srgbClr val="00B050"/>
                </a:solidFill>
              </a:rPr>
              <a:t>(Казаки, 1863)</a:t>
            </a:r>
            <a:r>
              <a:rPr lang="zh-CN" altLang="en-US" sz="2000" strike="noStrike" noProof="1">
                <a:solidFill>
                  <a:srgbClr val="080808"/>
                </a:solidFill>
              </a:rPr>
              <a:t>和日记体小说</a:t>
            </a:r>
            <a:r>
              <a:rPr lang="zh-CN" altLang="en-US" sz="2000" b="1" strike="noStrike" noProof="1">
                <a:solidFill>
                  <a:srgbClr val="00B050"/>
                </a:solidFill>
              </a:rPr>
              <a:t>《琉森》</a:t>
            </a:r>
            <a:r>
              <a:rPr lang="zh-CN" altLang="en-US" sz="2000" strike="noStrike" noProof="1">
                <a:solidFill>
                  <a:srgbClr val="080808"/>
                </a:solidFill>
              </a:rPr>
              <a:t>（</a:t>
            </a:r>
            <a:r>
              <a:rPr lang="ru-RU" altLang="zh-CN" sz="2000" strike="noStrike" noProof="1">
                <a:solidFill>
                  <a:srgbClr val="080808"/>
                </a:solidFill>
              </a:rPr>
              <a:t>Люцерн, </a:t>
            </a:r>
            <a:r>
              <a:rPr lang="zh-CN" altLang="en-US" sz="2000" strike="noStrike" noProof="1">
                <a:solidFill>
                  <a:srgbClr val="080808"/>
                </a:solidFill>
              </a:rPr>
              <a:t>1857）就是批判资本主义文明的代表作品。《琉森》通过资产阶级老爷太太们对流浪歌手冷酷无情的态度，揭穿了资本主义社会的拜金主义现象。《哥萨克》写一个青年军官厌弃了城市文明，在纯朴的哥萨克农民中寻找生活理想的故事。但他最终因无法同自己“复杂而畸形的过去”彻底决裂，只好再度离去。  </a:t>
            </a:r>
            <a:endParaRPr lang="zh-CN" altLang="en-US" sz="2000" strike="noStrike" noProof="1">
              <a:solidFill>
                <a:srgbClr val="080808"/>
              </a:solidFill>
            </a:endParaRPr>
          </a:p>
        </p:txBody>
      </p:sp>
    </p:spTree>
  </p:cSld>
  <p:clrMapOvr>
    <a:masterClrMapping/>
  </p:clrMapOvr>
  <p:transition>
    <p:blinds dir="vert"/>
  </p:transition>
</p:sld>
</file>

<file path=ppt/slides/slide25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49506" name="标题 149505"/>
          <p:cNvSpPr>
            <a:spLocks noGrp="1"/>
          </p:cNvSpPr>
          <p:nvPr>
            <p:ph type="title"/>
          </p:nvPr>
        </p:nvSpPr>
        <p:spPr>
          <a:xfrm>
            <a:off x="457200" y="116840"/>
            <a:ext cx="8229600" cy="719455"/>
          </a:xfrm>
        </p:spPr>
        <p:txBody>
          <a:bodyPr anchor="ctr"/>
          <a:lstStyle/>
          <a:p>
            <a:pPr fontAlgn="base"/>
            <a:r>
              <a:rPr lang="zh-CN" altLang="en-US" sz="4000" b="1" strike="noStrike" noProof="1">
                <a:solidFill>
                  <a:srgbClr val="00B050"/>
                </a:solidFill>
              </a:rPr>
              <a:t>生平与创作</a:t>
            </a:r>
            <a:r>
              <a:rPr lang="zh-CN" altLang="en-US" strike="noStrike" noProof="1"/>
              <a:t> </a:t>
            </a:r>
            <a:endParaRPr lang="zh-CN" altLang="en-US" strike="noStrike" noProof="1"/>
          </a:p>
        </p:txBody>
      </p:sp>
      <p:sp>
        <p:nvSpPr>
          <p:cNvPr id="149507" name="文本占位符 149506"/>
          <p:cNvSpPr>
            <a:spLocks noGrp="1"/>
          </p:cNvSpPr>
          <p:nvPr>
            <p:ph idx="1"/>
          </p:nvPr>
        </p:nvSpPr>
        <p:spPr>
          <a:xfrm>
            <a:off x="313690" y="1081405"/>
            <a:ext cx="8229600" cy="2844165"/>
          </a:xfrm>
        </p:spPr>
        <p:txBody>
          <a:bodyPr/>
          <a:lstStyle/>
          <a:p>
            <a:pPr fontAlgn="base">
              <a:lnSpc>
                <a:spcPct val="130000"/>
              </a:lnSpc>
              <a:spcBef>
                <a:spcPts val="0"/>
              </a:spcBef>
            </a:pPr>
            <a:r>
              <a:rPr lang="zh-CN" altLang="en-US" sz="2000" strike="noStrike" noProof="1">
                <a:solidFill>
                  <a:srgbClr val="080808"/>
                </a:solidFill>
              </a:rPr>
              <a:t>1861年的农奴制改革使托尔斯泰看到这正是革命的必然结果，这场革命也促使他重新思考人民群众和贵族阶级在历史上的作用。1864至1869年间，托尔斯泰创作了卷帙浩繁的史诗巨著</a:t>
            </a:r>
            <a:r>
              <a:rPr lang="zh-CN" altLang="en-US" sz="2000" b="1" strike="noStrike" noProof="1">
                <a:solidFill>
                  <a:srgbClr val="00B050"/>
                </a:solidFill>
              </a:rPr>
              <a:t>《战争与和平》</a:t>
            </a:r>
            <a:r>
              <a:rPr lang="ru-RU" altLang="zh-CN" sz="2000" b="1" strike="noStrike" noProof="1">
                <a:solidFill>
                  <a:srgbClr val="00B050"/>
                </a:solidFill>
              </a:rPr>
              <a:t>(Война и мир)</a:t>
            </a:r>
            <a:r>
              <a:rPr lang="zh-CN" altLang="en-US" sz="2000" strike="noStrike" noProof="1">
                <a:solidFill>
                  <a:srgbClr val="080808"/>
                </a:solidFill>
              </a:rPr>
              <a:t>。随后，他又创作了长篇小说 </a:t>
            </a:r>
            <a:r>
              <a:rPr lang="zh-CN" altLang="en-US" sz="2000" b="1" strike="noStrike" noProof="1">
                <a:solidFill>
                  <a:srgbClr val="00B050"/>
                </a:solidFill>
              </a:rPr>
              <a:t>《安娜·卡列尼娜》</a:t>
            </a:r>
            <a:r>
              <a:rPr lang="ru-RU" altLang="zh-CN" sz="2000" b="1" strike="noStrike" noProof="1">
                <a:solidFill>
                  <a:srgbClr val="00B050"/>
                </a:solidFill>
              </a:rPr>
              <a:t>（Анна Каренина, 1873—1877）</a:t>
            </a:r>
            <a:r>
              <a:rPr lang="zh-CN" altLang="en-US" sz="2000" strike="noStrike" noProof="1">
                <a:solidFill>
                  <a:srgbClr val="080808"/>
                </a:solidFill>
              </a:rPr>
              <a:t>。这两部巨著标志着托尔斯泰的创作进入了成熟和全盛时期。</a:t>
            </a:r>
            <a:endParaRPr lang="zh-CN" altLang="en-US" sz="2000" strike="noStrike" noProof="1">
              <a:solidFill>
                <a:srgbClr val="080808"/>
              </a:solidFill>
            </a:endParaRPr>
          </a:p>
        </p:txBody>
      </p:sp>
    </p:spTree>
  </p:cSld>
  <p:clrMapOvr>
    <a:masterClrMapping/>
  </p:clrMapOvr>
  <p:transition>
    <p:blinds dir="vert"/>
  </p:transition>
</p:sld>
</file>

<file path=ppt/slides/slide2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标题 149505"/>
          <p:cNvSpPr>
            <a:spLocks noGrp="1"/>
          </p:cNvSpPr>
          <p:nvPr>
            <p:ph type="title"/>
          </p:nvPr>
        </p:nvSpPr>
        <p:spPr>
          <a:xfrm>
            <a:off x="457200" y="205740"/>
            <a:ext cx="8229600" cy="669290"/>
          </a:xfrm>
        </p:spPr>
        <p:txBody>
          <a:bodyPr anchor="ctr"/>
          <a:lstStyle/>
          <a:p>
            <a:pPr fontAlgn="base"/>
            <a:r>
              <a:rPr lang="zh-CN" altLang="en-US" sz="4000" b="1" strike="noStrike" noProof="1">
                <a:solidFill>
                  <a:srgbClr val="00B050"/>
                </a:solidFill>
              </a:rPr>
              <a:t>生平与创作</a:t>
            </a:r>
            <a:r>
              <a:rPr lang="zh-CN" altLang="en-US" strike="noStrike" noProof="1"/>
              <a:t> </a:t>
            </a:r>
            <a:endParaRPr lang="zh-CN" altLang="en-US" strike="noStrike" noProof="1"/>
          </a:p>
        </p:txBody>
      </p:sp>
      <p:sp>
        <p:nvSpPr>
          <p:cNvPr id="149507" name="文本占位符 149506"/>
          <p:cNvSpPr>
            <a:spLocks noGrp="1"/>
          </p:cNvSpPr>
          <p:nvPr>
            <p:ph idx="1"/>
          </p:nvPr>
        </p:nvSpPr>
        <p:spPr>
          <a:xfrm>
            <a:off x="457200" y="1338580"/>
            <a:ext cx="8229600" cy="2466340"/>
          </a:xfrm>
        </p:spPr>
        <p:txBody>
          <a:bodyPr/>
          <a:lstStyle/>
          <a:p>
            <a:pPr fontAlgn="base">
              <a:lnSpc>
                <a:spcPct val="130000"/>
              </a:lnSpc>
              <a:spcBef>
                <a:spcPts val="0"/>
              </a:spcBef>
            </a:pPr>
            <a:r>
              <a:rPr lang="zh-CN" altLang="en-US" sz="2000" strike="noStrike" noProof="1">
                <a:solidFill>
                  <a:schemeClr val="accent1"/>
                </a:solidFill>
              </a:rPr>
              <a:t>1881年。托尔斯泰迁居莫斯科，在这里度过了近十年的时间。在这期间，他深入社会进行调查，走访贫民区、监狱、法院和教会等地，还积极参加了救济灾民的活动。社会矛盾的空前激化和革命声势的日益浩大，最终使他的世界观</a:t>
            </a:r>
            <a:r>
              <a:rPr lang="zh-CN" altLang="en-US" sz="2000" b="1" strike="noStrike" noProof="1">
                <a:solidFill>
                  <a:schemeClr val="accent1"/>
                </a:solidFill>
              </a:rPr>
              <a:t>由自由派转向宗法制观念</a:t>
            </a:r>
            <a:r>
              <a:rPr lang="zh-CN" altLang="en-US" sz="2000" strike="noStrike" noProof="1">
                <a:solidFill>
                  <a:schemeClr val="accent1"/>
                </a:solidFill>
              </a:rPr>
              <a:t>。回到庄园以后，他辞去了县长的职务，参加体力劳动，决心和本阶级决裂。 </a:t>
            </a:r>
            <a:endParaRPr lang="zh-CN" altLang="en-US" sz="2000" strike="noStrike" noProof="1">
              <a:solidFill>
                <a:schemeClr val="accent1"/>
              </a:solidFill>
            </a:endParaRPr>
          </a:p>
        </p:txBody>
      </p:sp>
    </p:spTree>
  </p:cSld>
  <p:clrMapOvr>
    <a:masterClrMapping/>
  </p:clrMapOvr>
  <p:transition>
    <p:blinds dir="vert"/>
  </p:transition>
</p:sld>
</file>

<file path=ppt/slides/slide2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标题 149505"/>
          <p:cNvSpPr>
            <a:spLocks noGrp="1"/>
          </p:cNvSpPr>
          <p:nvPr>
            <p:ph type="title"/>
          </p:nvPr>
        </p:nvSpPr>
        <p:spPr>
          <a:xfrm>
            <a:off x="457200" y="126365"/>
            <a:ext cx="8229600" cy="690245"/>
          </a:xfrm>
        </p:spPr>
        <p:txBody>
          <a:bodyPr anchor="ctr"/>
          <a:lstStyle/>
          <a:p>
            <a:pPr fontAlgn="base"/>
            <a:r>
              <a:rPr lang="zh-CN" altLang="en-US" sz="4000" b="1" strike="noStrike" noProof="1">
                <a:solidFill>
                  <a:srgbClr val="00B050"/>
                </a:solidFill>
              </a:rPr>
              <a:t>生平与创作</a:t>
            </a:r>
            <a:r>
              <a:rPr lang="zh-CN" altLang="en-US" sz="4000" strike="noStrike" noProof="1"/>
              <a:t> </a:t>
            </a:r>
            <a:endParaRPr lang="zh-CN" altLang="en-US" sz="4000" strike="noStrike" noProof="1"/>
          </a:p>
        </p:txBody>
      </p:sp>
      <p:sp>
        <p:nvSpPr>
          <p:cNvPr id="149507" name="文本占位符 149506"/>
          <p:cNvSpPr>
            <a:spLocks noGrp="1"/>
          </p:cNvSpPr>
          <p:nvPr>
            <p:ph idx="1"/>
          </p:nvPr>
        </p:nvSpPr>
        <p:spPr>
          <a:xfrm>
            <a:off x="334010" y="816610"/>
            <a:ext cx="8642985" cy="3394710"/>
          </a:xfrm>
        </p:spPr>
        <p:txBody>
          <a:bodyPr/>
          <a:lstStyle/>
          <a:p>
            <a:pPr fontAlgn="base">
              <a:lnSpc>
                <a:spcPct val="130000"/>
              </a:lnSpc>
              <a:spcBef>
                <a:spcPts val="0"/>
              </a:spcBef>
            </a:pPr>
            <a:r>
              <a:rPr lang="ru-RU" altLang="en-US" sz="2000" strike="noStrike" noProof="1">
                <a:solidFill>
                  <a:schemeClr val="accent1"/>
                </a:solidFill>
              </a:rPr>
              <a:t>          18</a:t>
            </a:r>
            <a:r>
              <a:rPr lang="en-US" altLang="zh-CN" sz="2000" strike="noStrike" noProof="1">
                <a:solidFill>
                  <a:schemeClr val="accent1"/>
                </a:solidFill>
              </a:rPr>
              <a:t>80-90</a:t>
            </a:r>
            <a:r>
              <a:rPr lang="zh-CN" altLang="en-US" sz="2000" strike="noStrike" noProof="1">
                <a:solidFill>
                  <a:schemeClr val="accent1"/>
                </a:solidFill>
              </a:rPr>
              <a:t>年代，托尔斯泰创作了剧本</a:t>
            </a:r>
            <a:r>
              <a:rPr lang="zh-CN" altLang="en-US" sz="2000" b="1" strike="noStrike" noProof="1">
                <a:solidFill>
                  <a:srgbClr val="00B050"/>
                </a:solidFill>
              </a:rPr>
              <a:t>《黑暗的势力》</a:t>
            </a:r>
            <a:r>
              <a:rPr lang="zh-CN" altLang="en-US" sz="2000" strike="noStrike" noProof="1">
                <a:solidFill>
                  <a:schemeClr val="accent1"/>
                </a:solidFill>
              </a:rPr>
              <a:t>（</a:t>
            </a:r>
            <a:r>
              <a:rPr lang="ru-RU" altLang="zh-CN" sz="2000" strike="noStrike" noProof="1">
                <a:solidFill>
                  <a:schemeClr val="accent1"/>
                </a:solidFill>
              </a:rPr>
              <a:t>Власть тьмы, </a:t>
            </a:r>
            <a:r>
              <a:rPr lang="zh-CN" altLang="en-US" sz="2000" strike="noStrike" noProof="1">
                <a:solidFill>
                  <a:schemeClr val="accent1"/>
                </a:solidFill>
              </a:rPr>
              <a:t>1886）、</a:t>
            </a:r>
            <a:r>
              <a:rPr lang="zh-CN" altLang="en-US" sz="2000" b="1" strike="noStrike" noProof="1">
                <a:solidFill>
                  <a:srgbClr val="00B050"/>
                </a:solidFill>
              </a:rPr>
              <a:t>《教育的果实》</a:t>
            </a:r>
            <a:r>
              <a:rPr lang="zh-CN" altLang="en-US" sz="2000" strike="noStrike" noProof="1">
                <a:solidFill>
                  <a:schemeClr val="accent1"/>
                </a:solidFill>
              </a:rPr>
              <a:t>（</a:t>
            </a:r>
            <a:r>
              <a:rPr lang="ru-RU" altLang="zh-CN" sz="2000" strike="noStrike" noProof="1">
                <a:solidFill>
                  <a:schemeClr val="accent1"/>
                </a:solidFill>
              </a:rPr>
              <a:t>Плоды просвещения, </a:t>
            </a:r>
            <a:r>
              <a:rPr lang="zh-CN" altLang="en-US" sz="2000" strike="noStrike" noProof="1">
                <a:solidFill>
                  <a:schemeClr val="accent1"/>
                </a:solidFill>
              </a:rPr>
              <a:t>1891）、中篇小说</a:t>
            </a:r>
            <a:r>
              <a:rPr lang="zh-CN" altLang="en-US" sz="2000" b="1" strike="noStrike" noProof="1">
                <a:solidFill>
                  <a:srgbClr val="00B050"/>
                </a:solidFill>
              </a:rPr>
              <a:t>《霍尔斯托梅尔》</a:t>
            </a:r>
            <a:r>
              <a:rPr lang="zh-CN" altLang="en-US" sz="2000" strike="noStrike" noProof="1">
                <a:solidFill>
                  <a:schemeClr val="accent1"/>
                </a:solidFill>
              </a:rPr>
              <a:t>（</a:t>
            </a:r>
            <a:r>
              <a:rPr lang="ru-RU" altLang="zh-CN" sz="2000" strike="noStrike" noProof="1">
                <a:solidFill>
                  <a:schemeClr val="accent1"/>
                </a:solidFill>
              </a:rPr>
              <a:t>Холстомер, </a:t>
            </a:r>
            <a:r>
              <a:rPr lang="zh-CN" altLang="en-US" sz="2000" strike="noStrike" noProof="1">
                <a:solidFill>
                  <a:schemeClr val="accent1"/>
                </a:solidFill>
              </a:rPr>
              <a:t>1863—1885）、</a:t>
            </a:r>
            <a:r>
              <a:rPr lang="zh-CN" altLang="en-US" sz="2000" b="1" strike="noStrike" noProof="1">
                <a:solidFill>
                  <a:srgbClr val="00B050"/>
                </a:solidFill>
              </a:rPr>
              <a:t>《伊万·伊利奇之死》</a:t>
            </a:r>
            <a:r>
              <a:rPr lang="zh-CN" altLang="en-US" sz="2000" strike="noStrike" noProof="1">
                <a:solidFill>
                  <a:schemeClr val="accent1"/>
                </a:solidFill>
              </a:rPr>
              <a:t>（</a:t>
            </a:r>
            <a:r>
              <a:rPr lang="ru-RU" altLang="zh-CN" sz="2000" strike="noStrike" noProof="1">
                <a:solidFill>
                  <a:schemeClr val="accent1"/>
                </a:solidFill>
              </a:rPr>
              <a:t>Смерть Ивана Ильча, </a:t>
            </a:r>
            <a:r>
              <a:rPr lang="zh-CN" altLang="en-US" sz="2000" strike="noStrike" noProof="1">
                <a:solidFill>
                  <a:schemeClr val="accent1"/>
                </a:solidFill>
              </a:rPr>
              <a:t>1884—1885）、</a:t>
            </a:r>
            <a:r>
              <a:rPr lang="zh-CN" altLang="en-US" sz="2000" b="1" strike="noStrike" noProof="1">
                <a:solidFill>
                  <a:srgbClr val="00B050"/>
                </a:solidFill>
              </a:rPr>
              <a:t>《克莱采奏鸣曲》</a:t>
            </a:r>
            <a:r>
              <a:rPr lang="zh-CN" altLang="en-US" sz="2000" strike="noStrike" noProof="1">
                <a:solidFill>
                  <a:schemeClr val="accent1"/>
                </a:solidFill>
              </a:rPr>
              <a:t>（</a:t>
            </a:r>
            <a:r>
              <a:rPr lang="ru-RU" altLang="zh-CN" sz="2000" strike="noStrike" noProof="1">
                <a:solidFill>
                  <a:schemeClr val="accent1"/>
                </a:solidFill>
              </a:rPr>
              <a:t>Крейцеровая соната, </a:t>
            </a:r>
            <a:r>
              <a:rPr lang="zh-CN" altLang="en-US" sz="2000" strike="noStrike" noProof="1">
                <a:solidFill>
                  <a:schemeClr val="accent1"/>
                </a:solidFill>
              </a:rPr>
              <a:t>1891）和长篇小说</a:t>
            </a:r>
            <a:r>
              <a:rPr lang="zh-CN" altLang="en-US" sz="2000" b="1" strike="noStrike" noProof="1">
                <a:solidFill>
                  <a:srgbClr val="00B050"/>
                </a:solidFill>
              </a:rPr>
              <a:t>《复活》</a:t>
            </a:r>
            <a:r>
              <a:rPr lang="ru-RU" altLang="zh-CN" sz="2000" strike="noStrike" noProof="1">
                <a:solidFill>
                  <a:schemeClr val="accent1"/>
                </a:solidFill>
              </a:rPr>
              <a:t>(Воскресение, </a:t>
            </a:r>
            <a:r>
              <a:rPr lang="en-US" altLang="ru-RU" sz="2000" strike="noStrike" noProof="1">
                <a:solidFill>
                  <a:schemeClr val="accent1"/>
                </a:solidFill>
              </a:rPr>
              <a:t>1899</a:t>
            </a:r>
            <a:r>
              <a:rPr lang="ru-RU" altLang="zh-CN" sz="2000" strike="noStrike" noProof="1">
                <a:solidFill>
                  <a:schemeClr val="accent1"/>
                </a:solidFill>
              </a:rPr>
              <a:t>)</a:t>
            </a:r>
            <a:r>
              <a:rPr lang="zh-CN" altLang="en-US" sz="2000" strike="noStrike" noProof="1">
                <a:solidFill>
                  <a:schemeClr val="accent1"/>
                </a:solidFill>
              </a:rPr>
              <a:t>等。</a:t>
            </a:r>
            <a:endParaRPr lang="zh-CN" altLang="en-US" sz="2000" strike="noStrike" noProof="1">
              <a:solidFill>
                <a:schemeClr val="accent1"/>
              </a:solidFill>
            </a:endParaRPr>
          </a:p>
          <a:p>
            <a:pPr fontAlgn="base">
              <a:lnSpc>
                <a:spcPct val="130000"/>
              </a:lnSpc>
              <a:spcBef>
                <a:spcPts val="0"/>
              </a:spcBef>
            </a:pPr>
            <a:r>
              <a:rPr lang="zh-CN" altLang="en-US" sz="2000" strike="noStrike" noProof="1">
                <a:solidFill>
                  <a:schemeClr val="accent1"/>
                </a:solidFill>
              </a:rPr>
              <a:t>           这些作品仍然多以俄国农村为背景，表现资本主义对宗法制农村生活各个方面的破坏。特别是《复活》，它是托尔斯泰最后的一部长篇小说，也可以说是托尔斯泰创作活动的总结。因为这部小说讽刺、揭露了官方教会的黑暗，托尔斯泰于1901年被东正教宗教院开除了教籍。 </a:t>
            </a:r>
            <a:endParaRPr lang="zh-CN" altLang="en-US" sz="2000" strike="noStrike" noProof="1">
              <a:solidFill>
                <a:schemeClr val="accent1"/>
              </a:solidFill>
            </a:endParaRPr>
          </a:p>
        </p:txBody>
      </p:sp>
    </p:spTree>
  </p:cSld>
  <p:clrMapOvr>
    <a:masterClrMapping/>
  </p:clrMapOvr>
  <p:transition>
    <p:blinds dir="vert"/>
  </p:transition>
</p:sld>
</file>

<file path=ppt/slides/slide2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标题 149505"/>
          <p:cNvSpPr>
            <a:spLocks noGrp="1"/>
          </p:cNvSpPr>
          <p:nvPr>
            <p:ph type="title"/>
          </p:nvPr>
        </p:nvSpPr>
        <p:spPr>
          <a:xfrm>
            <a:off x="457200" y="127000"/>
            <a:ext cx="8229600" cy="739775"/>
          </a:xfrm>
        </p:spPr>
        <p:txBody>
          <a:bodyPr anchor="ctr"/>
          <a:lstStyle/>
          <a:p>
            <a:pPr fontAlgn="base"/>
            <a:r>
              <a:rPr lang="zh-CN" altLang="en-US" sz="4000" b="1" strike="noStrike" noProof="1">
                <a:solidFill>
                  <a:srgbClr val="00B050"/>
                </a:solidFill>
              </a:rPr>
              <a:t>生平与创作</a:t>
            </a:r>
            <a:r>
              <a:rPr lang="zh-CN" altLang="en-US" strike="noStrike" noProof="1"/>
              <a:t> </a:t>
            </a:r>
            <a:endParaRPr lang="zh-CN" altLang="en-US" strike="noStrike" noProof="1"/>
          </a:p>
        </p:txBody>
      </p:sp>
      <p:sp>
        <p:nvSpPr>
          <p:cNvPr id="149507" name="文本占位符 149506"/>
          <p:cNvSpPr>
            <a:spLocks noGrp="1"/>
          </p:cNvSpPr>
          <p:nvPr>
            <p:ph idx="1"/>
          </p:nvPr>
        </p:nvSpPr>
        <p:spPr>
          <a:xfrm>
            <a:off x="372745" y="1037591"/>
            <a:ext cx="8229600" cy="3394472"/>
          </a:xfrm>
        </p:spPr>
        <p:txBody>
          <a:bodyPr/>
          <a:lstStyle/>
          <a:p>
            <a:pPr fontAlgn="base">
              <a:lnSpc>
                <a:spcPct val="130000"/>
              </a:lnSpc>
              <a:spcBef>
                <a:spcPts val="0"/>
              </a:spcBef>
            </a:pPr>
            <a:r>
              <a:rPr sz="2000" strike="noStrike" noProof="1">
                <a:solidFill>
                  <a:schemeClr val="accent1"/>
                </a:solidFill>
              </a:rPr>
              <a:t>晚年，托尔斯泰创作了短篇小说</a:t>
            </a:r>
            <a:r>
              <a:rPr sz="2000" b="1" strike="noStrike" noProof="1">
                <a:solidFill>
                  <a:srgbClr val="00B050"/>
                </a:solidFill>
              </a:rPr>
              <a:t>《舞会之后》</a:t>
            </a:r>
            <a:r>
              <a:rPr sz="2000" strike="noStrike" noProof="1">
                <a:solidFill>
                  <a:schemeClr val="accent1"/>
                </a:solidFill>
              </a:rPr>
              <a:t>（</a:t>
            </a:r>
            <a:r>
              <a:rPr lang="ru-RU" sz="2000" strike="noStrike" noProof="1">
                <a:solidFill>
                  <a:schemeClr val="accent1"/>
                </a:solidFill>
              </a:rPr>
              <a:t>После бала, </a:t>
            </a:r>
            <a:r>
              <a:rPr sz="2000" strike="noStrike" noProof="1">
                <a:solidFill>
                  <a:schemeClr val="accent1"/>
                </a:solidFill>
              </a:rPr>
              <a:t>1903）、剧本</a:t>
            </a:r>
            <a:r>
              <a:rPr sz="2000" b="1" strike="noStrike" noProof="1">
                <a:solidFill>
                  <a:srgbClr val="00B050"/>
                </a:solidFill>
              </a:rPr>
              <a:t>《活尸》</a:t>
            </a:r>
            <a:r>
              <a:rPr sz="2000" strike="noStrike" noProof="1">
                <a:solidFill>
                  <a:schemeClr val="accent1"/>
                </a:solidFill>
              </a:rPr>
              <a:t> （</a:t>
            </a:r>
            <a:r>
              <a:rPr lang="ru-RU" sz="2000" strike="noStrike" noProof="1">
                <a:solidFill>
                  <a:schemeClr val="accent1"/>
                </a:solidFill>
              </a:rPr>
              <a:t>Живой труп, </a:t>
            </a:r>
            <a:r>
              <a:rPr sz="2000" strike="noStrike" noProof="1">
                <a:solidFill>
                  <a:schemeClr val="accent1"/>
                </a:solidFill>
              </a:rPr>
              <a:t>1900）、中篇小说</a:t>
            </a:r>
            <a:r>
              <a:rPr sz="2000" b="1" strike="noStrike" noProof="1">
                <a:solidFill>
                  <a:srgbClr val="00B050"/>
                </a:solidFill>
              </a:rPr>
              <a:t>《哈吉穆拉特》</a:t>
            </a:r>
            <a:r>
              <a:rPr sz="2000" strike="noStrike" noProof="1">
                <a:solidFill>
                  <a:schemeClr val="accent1"/>
                </a:solidFill>
              </a:rPr>
              <a:t>（</a:t>
            </a:r>
            <a:r>
              <a:rPr lang="ru-RU" sz="2000" strike="noStrike" noProof="1">
                <a:solidFill>
                  <a:schemeClr val="accent1"/>
                </a:solidFill>
              </a:rPr>
              <a:t>Хаджи-Мурат, </a:t>
            </a:r>
            <a:r>
              <a:rPr sz="2000" strike="noStrike" noProof="1">
                <a:solidFill>
                  <a:schemeClr val="accent1"/>
                </a:solidFill>
              </a:rPr>
              <a:t>1904）等。 1905年革命失败后，托尔斯泰仍一再著文抨击沙皇政府的虚伪和残酷，抗议他们对人民的镇压和对革命者滥用死刑。</a:t>
            </a:r>
            <a:endParaRPr sz="2000" strike="noStrike" noProof="1">
              <a:solidFill>
                <a:schemeClr val="accent1"/>
              </a:solidFill>
            </a:endParaRPr>
          </a:p>
        </p:txBody>
      </p:sp>
    </p:spTree>
  </p:cSld>
  <p:clrMapOvr>
    <a:masterClrMapping/>
  </p:clrMapOvr>
  <p:transition>
    <p:blinds dir="vert"/>
  </p:transition>
</p:sld>
</file>

<file path=ppt/slides/slide2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标题 149505"/>
          <p:cNvSpPr>
            <a:spLocks noGrp="1"/>
          </p:cNvSpPr>
          <p:nvPr>
            <p:ph type="title"/>
          </p:nvPr>
        </p:nvSpPr>
        <p:spPr>
          <a:xfrm>
            <a:off x="457200" y="126365"/>
            <a:ext cx="8229600" cy="709295"/>
          </a:xfrm>
        </p:spPr>
        <p:txBody>
          <a:bodyPr anchor="ctr"/>
          <a:lstStyle/>
          <a:p>
            <a:pPr fontAlgn="base"/>
            <a:r>
              <a:rPr lang="zh-CN" altLang="en-US" sz="4000" b="1" strike="noStrike" noProof="1">
                <a:solidFill>
                  <a:srgbClr val="00B050"/>
                </a:solidFill>
              </a:rPr>
              <a:t>生平与创作</a:t>
            </a:r>
            <a:r>
              <a:rPr lang="zh-CN" altLang="en-US" strike="noStrike" noProof="1"/>
              <a:t> </a:t>
            </a:r>
            <a:endParaRPr lang="zh-CN" altLang="en-US" strike="noStrike" noProof="1"/>
          </a:p>
        </p:txBody>
      </p:sp>
      <p:sp>
        <p:nvSpPr>
          <p:cNvPr id="149507" name="文本占位符 149506"/>
          <p:cNvSpPr>
            <a:spLocks noGrp="1"/>
          </p:cNvSpPr>
          <p:nvPr>
            <p:ph idx="1"/>
          </p:nvPr>
        </p:nvSpPr>
        <p:spPr>
          <a:xfrm>
            <a:off x="546100" y="1042035"/>
            <a:ext cx="8229600" cy="2388870"/>
          </a:xfrm>
        </p:spPr>
        <p:txBody>
          <a:bodyPr/>
          <a:lstStyle/>
          <a:p>
            <a:pPr fontAlgn="base">
              <a:lnSpc>
                <a:spcPct val="130000"/>
              </a:lnSpc>
              <a:spcBef>
                <a:spcPts val="0"/>
              </a:spcBef>
            </a:pPr>
            <a:r>
              <a:rPr sz="2000" strike="noStrike" noProof="1">
                <a:solidFill>
                  <a:schemeClr val="accent1"/>
                </a:solidFill>
              </a:rPr>
              <a:t>与贵族阶级的彻底决裂导致了托尔斯泰与家庭的格格不入。为了实现“平民化”的宿愿，1910年10月28日，经过长期激烈思想斗争的托尔斯泰终于悄然离家出走，完成了他对贵族阶级的彻底背叛。十天以后，托尔斯泰因患肺炎在一个小火车站上去世。他的遗体就安葬在他度过一生岁月的雅斯纳亚·波利亚纳庄园。 </a:t>
            </a:r>
            <a:endParaRPr sz="2000" strike="noStrike" noProof="1">
              <a:solidFill>
                <a:schemeClr val="accent1"/>
              </a:solidFill>
            </a:endParaRPr>
          </a:p>
        </p:txBody>
      </p:sp>
    </p:spTree>
  </p:cSld>
  <p:clrMapOvr>
    <a:masterClrMapping/>
  </p:clrMapOvr>
  <p:transition>
    <p:blinds dir="vert"/>
  </p:transition>
</p:sld>
</file>

<file path=ppt/slides/slide2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393" name="标题 221185"/>
          <p:cNvSpPr>
            <a:spLocks noGrp="1"/>
          </p:cNvSpPr>
          <p:nvPr>
            <p:ph type="title"/>
          </p:nvPr>
        </p:nvSpPr>
        <p:spPr>
          <a:xfrm>
            <a:off x="1485900" y="205979"/>
            <a:ext cx="6172200" cy="3769519"/>
          </a:xfrm>
        </p:spPr>
        <p:txBody>
          <a:bodyPr anchor="ctr"/>
          <a:lstStyle/>
          <a:p>
            <a:endParaRPr lang="zh-CN" altLang="en-US"/>
          </a:p>
        </p:txBody>
      </p:sp>
      <p:sp>
        <p:nvSpPr>
          <p:cNvPr id="187394" name="文本占位符 221186"/>
          <p:cNvSpPr>
            <a:spLocks noGrp="1"/>
          </p:cNvSpPr>
          <p:nvPr>
            <p:ph idx="1"/>
          </p:nvPr>
        </p:nvSpPr>
        <p:spPr>
          <a:xfrm>
            <a:off x="1477645" y="4276249"/>
            <a:ext cx="6172200" cy="510779"/>
          </a:xfrm>
        </p:spPr>
        <p:txBody>
          <a:bodyPr anchor="t"/>
          <a:lstStyle/>
          <a:p>
            <a:pPr algn="ctr">
              <a:buNone/>
            </a:pPr>
            <a:r>
              <a:rPr lang="zh-CN" altLang="en-US" b="1" dirty="0">
                <a:solidFill>
                  <a:srgbClr val="88BB1E"/>
                </a:solidFill>
              </a:rPr>
              <a:t>托尔斯泰墓 </a:t>
            </a:r>
            <a:endParaRPr lang="zh-CN" altLang="en-US" b="1" dirty="0">
              <a:solidFill>
                <a:srgbClr val="88BB1E"/>
              </a:solidFill>
            </a:endParaRPr>
          </a:p>
        </p:txBody>
      </p:sp>
      <p:graphicFrame>
        <p:nvGraphicFramePr>
          <p:cNvPr id="221188" name="表格 221187"/>
          <p:cNvGraphicFramePr/>
          <p:nvPr/>
        </p:nvGraphicFramePr>
        <p:xfrm>
          <a:off x="1143000" y="0"/>
          <a:ext cx="6858000" cy="388620"/>
        </p:xfrm>
        <a:graphic>
          <a:graphicData uri="http://schemas.openxmlformats.org/drawingml/2006/table">
            <a:tbl>
              <a:tblPr/>
              <a:tblGrid>
                <a:gridCol w="6858000"/>
              </a:tblGrid>
              <a:tr h="388620">
                <a:tc>
                  <a:txBody>
                    <a:bodyPr/>
                    <a:lstStyle>
                      <a:lvl1pPr marL="342900" lvl="0" indent="-342900" algn="l" defTabSz="914400" eaLnBrk="1" fontAlgn="base" latinLnBrk="0" hangingPunct="1">
                        <a:lnSpc>
                          <a:spcPct val="100000"/>
                        </a:lnSpc>
                        <a:spcBef>
                          <a:spcPct val="20000"/>
                        </a:spcBef>
                        <a:spcAft>
                          <a:spcPct val="0"/>
                        </a:spcAft>
                        <a:buChar char="•"/>
                        <a:defRPr sz="2800" b="0" i="0" u="none" kern="1200" baseline="0">
                          <a:solidFill>
                            <a:schemeClr val="tx1"/>
                          </a:solidFill>
                          <a:latin typeface="Arial" panose="020B0604020202020204" pitchFamily="34" charset="0"/>
                          <a:ea typeface="宋体" panose="02010600030101010101" pitchFamily="2" charset="-122"/>
                        </a:defRPr>
                      </a:lvl1pPr>
                      <a:lvl2pPr marL="742950" lvl="1" indent="-285750">
                        <a:defRPr sz="2400" kern="1200"/>
                      </a:lvl2pPr>
                      <a:lvl3pPr marL="1143000" lvl="2" indent="-228600">
                        <a:defRPr sz="2000" kern="1200"/>
                      </a:lvl3pPr>
                      <a:lvl4pPr marL="1600200" lvl="3" indent="-228600">
                        <a:defRPr sz="1800" kern="1200"/>
                      </a:lvl4pPr>
                      <a:lvl5pPr marL="2057400" lvl="4" indent="-228600">
                        <a:defRPr sz="1800" kern="1200"/>
                      </a:lvl5pPr>
                    </a:lstStyle>
                    <a:p>
                      <a:pPr marL="0" lvl="0" indent="0">
                        <a:buNone/>
                      </a:pPr>
                      <a:endParaRPr lang="zh-CN" altLang="en-US" sz="2100" dirty="0"/>
                    </a:p>
                  </a:txBody>
                  <a:tcPr marL="68580" marR="68580" marT="34290" marB="34290" anchor="ctr">
                    <a:lnL cap="flat">
                      <a:noFill/>
                    </a:lnL>
                    <a:lnR cap="flat">
                      <a:noFill/>
                    </a:lnR>
                    <a:lnT cap="flat">
                      <a:noFill/>
                    </a:lnT>
                    <a:lnB cap="flat">
                      <a:noFill/>
                    </a:lnB>
                    <a:lnTlToBr>
                      <a:noFill/>
                    </a:lnTlToBr>
                    <a:lnBlToTr>
                      <a:noFill/>
                    </a:lnBlToTr>
                    <a:noFill/>
                  </a:tcPr>
                </a:tc>
              </a:tr>
            </a:tbl>
          </a:graphicData>
        </a:graphic>
      </p:graphicFrame>
      <p:graphicFrame>
        <p:nvGraphicFramePr>
          <p:cNvPr id="221194" name="表格 221193"/>
          <p:cNvGraphicFramePr/>
          <p:nvPr/>
        </p:nvGraphicFramePr>
        <p:xfrm>
          <a:off x="1143000" y="388144"/>
          <a:ext cx="6344285" cy="3533775"/>
        </p:xfrm>
        <a:graphic>
          <a:graphicData uri="http://schemas.openxmlformats.org/drawingml/2006/table">
            <a:tbl>
              <a:tblPr/>
              <a:tblGrid>
                <a:gridCol w="6344285"/>
              </a:tblGrid>
              <a:tr h="3533775">
                <a:tc>
                  <a:txBody>
                    <a:bodyPr/>
                    <a:lstStyle>
                      <a:lvl1pPr marL="342900" lvl="0" indent="-342900" algn="l" defTabSz="914400" eaLnBrk="1" fontAlgn="base" latinLnBrk="0" hangingPunct="1">
                        <a:lnSpc>
                          <a:spcPct val="100000"/>
                        </a:lnSpc>
                        <a:spcBef>
                          <a:spcPct val="20000"/>
                        </a:spcBef>
                        <a:spcAft>
                          <a:spcPct val="0"/>
                        </a:spcAft>
                        <a:buChar char="•"/>
                        <a:defRPr sz="2800" b="0" i="0" u="none" kern="1200" baseline="0">
                          <a:solidFill>
                            <a:schemeClr val="tx1"/>
                          </a:solidFill>
                          <a:latin typeface="Arial" panose="020B0604020202020204" pitchFamily="34" charset="0"/>
                          <a:ea typeface="宋体" panose="02010600030101010101" pitchFamily="2" charset="-122"/>
                        </a:defRPr>
                      </a:lvl1pPr>
                      <a:lvl2pPr marL="742950" lvl="1" indent="-285750">
                        <a:defRPr sz="2400" kern="1200"/>
                      </a:lvl2pPr>
                      <a:lvl3pPr marL="1143000" lvl="2" indent="-228600">
                        <a:defRPr sz="2000" kern="1200"/>
                      </a:lvl3pPr>
                      <a:lvl4pPr marL="1600200" lvl="3" indent="-228600">
                        <a:defRPr sz="1800" kern="1200"/>
                      </a:lvl4pPr>
                      <a:lvl5pPr marL="2057400" lvl="4" indent="-228600">
                        <a:defRPr sz="1800" kern="1200"/>
                      </a:lvl5pPr>
                    </a:lstStyle>
                    <a:p>
                      <a:pPr marL="0" lvl="0" indent="0" algn="ctr">
                        <a:spcBef>
                          <a:spcPct val="0"/>
                        </a:spcBef>
                        <a:buNone/>
                      </a:pPr>
                      <a:r>
                        <a:rPr lang="en-US" altLang="zh-CN" sz="675" dirty="0">
                          <a:solidFill>
                            <a:srgbClr val="000000"/>
                          </a:solidFill>
                          <a:latin typeface="宋体" panose="02010600030101010101" pitchFamily="2" charset="-122"/>
                        </a:rPr>
                        <a:t>  </a:t>
                      </a:r>
                      <a:r>
                        <a:rPr lang="en-US" altLang="zh-CN" sz="16875" dirty="0">
                          <a:solidFill>
                            <a:srgbClr val="000000"/>
                          </a:solidFill>
                          <a:latin typeface="宋体" panose="02010600030101010101" pitchFamily="2" charset="-122"/>
                        </a:rPr>
                        <a:t> </a:t>
                      </a:r>
                      <a:r>
                        <a:rPr lang="en-US" altLang="zh-CN" sz="675" dirty="0">
                          <a:solidFill>
                            <a:srgbClr val="000000"/>
                          </a:solidFill>
                          <a:latin typeface="宋体" panose="02010600030101010101" pitchFamily="2" charset="-122"/>
                        </a:rPr>
                        <a:t>                                                                                                                                                                     </a:t>
                      </a:r>
                      <a:endParaRPr lang="zh-CN" altLang="en-US" sz="675" dirty="0">
                        <a:solidFill>
                          <a:srgbClr val="000000"/>
                        </a:solidFill>
                        <a:latin typeface="宋体" panose="02010600030101010101" pitchFamily="2" charset="-122"/>
                      </a:endParaRPr>
                    </a:p>
                  </a:txBody>
                  <a:tcPr marL="68580" marR="68580" marT="34290" marB="34290" anchor="ctr">
                    <a:lnL cap="flat">
                      <a:noFill/>
                    </a:lnL>
                    <a:lnR cap="flat">
                      <a:noFill/>
                    </a:lnR>
                    <a:lnT cap="flat">
                      <a:noFill/>
                    </a:lnT>
                    <a:lnB cap="flat">
                      <a:noFill/>
                    </a:lnB>
                    <a:lnTlToBr>
                      <a:noFill/>
                    </a:lnTlToBr>
                    <a:lnBlToTr>
                      <a:noFill/>
                    </a:lnBlToTr>
                    <a:noFill/>
                  </a:tcPr>
                </a:tc>
              </a:tr>
            </a:tbl>
          </a:graphicData>
        </a:graphic>
      </p:graphicFrame>
      <p:pic>
        <p:nvPicPr>
          <p:cNvPr id="187407" name="图片 221199" descr="xin_1421202020905771310594"/>
          <p:cNvPicPr>
            <a:picLocks noChangeAspect="1"/>
          </p:cNvPicPr>
          <p:nvPr/>
        </p:nvPicPr>
        <p:blipFill>
          <a:blip r:embed="rId1" cstate="print"/>
          <a:stretch>
            <a:fillRect/>
          </a:stretch>
        </p:blipFill>
        <p:spPr>
          <a:xfrm>
            <a:off x="1485980" y="387668"/>
            <a:ext cx="6155531" cy="3780235"/>
          </a:xfrm>
          <a:prstGeom prst="rect">
            <a:avLst/>
          </a:prstGeom>
          <a:noFill/>
          <a:ln w="9525">
            <a:noFill/>
          </a:ln>
        </p:spPr>
      </p:pic>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2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3537" name="标题 227329"/>
          <p:cNvSpPr>
            <a:spLocks noGrp="1"/>
          </p:cNvSpPr>
          <p:nvPr>
            <p:ph type="title"/>
          </p:nvPr>
        </p:nvSpPr>
        <p:spPr>
          <a:xfrm>
            <a:off x="457200" y="87630"/>
            <a:ext cx="8229600" cy="1024890"/>
          </a:xfrm>
        </p:spPr>
        <p:txBody>
          <a:bodyPr anchor="ctr"/>
          <a:lstStyle/>
          <a:p>
            <a:br>
              <a:rPr lang="zh-CN" altLang="en-US" sz="3600" b="1" dirty="0">
                <a:solidFill>
                  <a:srgbClr val="00B050"/>
                </a:solidFill>
              </a:rPr>
            </a:br>
            <a:r>
              <a:rPr lang="zh-CN" altLang="en-US" sz="4000" b="1" dirty="0">
                <a:solidFill>
                  <a:srgbClr val="00B050"/>
                </a:solidFill>
              </a:rPr>
              <a:t>托尔斯泰主义 </a:t>
            </a:r>
            <a:r>
              <a:rPr lang="ru-RU" altLang="zh-CN" sz="4000" b="1" dirty="0">
                <a:solidFill>
                  <a:srgbClr val="00B050"/>
                </a:solidFill>
                <a:latin typeface="Times New Roman" panose="02020603050405020304" pitchFamily="18" charset="0"/>
                <a:cs typeface="Times New Roman" panose="02020603050405020304" pitchFamily="18" charset="0"/>
              </a:rPr>
              <a:t>(</a:t>
            </a:r>
            <a:r>
              <a:rPr lang="ru-RU" altLang="zh-CN" sz="4000" b="1" dirty="0">
                <a:solidFill>
                  <a:srgbClr val="00B050"/>
                </a:solidFill>
                <a:latin typeface="Times New Roman" panose="02020603050405020304" pitchFamily="18" charset="0"/>
                <a:cs typeface="Times New Roman" panose="02020603050405020304" pitchFamily="18" charset="0"/>
                <a:sym typeface="+mn-ea"/>
              </a:rPr>
              <a:t>Толстовство)</a:t>
            </a:r>
            <a:br>
              <a:rPr lang="zh-CN" altLang="en-US" sz="4000" b="1" dirty="0">
                <a:solidFill>
                  <a:srgbClr val="00B050"/>
                </a:solidFill>
              </a:rPr>
            </a:br>
            <a:endParaRPr lang="ru-RU" altLang="zh-CN" sz="4000" b="1" dirty="0">
              <a:solidFill>
                <a:srgbClr val="00B050"/>
              </a:solidFill>
            </a:endParaRPr>
          </a:p>
        </p:txBody>
      </p:sp>
      <p:sp>
        <p:nvSpPr>
          <p:cNvPr id="193538" name="文本占位符 227330"/>
          <p:cNvSpPr>
            <a:spLocks noGrp="1"/>
          </p:cNvSpPr>
          <p:nvPr>
            <p:ph type="body"/>
          </p:nvPr>
        </p:nvSpPr>
        <p:spPr>
          <a:xfrm>
            <a:off x="457200" y="1289685"/>
            <a:ext cx="8147685" cy="2693670"/>
          </a:xfrm>
        </p:spPr>
        <p:txBody>
          <a:bodyPr anchor="t"/>
          <a:lstStyle/>
          <a:p>
            <a:pPr lvl="0" indent="-342900" fontAlgn="auto">
              <a:lnSpc>
                <a:spcPts val="2800"/>
              </a:lnSpc>
              <a:spcBef>
                <a:spcPts val="0"/>
              </a:spcBef>
            </a:pPr>
            <a:r>
              <a:rPr lang="zh-CN" altLang="en-US" sz="2000" dirty="0">
                <a:solidFill>
                  <a:srgbClr val="080808"/>
                </a:solidFill>
              </a:rPr>
              <a:t>托尔斯泰在道德宗教的基础上建立起自己的学说，即：</a:t>
            </a:r>
            <a:r>
              <a:rPr lang="zh-CN" altLang="en-US" sz="2000" b="1" dirty="0">
                <a:solidFill>
                  <a:srgbClr val="00B050"/>
                </a:solidFill>
              </a:rPr>
              <a:t>“勿以暴力抗恶”（ непротивление злу насилием）</a:t>
            </a:r>
            <a:r>
              <a:rPr lang="zh-CN" altLang="en-US" sz="2000" dirty="0">
                <a:solidFill>
                  <a:srgbClr val="080808"/>
                </a:solidFill>
              </a:rPr>
              <a:t>、</a:t>
            </a:r>
            <a:r>
              <a:rPr lang="zh-CN" altLang="en-US" sz="2000" b="1" dirty="0">
                <a:solidFill>
                  <a:srgbClr val="00B050"/>
                </a:solidFill>
              </a:rPr>
              <a:t>“道德自我完善”（нравств</a:t>
            </a:r>
            <a:r>
              <a:rPr lang="ru-RU" altLang="zh-CN" sz="2000" b="1" dirty="0">
                <a:solidFill>
                  <a:srgbClr val="00B050"/>
                </a:solidFill>
              </a:rPr>
              <a:t>енное</a:t>
            </a:r>
            <a:r>
              <a:rPr lang="zh-CN" altLang="en-US" sz="2000" b="1" dirty="0">
                <a:solidFill>
                  <a:srgbClr val="00B050"/>
                </a:solidFill>
              </a:rPr>
              <a:t> </a:t>
            </a:r>
            <a:r>
              <a:rPr lang="ru-RU" altLang="zh-CN" sz="2000" b="1" dirty="0">
                <a:solidFill>
                  <a:srgbClr val="00B050"/>
                </a:solidFill>
              </a:rPr>
              <a:t>само</a:t>
            </a:r>
            <a:r>
              <a:rPr lang="zh-CN" altLang="en-US" sz="2000" b="1" dirty="0">
                <a:solidFill>
                  <a:srgbClr val="00B050"/>
                </a:solidFill>
              </a:rPr>
              <a:t>совершенствование）</a:t>
            </a:r>
            <a:r>
              <a:rPr lang="zh-CN" altLang="en-US" sz="2000" dirty="0">
                <a:solidFill>
                  <a:srgbClr val="080808"/>
                </a:solidFill>
              </a:rPr>
              <a:t>。托尔斯泰主义主要体现在其作品《忏悔录》（ «Исповедь»）,《我的信仰是什么？》（ «В чём моя вера?»）, 《关于生活》（«О жизни»）, 《基督教学说》（«Христианское учение» ）等等。</a:t>
            </a:r>
            <a:endParaRPr lang="zh-CN" altLang="en-US" sz="2000" dirty="0">
              <a:solidFill>
                <a:srgbClr val="080808"/>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2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61" name="矩形 228353"/>
          <p:cNvSpPr/>
          <p:nvPr/>
        </p:nvSpPr>
        <p:spPr>
          <a:xfrm>
            <a:off x="548640" y="240665"/>
            <a:ext cx="8242935" cy="706755"/>
          </a:xfrm>
          <a:prstGeom prst="rect">
            <a:avLst/>
          </a:prstGeom>
          <a:noFill/>
          <a:ln w="9525">
            <a:noFill/>
          </a:ln>
        </p:spPr>
        <p:txBody>
          <a:bodyPr wrap="square" anchor="t">
            <a:spAutoFit/>
          </a:bodyPr>
          <a:lstStyle/>
          <a:p>
            <a:pPr lvl="0" indent="0" algn="ctr"/>
            <a:r>
              <a:rPr lang="zh-CN" altLang="en-US" sz="4000" b="1" dirty="0">
                <a:solidFill>
                  <a:srgbClr val="00B050"/>
                </a:solidFill>
                <a:latin typeface="Arial" panose="020B0604020202020204" pitchFamily="34" charset="0"/>
                <a:ea typeface="宋体" panose="02010600030101010101" pitchFamily="2" charset="-122"/>
              </a:rPr>
              <a:t>作品赏析：</a:t>
            </a:r>
            <a:r>
              <a:rPr lang="en-US" altLang="zh-CN" sz="4000" b="1" dirty="0">
                <a:solidFill>
                  <a:srgbClr val="00B050"/>
                </a:solidFill>
                <a:latin typeface="Arial" panose="020B0604020202020204" pitchFamily="34" charset="0"/>
                <a:ea typeface="宋体" panose="02010600030101010101" pitchFamily="2" charset="-122"/>
                <a:sym typeface="+mn-ea"/>
              </a:rPr>
              <a:t>《</a:t>
            </a:r>
            <a:r>
              <a:rPr lang="zh-CN" altLang="en-US" sz="4000" b="1" dirty="0">
                <a:solidFill>
                  <a:srgbClr val="00B050"/>
                </a:solidFill>
                <a:latin typeface="Arial" panose="020B0604020202020204" pitchFamily="34" charset="0"/>
                <a:ea typeface="宋体" panose="02010600030101010101" pitchFamily="2" charset="-122"/>
                <a:sym typeface="+mn-ea"/>
              </a:rPr>
              <a:t>童年、少年、青年</a:t>
            </a:r>
            <a:r>
              <a:rPr lang="en-US" altLang="zh-CN" sz="4000" b="1">
                <a:solidFill>
                  <a:srgbClr val="00B050"/>
                </a:solidFill>
                <a:latin typeface="Arial" panose="020B0604020202020204" pitchFamily="34" charset="0"/>
                <a:ea typeface="宋体" panose="02010600030101010101" pitchFamily="2" charset="-122"/>
                <a:sym typeface="+mn-ea"/>
              </a:rPr>
              <a:t>》</a:t>
            </a:r>
            <a:endParaRPr lang="en-US" altLang="zh-CN" sz="4000" b="1" dirty="0">
              <a:solidFill>
                <a:srgbClr val="00B050"/>
              </a:solidFill>
              <a:latin typeface="Arial" panose="020B0604020202020204" pitchFamily="34" charset="0"/>
              <a:ea typeface="宋体" panose="02010600030101010101" pitchFamily="2" charset="-122"/>
              <a:sym typeface="+mn-ea"/>
            </a:endParaRPr>
          </a:p>
        </p:txBody>
      </p:sp>
      <p:sp>
        <p:nvSpPr>
          <p:cNvPr id="194563" name="矩形 228355"/>
          <p:cNvSpPr/>
          <p:nvPr/>
        </p:nvSpPr>
        <p:spPr>
          <a:xfrm>
            <a:off x="478790" y="1186498"/>
            <a:ext cx="8187055" cy="2907665"/>
          </a:xfrm>
          <a:prstGeom prst="rect">
            <a:avLst/>
          </a:prstGeom>
          <a:noFill/>
          <a:ln w="9525">
            <a:noFill/>
          </a:ln>
        </p:spPr>
        <p:txBody>
          <a:bodyPr wrap="square" anchor="ctr">
            <a:spAutoFit/>
          </a:bodyPr>
          <a:lstStyle/>
          <a:p>
            <a:pPr lvl="0" indent="0" fontAlgn="auto">
              <a:lnSpc>
                <a:spcPct val="150000"/>
              </a:lnSpc>
            </a:pPr>
            <a:r>
              <a:rPr lang="en-US" altLang="zh-CN" sz="2100" dirty="0">
                <a:latin typeface="Arial" panose="020B0604020202020204" pitchFamily="34" charset="0"/>
                <a:ea typeface="宋体" panose="02010600030101010101" pitchFamily="2" charset="-122"/>
              </a:rPr>
              <a:t>       </a:t>
            </a:r>
            <a:r>
              <a:rPr lang="zh-CN" altLang="en-US" sz="2000" dirty="0">
                <a:solidFill>
                  <a:srgbClr val="080808"/>
                </a:solidFill>
                <a:latin typeface="Arial" panose="020B0604020202020204" pitchFamily="34" charset="0"/>
                <a:ea typeface="宋体" panose="02010600030101010101" pitchFamily="2" charset="-122"/>
              </a:rPr>
              <a:t>创作三部曲的目的是要仔细研究人生历程上的三个时期。托尔斯泰认为人的童年时期其兴趣没有超出家庭的范围；少年时期才有了精神上的要求，并且开始意识到生活的复杂关系；青年时期开始探讨人生意义的问题，其世界观也逐渐形成。小说的主人公</a:t>
            </a:r>
            <a:r>
              <a:rPr lang="zh-CN" altLang="en-US" sz="2000" b="1" dirty="0">
                <a:solidFill>
                  <a:srgbClr val="00B050"/>
                </a:solidFill>
                <a:latin typeface="Arial" panose="020B0604020202020204" pitchFamily="34" charset="0"/>
                <a:ea typeface="宋体" panose="02010600030101010101" pitchFamily="2" charset="-122"/>
              </a:rPr>
              <a:t>尼科连卡</a:t>
            </a:r>
            <a:r>
              <a:rPr lang="zh-CN" altLang="en-US" sz="2000" dirty="0">
                <a:solidFill>
                  <a:srgbClr val="080808"/>
                </a:solidFill>
                <a:latin typeface="Arial" panose="020B0604020202020204" pitchFamily="34" charset="0"/>
                <a:ea typeface="宋体" panose="02010600030101010101" pitchFamily="2" charset="-122"/>
              </a:rPr>
              <a:t>自幼爱幻想，且有丰富的内心生活，早期就开始观察周围的生活，思考人的使命等问题，通过内心体验和紧张思考得出的结论是：要进行道德上的自我完善。</a:t>
            </a:r>
            <a:r>
              <a:rPr lang="zh-CN" altLang="en-US" sz="2100" dirty="0">
                <a:latin typeface="Arial" panose="020B0604020202020204" pitchFamily="34" charset="0"/>
                <a:ea typeface="宋体" panose="02010600030101010101" pitchFamily="2" charset="-122"/>
              </a:rPr>
              <a:t> </a:t>
            </a:r>
            <a:endParaRPr lang="zh-CN" altLang="en-US" sz="2100" dirty="0">
              <a:latin typeface="Arial" panose="020B0604020202020204" pitchFamily="34" charset="0"/>
              <a:ea typeface="宋体" panose="02010600030101010101" pitchFamily="2" charset="-122"/>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2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585" name="标题 229377"/>
          <p:cNvSpPr>
            <a:spLocks noGrp="1"/>
          </p:cNvSpPr>
          <p:nvPr>
            <p:ph type="title"/>
          </p:nvPr>
        </p:nvSpPr>
        <p:spPr>
          <a:xfrm>
            <a:off x="457200" y="77708"/>
            <a:ext cx="8229600" cy="857250"/>
          </a:xfrm>
        </p:spPr>
        <p:txBody>
          <a:bodyPr anchor="ctr"/>
          <a:lstStyle/>
          <a:p>
            <a:r>
              <a:rPr lang="en-US" altLang="zh-CN" sz="4000" b="1" dirty="0">
                <a:solidFill>
                  <a:srgbClr val="00B050"/>
                </a:solidFill>
              </a:rPr>
              <a:t>“</a:t>
            </a:r>
            <a:r>
              <a:rPr lang="zh-CN" altLang="en-US" sz="4000" b="1" dirty="0">
                <a:solidFill>
                  <a:srgbClr val="00B050"/>
                </a:solidFill>
              </a:rPr>
              <a:t>心灵辩证法”</a:t>
            </a:r>
            <a:endParaRPr lang="zh-CN" altLang="en-US" sz="4000" b="1" dirty="0">
              <a:solidFill>
                <a:srgbClr val="00B050"/>
              </a:solidFill>
            </a:endParaRPr>
          </a:p>
        </p:txBody>
      </p:sp>
      <p:sp>
        <p:nvSpPr>
          <p:cNvPr id="195586" name="文本占位符 229378"/>
          <p:cNvSpPr>
            <a:spLocks noGrp="1"/>
          </p:cNvSpPr>
          <p:nvPr>
            <p:ph idx="1"/>
          </p:nvPr>
        </p:nvSpPr>
        <p:spPr>
          <a:xfrm>
            <a:off x="457200" y="934721"/>
            <a:ext cx="8229600" cy="3394472"/>
          </a:xfrm>
        </p:spPr>
        <p:txBody>
          <a:bodyPr anchor="t"/>
          <a:lstStyle/>
          <a:p>
            <a:pPr fontAlgn="auto">
              <a:lnSpc>
                <a:spcPct val="140000"/>
              </a:lnSpc>
              <a:spcBef>
                <a:spcPts val="0"/>
              </a:spcBef>
            </a:pPr>
            <a:r>
              <a:rPr lang="zh-CN" altLang="en-US" sz="2100" dirty="0">
                <a:solidFill>
                  <a:schemeClr val="accent1"/>
                </a:solidFill>
              </a:rPr>
              <a:t>三部曲以心理描写见长。作者的全部注意力都集中于对主角的精神成长过程中的心理分析。</a:t>
            </a:r>
            <a:r>
              <a:rPr lang="zh-CN" altLang="en-US" sz="2100" b="1" dirty="0">
                <a:solidFill>
                  <a:schemeClr val="accent1"/>
                </a:solidFill>
              </a:rPr>
              <a:t>车尔尼雪夫斯基称这种特别的心理分析为“心灵辩证法”</a:t>
            </a:r>
            <a:r>
              <a:rPr lang="zh-CN" altLang="en-US" sz="2100" dirty="0">
                <a:solidFill>
                  <a:schemeClr val="accent1"/>
                </a:solidFill>
              </a:rPr>
              <a:t>，其意是指托尔斯泰的心理描写特征在于并不着重描写心理变化的结果</a:t>
            </a:r>
            <a:r>
              <a:rPr lang="zh-CN" altLang="en-US" sz="2100" dirty="0">
                <a:solidFill>
                  <a:schemeClr val="accent1"/>
                </a:solidFill>
                <a:sym typeface="+mn-ea"/>
              </a:rPr>
              <a:t>，</a:t>
            </a:r>
            <a:r>
              <a:rPr lang="zh-CN" altLang="en-US" sz="2100" dirty="0">
                <a:solidFill>
                  <a:schemeClr val="accent1"/>
                </a:solidFill>
              </a:rPr>
              <a:t>而特别注意人物心理变化的过程，即表现人物心灵运动本身。这一点托尔斯泰在日后的长篇中得以发挥，如，安娜从莫斯科回来后的心绪；玛丝洛娃去火车站送走聂赫留朵夫回来的路上的心灵运动；聂赫留朵夫在法庭上遇见玛丝洛娃后心理；还有安德烈回庄园时的心情等等。</a:t>
            </a:r>
            <a:endParaRPr lang="zh-CN" altLang="en-US" sz="2100" dirty="0">
              <a:solidFill>
                <a:schemeClr val="accent1"/>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2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609" name="标题 230401"/>
          <p:cNvSpPr>
            <a:spLocks noGrp="1"/>
          </p:cNvSpPr>
          <p:nvPr>
            <p:ph type="title"/>
          </p:nvPr>
        </p:nvSpPr>
        <p:spPr/>
        <p:txBody>
          <a:bodyPr anchor="ctr"/>
          <a:lstStyle/>
          <a:p>
            <a:r>
              <a:rPr lang="en-US" altLang="zh-CN" sz="4000" b="1" dirty="0">
                <a:solidFill>
                  <a:srgbClr val="00B050"/>
                </a:solidFill>
              </a:rPr>
              <a:t>《</a:t>
            </a:r>
            <a:r>
              <a:rPr lang="zh-CN" altLang="en-US" sz="4000" b="1" dirty="0">
                <a:solidFill>
                  <a:srgbClr val="00B050"/>
                </a:solidFill>
              </a:rPr>
              <a:t>一个地主的早晨</a:t>
            </a:r>
            <a:r>
              <a:rPr lang="en-US" altLang="zh-CN" sz="4000" b="1">
                <a:solidFill>
                  <a:srgbClr val="00B050"/>
                </a:solidFill>
              </a:rPr>
              <a:t>》</a:t>
            </a:r>
            <a:r>
              <a:rPr lang="zh-CN" altLang="en-US" sz="4000" b="1" dirty="0">
                <a:solidFill>
                  <a:srgbClr val="00B050"/>
                </a:solidFill>
              </a:rPr>
              <a:t>（</a:t>
            </a:r>
            <a:r>
              <a:rPr lang="en-US" altLang="zh-CN" sz="4000" b="1" dirty="0">
                <a:solidFill>
                  <a:srgbClr val="00B050"/>
                </a:solidFill>
              </a:rPr>
              <a:t>1856</a:t>
            </a:r>
            <a:r>
              <a:rPr lang="zh-CN" altLang="en-US" sz="4000" b="1" dirty="0">
                <a:solidFill>
                  <a:srgbClr val="00B050"/>
                </a:solidFill>
              </a:rPr>
              <a:t>）</a:t>
            </a:r>
            <a:endParaRPr lang="zh-CN" altLang="en-US" sz="4000" b="1" dirty="0">
              <a:solidFill>
                <a:srgbClr val="00B050"/>
              </a:solidFill>
            </a:endParaRPr>
          </a:p>
        </p:txBody>
      </p:sp>
      <p:sp>
        <p:nvSpPr>
          <p:cNvPr id="196610" name="文本占位符 230402"/>
          <p:cNvSpPr>
            <a:spLocks noGrp="1"/>
          </p:cNvSpPr>
          <p:nvPr>
            <p:ph idx="1"/>
          </p:nvPr>
        </p:nvSpPr>
        <p:spPr>
          <a:xfrm>
            <a:off x="301625" y="1337946"/>
            <a:ext cx="8229600" cy="3394472"/>
          </a:xfrm>
        </p:spPr>
        <p:txBody>
          <a:bodyPr anchor="t"/>
          <a:lstStyle/>
          <a:p>
            <a:pPr fontAlgn="auto">
              <a:lnSpc>
                <a:spcPct val="140000"/>
              </a:lnSpc>
              <a:spcBef>
                <a:spcPts val="0"/>
              </a:spcBef>
            </a:pPr>
            <a:r>
              <a:rPr lang="zh-CN" altLang="en-US" sz="2000" dirty="0">
                <a:solidFill>
                  <a:srgbClr val="080808"/>
                </a:solidFill>
              </a:rPr>
              <a:t>这是一个带有自传性的作品之一，可以说是继</a:t>
            </a:r>
            <a:r>
              <a:rPr lang="en-US" altLang="zh-CN" sz="2000" dirty="0">
                <a:solidFill>
                  <a:srgbClr val="080808"/>
                </a:solidFill>
              </a:rPr>
              <a:t>《</a:t>
            </a:r>
            <a:r>
              <a:rPr lang="zh-CN" altLang="en-US" sz="2000" dirty="0">
                <a:solidFill>
                  <a:srgbClr val="080808"/>
                </a:solidFill>
              </a:rPr>
              <a:t>三部曲</a:t>
            </a:r>
            <a:r>
              <a:rPr lang="en-US" altLang="zh-CN" sz="2000" dirty="0">
                <a:solidFill>
                  <a:srgbClr val="080808"/>
                </a:solidFill>
              </a:rPr>
              <a:t>》</a:t>
            </a:r>
            <a:r>
              <a:rPr lang="zh-CN" altLang="en-US" sz="2000" dirty="0">
                <a:solidFill>
                  <a:srgbClr val="080808"/>
                </a:solidFill>
              </a:rPr>
              <a:t>之后的又一个续集。这个中篇描写了一个青年地主</a:t>
            </a:r>
            <a:r>
              <a:rPr lang="zh-CN" altLang="en-US" sz="2000" b="1" dirty="0">
                <a:solidFill>
                  <a:srgbClr val="00B050"/>
                </a:solidFill>
              </a:rPr>
              <a:t>聂赫留朵夫</a:t>
            </a:r>
            <a:r>
              <a:rPr lang="zh-CN" altLang="en-US" sz="2000" dirty="0">
                <a:solidFill>
                  <a:srgbClr val="080808"/>
                </a:solidFill>
              </a:rPr>
              <a:t>辍学回家，企图改善农民的生活环境，厉行改革，但得不到农民的理解和信任，因为农民始终把他当老爷看，自己有了钱也决不能让老爷知道。小说反映了青年托尔斯泰回乡改革的失败，也说明了青年托尔斯泰以道德和仅仅改善农民生活来达到除恶的目的是天真的。</a:t>
            </a:r>
            <a:endParaRPr lang="zh-CN" altLang="en-US" sz="2000" dirty="0">
              <a:solidFill>
                <a:srgbClr val="080808"/>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2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7633" name="标题 231425"/>
          <p:cNvSpPr>
            <a:spLocks noGrp="1"/>
          </p:cNvSpPr>
          <p:nvPr>
            <p:ph type="title"/>
          </p:nvPr>
        </p:nvSpPr>
        <p:spPr>
          <a:xfrm>
            <a:off x="1485900" y="137795"/>
            <a:ext cx="6172200" cy="573881"/>
          </a:xfrm>
        </p:spPr>
        <p:txBody>
          <a:bodyPr anchor="ctr"/>
          <a:lstStyle/>
          <a:p>
            <a:r>
              <a:rPr lang="en-US" altLang="zh-CN" sz="4000" b="1" dirty="0">
                <a:solidFill>
                  <a:srgbClr val="00B050"/>
                </a:solidFill>
              </a:rPr>
              <a:t>《</a:t>
            </a:r>
            <a:r>
              <a:rPr lang="zh-CN" altLang="en-US" sz="4000" b="1" dirty="0">
                <a:solidFill>
                  <a:srgbClr val="00B050"/>
                </a:solidFill>
              </a:rPr>
              <a:t>哥萨克</a:t>
            </a:r>
            <a:r>
              <a:rPr lang="en-US" altLang="zh-CN" sz="4000" b="1">
                <a:solidFill>
                  <a:srgbClr val="00B050"/>
                </a:solidFill>
              </a:rPr>
              <a:t>》</a:t>
            </a:r>
            <a:r>
              <a:rPr lang="zh-CN" altLang="en-US" sz="4000" b="1" dirty="0">
                <a:solidFill>
                  <a:srgbClr val="00B050"/>
                </a:solidFill>
              </a:rPr>
              <a:t>（</a:t>
            </a:r>
            <a:r>
              <a:rPr lang="en-US" altLang="zh-CN" sz="4000" b="1" dirty="0">
                <a:solidFill>
                  <a:srgbClr val="00B050"/>
                </a:solidFill>
              </a:rPr>
              <a:t>1863</a:t>
            </a:r>
            <a:r>
              <a:rPr lang="zh-CN" altLang="en-US" sz="4000" b="1" dirty="0">
                <a:solidFill>
                  <a:srgbClr val="00B050"/>
                </a:solidFill>
              </a:rPr>
              <a:t>）</a:t>
            </a:r>
            <a:endParaRPr lang="zh-CN" altLang="en-US" sz="4000" b="1" dirty="0">
              <a:solidFill>
                <a:srgbClr val="00B050"/>
              </a:solidFill>
            </a:endParaRPr>
          </a:p>
        </p:txBody>
      </p:sp>
      <p:sp>
        <p:nvSpPr>
          <p:cNvPr id="197634" name="文本占位符 231426"/>
          <p:cNvSpPr>
            <a:spLocks noGrp="1"/>
          </p:cNvSpPr>
          <p:nvPr>
            <p:ph idx="1"/>
          </p:nvPr>
        </p:nvSpPr>
        <p:spPr>
          <a:xfrm>
            <a:off x="266065" y="815340"/>
            <a:ext cx="8281035" cy="4075430"/>
          </a:xfrm>
        </p:spPr>
        <p:txBody>
          <a:bodyPr anchor="t"/>
          <a:lstStyle/>
          <a:p>
            <a:pPr fontAlgn="auto">
              <a:lnSpc>
                <a:spcPct val="125000"/>
              </a:lnSpc>
              <a:spcBef>
                <a:spcPts val="0"/>
              </a:spcBef>
            </a:pPr>
            <a:r>
              <a:rPr lang="en-US" altLang="zh-CN" sz="2000" dirty="0">
                <a:solidFill>
                  <a:srgbClr val="080808"/>
                </a:solidFill>
              </a:rPr>
              <a:t>        </a:t>
            </a:r>
            <a:r>
              <a:rPr lang="zh-CN" altLang="en-US" sz="2000" dirty="0">
                <a:solidFill>
                  <a:srgbClr val="080808"/>
                </a:solidFill>
              </a:rPr>
              <a:t>受普希金的</a:t>
            </a:r>
            <a:r>
              <a:rPr lang="en-US" altLang="zh-CN" sz="2000" dirty="0">
                <a:solidFill>
                  <a:srgbClr val="080808"/>
                </a:solidFill>
              </a:rPr>
              <a:t>《</a:t>
            </a:r>
            <a:r>
              <a:rPr lang="zh-CN" altLang="en-US" sz="2000" dirty="0">
                <a:solidFill>
                  <a:srgbClr val="080808"/>
                </a:solidFill>
              </a:rPr>
              <a:t>茨冈</a:t>
            </a:r>
            <a:r>
              <a:rPr lang="en-US" altLang="zh-CN" sz="2000" dirty="0">
                <a:solidFill>
                  <a:srgbClr val="080808"/>
                </a:solidFill>
              </a:rPr>
              <a:t>》</a:t>
            </a:r>
            <a:r>
              <a:rPr lang="zh-CN" altLang="en-US" sz="2000" dirty="0">
                <a:solidFill>
                  <a:srgbClr val="080808"/>
                </a:solidFill>
              </a:rPr>
              <a:t>的影响，描写了贵族青年</a:t>
            </a:r>
            <a:r>
              <a:rPr lang="zh-CN" altLang="en-US" sz="2000" b="1" dirty="0">
                <a:solidFill>
                  <a:srgbClr val="00B050"/>
                </a:solidFill>
              </a:rPr>
              <a:t>奥列宁</a:t>
            </a:r>
            <a:r>
              <a:rPr lang="zh-CN" altLang="en-US" sz="2000" dirty="0">
                <a:solidFill>
                  <a:srgbClr val="080808"/>
                </a:solidFill>
              </a:rPr>
              <a:t>因不满现实，离开上流社会，到高加索山村来寻求自由与幸福。在纯朴的哥萨克山民中，他逐渐认识到一个人的幸福不在于满足“自我”的利己主义的愿望，而在于与大自然溶为一体，摈弃自私之心。但是他的最后结局却与阿乐哥一样。玛丽雅娜却发现他自私而拒绝了他的爱情。</a:t>
            </a:r>
            <a:endParaRPr lang="zh-CN" altLang="en-US" sz="2000" dirty="0">
              <a:solidFill>
                <a:srgbClr val="080808"/>
              </a:solidFill>
            </a:endParaRPr>
          </a:p>
          <a:p>
            <a:pPr fontAlgn="auto">
              <a:lnSpc>
                <a:spcPct val="125000"/>
              </a:lnSpc>
              <a:spcBef>
                <a:spcPts val="0"/>
              </a:spcBef>
            </a:pPr>
            <a:r>
              <a:rPr lang="zh-CN" altLang="en-US" sz="2000" dirty="0">
                <a:solidFill>
                  <a:srgbClr val="080808"/>
                </a:solidFill>
              </a:rPr>
              <a:t>          奥列宁这一形象带有托尔斯泰自身的影子，主人公的出走和投身大自然正是托尔斯泰主张贵族“平民化”的表现。他体现了作者对俄国社会问题和贵族出路问题的苦苦探索。作者由此否定城市文明和资产阶级文化，并美化了民间生活，号召人们投身大自然，进行道德自我完善。</a:t>
            </a:r>
            <a:endParaRPr lang="zh-CN" altLang="en-US" sz="2000" dirty="0">
              <a:solidFill>
                <a:srgbClr val="080808"/>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2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8657" name="标题 232449"/>
          <p:cNvSpPr>
            <a:spLocks noGrp="1"/>
          </p:cNvSpPr>
          <p:nvPr>
            <p:ph type="title"/>
          </p:nvPr>
        </p:nvSpPr>
        <p:spPr/>
        <p:txBody>
          <a:bodyPr anchor="ctr"/>
          <a:lstStyle/>
          <a:p>
            <a:r>
              <a:rPr lang="en-US" altLang="zh-CN" sz="4000" b="1" dirty="0">
                <a:solidFill>
                  <a:srgbClr val="00B050"/>
                </a:solidFill>
              </a:rPr>
              <a:t>《</a:t>
            </a:r>
            <a:r>
              <a:rPr lang="zh-CN" altLang="en-US" sz="4000" b="1" dirty="0">
                <a:solidFill>
                  <a:srgbClr val="00B050"/>
                </a:solidFill>
              </a:rPr>
              <a:t>战争与和平</a:t>
            </a:r>
            <a:r>
              <a:rPr lang="en-US" altLang="zh-CN" sz="4000" b="1">
                <a:solidFill>
                  <a:srgbClr val="00B050"/>
                </a:solidFill>
              </a:rPr>
              <a:t>》</a:t>
            </a:r>
            <a:r>
              <a:rPr lang="zh-CN" altLang="en-US" sz="4000" b="1" dirty="0">
                <a:solidFill>
                  <a:srgbClr val="00B050"/>
                </a:solidFill>
              </a:rPr>
              <a:t>（</a:t>
            </a:r>
            <a:r>
              <a:rPr lang="ru-RU" altLang="zh-CN" sz="4000" b="1" dirty="0">
                <a:solidFill>
                  <a:srgbClr val="00B050"/>
                </a:solidFill>
              </a:rPr>
              <a:t>18</a:t>
            </a:r>
            <a:r>
              <a:rPr lang="en-US" altLang="zh-CN" sz="4000" b="1" dirty="0">
                <a:solidFill>
                  <a:srgbClr val="00B050"/>
                </a:solidFill>
              </a:rPr>
              <a:t>64—69</a:t>
            </a:r>
            <a:r>
              <a:rPr lang="zh-CN" altLang="en-US" sz="4000" b="1" dirty="0">
                <a:solidFill>
                  <a:srgbClr val="00B050"/>
                </a:solidFill>
              </a:rPr>
              <a:t>）</a:t>
            </a:r>
            <a:endParaRPr lang="zh-CN" altLang="en-US" sz="4000" b="1" dirty="0">
              <a:solidFill>
                <a:srgbClr val="00B050"/>
              </a:solidFill>
            </a:endParaRPr>
          </a:p>
        </p:txBody>
      </p:sp>
      <p:sp>
        <p:nvSpPr>
          <p:cNvPr id="198658" name="文本占位符 232450"/>
          <p:cNvSpPr>
            <a:spLocks noGrp="1"/>
          </p:cNvSpPr>
          <p:nvPr>
            <p:ph idx="1"/>
          </p:nvPr>
        </p:nvSpPr>
        <p:spPr/>
        <p:txBody>
          <a:bodyPr anchor="t"/>
          <a:lstStyle/>
          <a:p>
            <a:pPr fontAlgn="auto">
              <a:lnSpc>
                <a:spcPct val="125000"/>
              </a:lnSpc>
              <a:spcBef>
                <a:spcPts val="0"/>
              </a:spcBef>
            </a:pPr>
            <a:r>
              <a:rPr lang="zh-CN" altLang="en-US" sz="2000" dirty="0">
                <a:solidFill>
                  <a:srgbClr val="080808"/>
                </a:solidFill>
              </a:rPr>
              <a:t>按作者的本意，小说从</a:t>
            </a:r>
            <a:r>
              <a:rPr lang="en-US" altLang="zh-CN" sz="2000" dirty="0">
                <a:solidFill>
                  <a:srgbClr val="080808"/>
                </a:solidFill>
              </a:rPr>
              <a:t>1805</a:t>
            </a:r>
            <a:r>
              <a:rPr lang="zh-CN" altLang="en-US" sz="2000" dirty="0">
                <a:solidFill>
                  <a:srgbClr val="080808"/>
                </a:solidFill>
              </a:rPr>
              <a:t>年写起，再写</a:t>
            </a:r>
            <a:r>
              <a:rPr lang="en-US" altLang="zh-CN" sz="2000" dirty="0">
                <a:solidFill>
                  <a:srgbClr val="080808"/>
                </a:solidFill>
              </a:rPr>
              <a:t>1807</a:t>
            </a:r>
            <a:r>
              <a:rPr lang="zh-CN" altLang="en-US" sz="2000" dirty="0">
                <a:solidFill>
                  <a:srgbClr val="080808"/>
                </a:solidFill>
              </a:rPr>
              <a:t>年、</a:t>
            </a:r>
            <a:r>
              <a:rPr lang="en-US" altLang="zh-CN" sz="2000" dirty="0">
                <a:solidFill>
                  <a:srgbClr val="080808"/>
                </a:solidFill>
              </a:rPr>
              <a:t>1812</a:t>
            </a:r>
            <a:r>
              <a:rPr lang="zh-CN" altLang="en-US" sz="2000" dirty="0">
                <a:solidFill>
                  <a:srgbClr val="080808"/>
                </a:solidFill>
              </a:rPr>
              <a:t>年、</a:t>
            </a:r>
            <a:r>
              <a:rPr lang="en-US" altLang="zh-CN" sz="2000" dirty="0">
                <a:solidFill>
                  <a:srgbClr val="080808"/>
                </a:solidFill>
              </a:rPr>
              <a:t>1825</a:t>
            </a:r>
            <a:r>
              <a:rPr lang="zh-CN" altLang="en-US" sz="2000" dirty="0">
                <a:solidFill>
                  <a:srgbClr val="080808"/>
                </a:solidFill>
              </a:rPr>
              <a:t>年和</a:t>
            </a:r>
            <a:r>
              <a:rPr lang="en-US" altLang="zh-CN" sz="2000" dirty="0">
                <a:solidFill>
                  <a:srgbClr val="080808"/>
                </a:solidFill>
              </a:rPr>
              <a:t>1856</a:t>
            </a:r>
            <a:r>
              <a:rPr lang="zh-CN" altLang="en-US" sz="2000" dirty="0">
                <a:solidFill>
                  <a:srgbClr val="080808"/>
                </a:solidFill>
              </a:rPr>
              <a:t>年等重大事件，但小说只写到</a:t>
            </a:r>
            <a:r>
              <a:rPr lang="en-US" altLang="zh-CN" sz="2000" dirty="0">
                <a:solidFill>
                  <a:srgbClr val="080808"/>
                </a:solidFill>
              </a:rPr>
              <a:t>1814</a:t>
            </a:r>
            <a:r>
              <a:rPr lang="zh-CN" altLang="en-US" sz="2000" dirty="0">
                <a:solidFill>
                  <a:srgbClr val="080808"/>
                </a:solidFill>
              </a:rPr>
              <a:t>年，并以</a:t>
            </a:r>
            <a:r>
              <a:rPr lang="en-US" altLang="zh-CN" sz="2000" dirty="0">
                <a:solidFill>
                  <a:srgbClr val="080808"/>
                </a:solidFill>
              </a:rPr>
              <a:t>1812</a:t>
            </a:r>
            <a:r>
              <a:rPr lang="zh-CN" altLang="en-US" sz="2000" dirty="0">
                <a:solidFill>
                  <a:srgbClr val="080808"/>
                </a:solidFill>
              </a:rPr>
              <a:t>年俄法战争为中心，以</a:t>
            </a:r>
            <a:r>
              <a:rPr lang="zh-CN" altLang="en-US" sz="2000" b="1" dirty="0">
                <a:solidFill>
                  <a:srgbClr val="00B050"/>
                </a:solidFill>
              </a:rPr>
              <a:t>包尔康斯基</a:t>
            </a:r>
            <a:r>
              <a:rPr lang="ru-RU" altLang="zh-CN" sz="2000" b="1" dirty="0">
                <a:solidFill>
                  <a:srgbClr val="00B050"/>
                </a:solidFill>
              </a:rPr>
              <a:t>(Болконский)</a:t>
            </a:r>
            <a:r>
              <a:rPr lang="zh-CN" altLang="en-US" sz="2000" dirty="0">
                <a:solidFill>
                  <a:srgbClr val="080808"/>
                </a:solidFill>
              </a:rPr>
              <a:t>、</a:t>
            </a:r>
            <a:r>
              <a:rPr lang="zh-CN" altLang="en-US" sz="2000" b="1" dirty="0">
                <a:solidFill>
                  <a:srgbClr val="00B050"/>
                </a:solidFill>
              </a:rPr>
              <a:t>别祖霍夫</a:t>
            </a:r>
            <a:r>
              <a:rPr lang="ru-RU" altLang="zh-CN" sz="2000" b="1" dirty="0">
                <a:solidFill>
                  <a:srgbClr val="00B050"/>
                </a:solidFill>
              </a:rPr>
              <a:t>(Безухов)</a:t>
            </a:r>
            <a:r>
              <a:rPr lang="zh-CN" altLang="en-US" sz="2000" dirty="0">
                <a:solidFill>
                  <a:srgbClr val="080808"/>
                </a:solidFill>
              </a:rPr>
              <a:t>、</a:t>
            </a:r>
            <a:r>
              <a:rPr lang="zh-CN" altLang="en-US" sz="2000" b="1" dirty="0">
                <a:solidFill>
                  <a:srgbClr val="00B050"/>
                </a:solidFill>
              </a:rPr>
              <a:t>罗斯托夫</a:t>
            </a:r>
            <a:r>
              <a:rPr lang="ru-RU" altLang="zh-CN" sz="2000" b="1" dirty="0">
                <a:solidFill>
                  <a:srgbClr val="00B050"/>
                </a:solidFill>
              </a:rPr>
              <a:t>(Ростов)</a:t>
            </a:r>
            <a:r>
              <a:rPr lang="zh-CN" altLang="en-US" sz="2000" dirty="0">
                <a:solidFill>
                  <a:srgbClr val="080808"/>
                </a:solidFill>
              </a:rPr>
              <a:t>和</a:t>
            </a:r>
            <a:r>
              <a:rPr lang="zh-CN" altLang="en-US" sz="2000" b="1" dirty="0">
                <a:solidFill>
                  <a:srgbClr val="00B050"/>
                </a:solidFill>
              </a:rPr>
              <a:t>库拉金</a:t>
            </a:r>
            <a:r>
              <a:rPr lang="ru-RU" altLang="zh-CN" sz="2000" b="1" dirty="0">
                <a:solidFill>
                  <a:srgbClr val="00B050"/>
                </a:solidFill>
              </a:rPr>
              <a:t>(Курагин)</a:t>
            </a:r>
            <a:r>
              <a:rPr lang="zh-CN" altLang="en-US" sz="2000" dirty="0">
                <a:solidFill>
                  <a:srgbClr val="080808"/>
                </a:solidFill>
              </a:rPr>
              <a:t>四大贵族为主线，在战争与和平的交替中展现当时社会、政治、经济、历史、宗教、家庭等无数的画面。全书共描写了</a:t>
            </a:r>
            <a:r>
              <a:rPr lang="en-US" altLang="zh-CN" sz="2000" dirty="0">
                <a:solidFill>
                  <a:srgbClr val="080808"/>
                </a:solidFill>
              </a:rPr>
              <a:t>559</a:t>
            </a:r>
            <a:r>
              <a:rPr lang="zh-CN" altLang="en-US" sz="2000" dirty="0">
                <a:solidFill>
                  <a:srgbClr val="080808"/>
                </a:solidFill>
              </a:rPr>
              <a:t>个人物，上至皇帝、大臣，下至商人、士兵、农民，融小说、哲学、政论为一体，反映了各阶级和各阶层的思想情绪，提出了道德、哲学、历史、生活等问题。</a:t>
            </a:r>
            <a:endParaRPr lang="zh-CN" altLang="en-US" sz="2000" dirty="0">
              <a:solidFill>
                <a:srgbClr val="080808"/>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2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681" name="标题 233473"/>
          <p:cNvSpPr>
            <a:spLocks noGrp="1"/>
          </p:cNvSpPr>
          <p:nvPr>
            <p:ph type="title"/>
          </p:nvPr>
        </p:nvSpPr>
        <p:spPr/>
        <p:txBody>
          <a:bodyPr anchor="ctr"/>
          <a:lstStyle/>
          <a:p>
            <a:r>
              <a:rPr lang="zh-CN" altLang="en-US" sz="4000" b="1" dirty="0">
                <a:solidFill>
                  <a:srgbClr val="00B050"/>
                </a:solidFill>
              </a:rPr>
              <a:t>作品的内部人物结构</a:t>
            </a:r>
            <a:endParaRPr lang="zh-CN" altLang="en-US" sz="4000" b="1" dirty="0">
              <a:solidFill>
                <a:srgbClr val="00B050"/>
              </a:solidFill>
            </a:endParaRPr>
          </a:p>
        </p:txBody>
      </p:sp>
      <p:pic>
        <p:nvPicPr>
          <p:cNvPr id="6" name="图片 5"/>
          <p:cNvPicPr>
            <a:picLocks noChangeAspect="1"/>
          </p:cNvPicPr>
          <p:nvPr/>
        </p:nvPicPr>
        <p:blipFill>
          <a:blip r:embed="rId1" cstate="print"/>
          <a:stretch>
            <a:fillRect/>
          </a:stretch>
        </p:blipFill>
        <p:spPr>
          <a:xfrm>
            <a:off x="724535" y="1217295"/>
            <a:ext cx="7327900" cy="3219450"/>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2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0705" name="标题 234497"/>
          <p:cNvSpPr>
            <a:spLocks noGrp="1"/>
          </p:cNvSpPr>
          <p:nvPr>
            <p:ph type="title"/>
          </p:nvPr>
        </p:nvSpPr>
        <p:spPr>
          <a:xfrm>
            <a:off x="1485900" y="205979"/>
            <a:ext cx="6172200" cy="691753"/>
          </a:xfrm>
        </p:spPr>
        <p:txBody>
          <a:bodyPr anchor="ctr"/>
          <a:lstStyle/>
          <a:p>
            <a:r>
              <a:rPr lang="zh-CN" altLang="en-US" sz="4000" b="1" dirty="0">
                <a:solidFill>
                  <a:srgbClr val="00B050"/>
                </a:solidFill>
              </a:rPr>
              <a:t>主题思想</a:t>
            </a:r>
            <a:endParaRPr lang="zh-CN" altLang="en-US" sz="4000" b="1" dirty="0">
              <a:solidFill>
                <a:srgbClr val="00B050"/>
              </a:solidFill>
            </a:endParaRPr>
          </a:p>
        </p:txBody>
      </p:sp>
      <p:sp>
        <p:nvSpPr>
          <p:cNvPr id="200706" name="文本占位符 234498"/>
          <p:cNvSpPr>
            <a:spLocks noGrp="1"/>
          </p:cNvSpPr>
          <p:nvPr>
            <p:ph idx="1"/>
          </p:nvPr>
        </p:nvSpPr>
        <p:spPr>
          <a:xfrm>
            <a:off x="282575" y="1200150"/>
            <a:ext cx="8404225" cy="3394710"/>
          </a:xfrm>
        </p:spPr>
        <p:txBody>
          <a:bodyPr anchor="t"/>
          <a:lstStyle/>
          <a:p>
            <a:pPr fontAlgn="auto">
              <a:lnSpc>
                <a:spcPct val="125000"/>
              </a:lnSpc>
              <a:spcBef>
                <a:spcPts val="0"/>
              </a:spcBef>
            </a:pPr>
            <a:r>
              <a:rPr lang="zh-CN" altLang="en-US" sz="2000" dirty="0">
                <a:solidFill>
                  <a:srgbClr val="080808"/>
                </a:solidFill>
              </a:rPr>
              <a:t>小说深刻反映了</a:t>
            </a:r>
            <a:r>
              <a:rPr lang="en-US" altLang="zh-CN" sz="2000" dirty="0">
                <a:solidFill>
                  <a:srgbClr val="080808"/>
                </a:solidFill>
              </a:rPr>
              <a:t>1805—1825</a:t>
            </a:r>
            <a:r>
              <a:rPr lang="zh-CN" altLang="en-US" sz="2000" dirty="0">
                <a:solidFill>
                  <a:srgbClr val="080808"/>
                </a:solidFill>
              </a:rPr>
              <a:t>年间俄国历史上的重大事件，展示了广阔的生活画面，提出了许多政治、历史、哲学和道德等问题，肯定了卫国战争的正义性，谴责了拿破仑的侵略，表现了人民群众反抗侵略的英勇斗争以及历史作用，歌颂了英雄主义和爱国主义精神，同时揭露了对国家的危亡无动于衷的上流社会。通过对</a:t>
            </a:r>
            <a:r>
              <a:rPr lang="zh-CN" altLang="en-US" sz="2000" b="1" dirty="0">
                <a:solidFill>
                  <a:srgbClr val="080808"/>
                </a:solidFill>
              </a:rPr>
              <a:t>安德烈和彼埃尔的描写指出了贵族阶级的出路</a:t>
            </a:r>
            <a:r>
              <a:rPr lang="zh-CN" altLang="en-US" sz="2000" dirty="0">
                <a:solidFill>
                  <a:srgbClr val="080808"/>
                </a:solidFill>
              </a:rPr>
              <a:t>，反映了作者对人生意义和社会出路的思考和探索。通过</a:t>
            </a:r>
            <a:r>
              <a:rPr lang="zh-CN" altLang="en-US" sz="2000" b="1" dirty="0">
                <a:solidFill>
                  <a:srgbClr val="080808"/>
                </a:solidFill>
              </a:rPr>
              <a:t>卡拉塔耶夫的言行宣扬了“勿以暴力抗恶”</a:t>
            </a:r>
            <a:r>
              <a:rPr lang="zh-CN" altLang="en-US" sz="2000" dirty="0">
                <a:solidFill>
                  <a:srgbClr val="080808"/>
                </a:solidFill>
              </a:rPr>
              <a:t>的思想。通过</a:t>
            </a:r>
            <a:r>
              <a:rPr lang="zh-CN" altLang="en-US" sz="2000" b="1" dirty="0">
                <a:solidFill>
                  <a:srgbClr val="080808"/>
                </a:solidFill>
              </a:rPr>
              <a:t>娜塔莎的形象表达了作者的妇女观</a:t>
            </a:r>
            <a:r>
              <a:rPr lang="zh-CN" altLang="en-US" sz="2000" dirty="0">
                <a:solidFill>
                  <a:srgbClr val="080808"/>
                </a:solidFill>
              </a:rPr>
              <a:t>。</a:t>
            </a:r>
            <a:endParaRPr lang="zh-CN" altLang="en-US" sz="2000" dirty="0">
              <a:solidFill>
                <a:srgbClr val="080808"/>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2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1729" name="矩形 235521"/>
          <p:cNvSpPr/>
          <p:nvPr/>
        </p:nvSpPr>
        <p:spPr>
          <a:xfrm>
            <a:off x="1656160" y="145971"/>
            <a:ext cx="5669756" cy="701040"/>
          </a:xfrm>
          <a:prstGeom prst="rect">
            <a:avLst/>
          </a:prstGeom>
          <a:noFill/>
          <a:ln w="9525">
            <a:noFill/>
          </a:ln>
        </p:spPr>
        <p:txBody>
          <a:bodyPr anchor="ctr">
            <a:spAutoFit/>
          </a:bodyPr>
          <a:lstStyle/>
          <a:p>
            <a:pPr lvl="0" indent="0" algn="ctr"/>
            <a:r>
              <a:rPr lang="zh-CN" altLang="en-US" sz="4000" b="1" dirty="0">
                <a:solidFill>
                  <a:srgbClr val="00B050"/>
                </a:solidFill>
                <a:latin typeface="Arial" panose="020B0604020202020204" pitchFamily="34" charset="0"/>
                <a:ea typeface="宋体" panose="02010600030101010101" pitchFamily="2" charset="-122"/>
              </a:rPr>
              <a:t>形象分析</a:t>
            </a:r>
            <a:r>
              <a:rPr lang="zh-CN" altLang="en-US" sz="3000" dirty="0">
                <a:solidFill>
                  <a:srgbClr val="FF3300"/>
                </a:solidFill>
                <a:latin typeface="Arial" panose="020B0604020202020204" pitchFamily="34" charset="0"/>
                <a:ea typeface="宋体" panose="02010600030101010101" pitchFamily="2" charset="-122"/>
              </a:rPr>
              <a:t> </a:t>
            </a:r>
            <a:endParaRPr lang="zh-CN" altLang="en-US" sz="3000" dirty="0">
              <a:solidFill>
                <a:srgbClr val="FF3300"/>
              </a:solidFill>
              <a:latin typeface="Arial" panose="020B0604020202020204" pitchFamily="34" charset="0"/>
              <a:ea typeface="宋体" panose="02010600030101010101" pitchFamily="2" charset="-122"/>
            </a:endParaRPr>
          </a:p>
        </p:txBody>
      </p:sp>
      <p:sp>
        <p:nvSpPr>
          <p:cNvPr id="201730" name="矩形 235522"/>
          <p:cNvSpPr/>
          <p:nvPr/>
        </p:nvSpPr>
        <p:spPr>
          <a:xfrm>
            <a:off x="849630" y="952500"/>
            <a:ext cx="1993900" cy="502920"/>
          </a:xfrm>
          <a:prstGeom prst="rect">
            <a:avLst/>
          </a:prstGeom>
          <a:noFill/>
          <a:ln w="9525">
            <a:noFill/>
          </a:ln>
        </p:spPr>
        <p:txBody>
          <a:bodyPr wrap="square" anchor="ctr">
            <a:spAutoFit/>
          </a:bodyPr>
          <a:lstStyle/>
          <a:p>
            <a:pPr lvl="0" indent="0"/>
            <a:r>
              <a:rPr lang="zh-CN" altLang="en-US" sz="2700" b="1" dirty="0">
                <a:solidFill>
                  <a:schemeClr val="accent1"/>
                </a:solidFill>
                <a:latin typeface="Arial" panose="020B0604020202020204" pitchFamily="34" charset="0"/>
                <a:ea typeface="宋体" panose="02010600030101010101" pitchFamily="2" charset="-122"/>
              </a:rPr>
              <a:t>安德烈</a:t>
            </a:r>
            <a:r>
              <a:rPr lang="zh-CN" altLang="en-US" dirty="0">
                <a:latin typeface="Arial" panose="020B0604020202020204" pitchFamily="34" charset="0"/>
                <a:ea typeface="宋体" panose="02010600030101010101" pitchFamily="2" charset="-122"/>
              </a:rPr>
              <a:t> </a:t>
            </a:r>
            <a:endParaRPr lang="zh-CN" altLang="en-US" dirty="0">
              <a:latin typeface="Arial" panose="020B0604020202020204" pitchFamily="34" charset="0"/>
              <a:ea typeface="宋体" panose="02010600030101010101" pitchFamily="2" charset="-122"/>
            </a:endParaRPr>
          </a:p>
        </p:txBody>
      </p:sp>
      <p:sp>
        <p:nvSpPr>
          <p:cNvPr id="201731" name="矩形 235523"/>
          <p:cNvSpPr/>
          <p:nvPr/>
        </p:nvSpPr>
        <p:spPr>
          <a:xfrm>
            <a:off x="777240" y="1539558"/>
            <a:ext cx="7769860" cy="2399665"/>
          </a:xfrm>
          <a:prstGeom prst="rect">
            <a:avLst/>
          </a:prstGeom>
          <a:noFill/>
          <a:ln w="9525">
            <a:noFill/>
          </a:ln>
        </p:spPr>
        <p:txBody>
          <a:bodyPr wrap="square" anchor="ctr">
            <a:spAutoFit/>
          </a:bodyPr>
          <a:lstStyle/>
          <a:p>
            <a:pPr lvl="0" indent="0" fontAlgn="auto">
              <a:lnSpc>
                <a:spcPct val="125000"/>
              </a:lnSpc>
            </a:pPr>
            <a:r>
              <a:rPr lang="zh-CN" altLang="en-US" sz="2000" dirty="0">
                <a:solidFill>
                  <a:schemeClr val="accent1"/>
                </a:solidFill>
                <a:latin typeface="Arial" panose="020B0604020202020204" pitchFamily="34" charset="0"/>
                <a:ea typeface="宋体" panose="02010600030101010101" pitchFamily="2" charset="-122"/>
              </a:rPr>
              <a:t>这是托尔斯泰笔下的优秀贵族青年。他拥有才智，并富有正义感。早年一度崇拜拿破仑，战争激发了他的功名心，但奥斯特里兹战役使他产生了厌世情绪，感到人生的渺小。后来，娜塔莎的爱和关于月夜的美好憧憬以及老橡树的枯枝发芽、树叶茂盛再度振奋了他，同时，由于他接近人民，憎恨贵族，理想与爱国的激情使他伤愈重返前线，最后为国捐躯。 </a:t>
            </a:r>
            <a:endParaRPr lang="zh-CN" altLang="en-US" sz="2000" dirty="0">
              <a:solidFill>
                <a:schemeClr val="accent1"/>
              </a:solidFill>
              <a:latin typeface="Arial" panose="020B0604020202020204" pitchFamily="34" charset="0"/>
              <a:ea typeface="宋体" panose="02010600030101010101" pitchFamily="2" charset="-122"/>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2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753" name="矩形 236545"/>
          <p:cNvSpPr/>
          <p:nvPr/>
        </p:nvSpPr>
        <p:spPr>
          <a:xfrm>
            <a:off x="559435" y="859473"/>
            <a:ext cx="8025130" cy="3215005"/>
          </a:xfrm>
          <a:prstGeom prst="rect">
            <a:avLst/>
          </a:prstGeom>
          <a:noFill/>
          <a:ln w="9525">
            <a:noFill/>
          </a:ln>
        </p:spPr>
        <p:txBody>
          <a:bodyPr wrap="square" anchor="ctr">
            <a:spAutoFit/>
          </a:bodyPr>
          <a:lstStyle/>
          <a:p>
            <a:pPr lvl="0" indent="266700"/>
            <a:r>
              <a:rPr lang="zh-CN" altLang="en-US" sz="2800" b="1" dirty="0">
                <a:solidFill>
                  <a:schemeClr val="accent1"/>
                </a:solidFill>
                <a:latin typeface="Arial" panose="020B0604020202020204" pitchFamily="34" charset="0"/>
                <a:ea typeface="宋体" panose="02010600030101010101" pitchFamily="2" charset="-122"/>
              </a:rPr>
              <a:t>彼埃尔</a:t>
            </a:r>
            <a:endParaRPr lang="zh-CN" altLang="en-US" sz="2800" b="1" dirty="0">
              <a:solidFill>
                <a:schemeClr val="accent1"/>
              </a:solidFill>
              <a:latin typeface="Arial" panose="020B0604020202020204" pitchFamily="34" charset="0"/>
              <a:ea typeface="宋体" panose="02010600030101010101" pitchFamily="2" charset="-122"/>
            </a:endParaRPr>
          </a:p>
          <a:p>
            <a:pPr lvl="0" indent="266700" fontAlgn="auto">
              <a:lnSpc>
                <a:spcPct val="125000"/>
              </a:lnSpc>
            </a:pPr>
            <a:r>
              <a:rPr lang="zh-CN" altLang="en-US" sz="2000" dirty="0">
                <a:solidFill>
                  <a:schemeClr val="accent1"/>
                </a:solidFill>
                <a:latin typeface="Arial" panose="020B0604020202020204" pitchFamily="34" charset="0"/>
                <a:ea typeface="宋体" panose="02010600030101010101" pitchFamily="2" charset="-122"/>
              </a:rPr>
              <a:t>这是贵族青年代表，是老别祖霍夫公爵的私生子。他偏重意志与感情，善于思考并勇于探索，是贵族阶级的理想人物。他探索的是“宁静和内心的和谐”。 但妻子</a:t>
            </a:r>
            <a:r>
              <a:rPr lang="zh-CN" altLang="en-US" sz="2000" b="1" dirty="0">
                <a:solidFill>
                  <a:schemeClr val="accent1"/>
                </a:solidFill>
                <a:latin typeface="Arial" panose="020B0604020202020204" pitchFamily="34" charset="0"/>
                <a:ea typeface="宋体" panose="02010600030101010101" pitchFamily="2" charset="-122"/>
              </a:rPr>
              <a:t>爱仑的放荡</a:t>
            </a:r>
            <a:r>
              <a:rPr lang="zh-CN" altLang="en-US" sz="2000" dirty="0">
                <a:solidFill>
                  <a:schemeClr val="accent1"/>
                </a:solidFill>
                <a:latin typeface="Arial" panose="020B0604020202020204" pitchFamily="34" charset="0"/>
                <a:ea typeface="宋体" panose="02010600030101010101" pitchFamily="2" charset="-122"/>
              </a:rPr>
              <a:t>使他痛苦，探索与尝试连遭失败。最后在与卡拉塔耶夫的结识中找到人生的意义。从而激起爱国热情，并决心冒险刺杀拿破仑。与</a:t>
            </a:r>
            <a:r>
              <a:rPr lang="zh-CN" altLang="en-US" sz="2000" b="1" dirty="0">
                <a:solidFill>
                  <a:schemeClr val="accent1"/>
                </a:solidFill>
                <a:latin typeface="Arial" panose="020B0604020202020204" pitchFamily="34" charset="0"/>
                <a:ea typeface="宋体" panose="02010600030101010101" pitchFamily="2" charset="-122"/>
              </a:rPr>
              <a:t>娜塔莎成婚</a:t>
            </a:r>
            <a:r>
              <a:rPr lang="zh-CN" altLang="en-US" sz="2000" dirty="0">
                <a:solidFill>
                  <a:schemeClr val="accent1"/>
                </a:solidFill>
                <a:latin typeface="Arial" panose="020B0604020202020204" pitchFamily="34" charset="0"/>
                <a:ea typeface="宋体" panose="02010600030101010101" pitchFamily="2" charset="-122"/>
              </a:rPr>
              <a:t>后，他仍不满现实，参加了秘密组织，并克服了</a:t>
            </a:r>
            <a:r>
              <a:rPr lang="zh-CN" altLang="en-US" sz="2000" b="1" dirty="0">
                <a:solidFill>
                  <a:schemeClr val="accent1"/>
                </a:solidFill>
                <a:latin typeface="Arial" panose="020B0604020202020204" pitchFamily="34" charset="0"/>
                <a:ea typeface="宋体" panose="02010600030101010101" pitchFamily="2" charset="-122"/>
              </a:rPr>
              <a:t>卡拉塔耶夫的宿命论</a:t>
            </a:r>
            <a:r>
              <a:rPr lang="zh-CN" altLang="en-US" sz="2000" dirty="0">
                <a:solidFill>
                  <a:schemeClr val="accent1"/>
                </a:solidFill>
                <a:latin typeface="Arial" panose="020B0604020202020204" pitchFamily="34" charset="0"/>
                <a:ea typeface="宋体" panose="02010600030101010101" pitchFamily="2" charset="-122"/>
              </a:rPr>
              <a:t>与不抵抗思想，在思想上接近了“十二月党人”。</a:t>
            </a:r>
            <a:endParaRPr lang="zh-CN" altLang="en-US" sz="2000" dirty="0">
              <a:solidFill>
                <a:schemeClr val="accent1"/>
              </a:solidFill>
              <a:latin typeface="Arial" panose="020B0604020202020204" pitchFamily="34" charset="0"/>
              <a:ea typeface="宋体" panose="02010600030101010101" pitchFamily="2" charset="-122"/>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2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3777" name="矩形 237569"/>
          <p:cNvSpPr/>
          <p:nvPr/>
        </p:nvSpPr>
        <p:spPr>
          <a:xfrm>
            <a:off x="520065" y="681355"/>
            <a:ext cx="7936230" cy="3553460"/>
          </a:xfrm>
          <a:prstGeom prst="rect">
            <a:avLst/>
          </a:prstGeom>
          <a:noFill/>
          <a:ln w="9525">
            <a:noFill/>
          </a:ln>
        </p:spPr>
        <p:txBody>
          <a:bodyPr wrap="square" anchor="ctr">
            <a:spAutoFit/>
          </a:bodyPr>
          <a:lstStyle/>
          <a:p>
            <a:pPr lvl="0" indent="266700"/>
            <a:r>
              <a:rPr lang="zh-CN" altLang="en-US" sz="2700" b="1" dirty="0">
                <a:solidFill>
                  <a:schemeClr val="accent1"/>
                </a:solidFill>
                <a:latin typeface="Arial" panose="020B0604020202020204" pitchFamily="34" charset="0"/>
                <a:ea typeface="宋体" panose="02010600030101010101" pitchFamily="2" charset="-122"/>
              </a:rPr>
              <a:t>娜塔莎</a:t>
            </a:r>
            <a:endParaRPr lang="zh-CN" altLang="en-US" sz="2700" b="1" dirty="0">
              <a:solidFill>
                <a:schemeClr val="accent1"/>
              </a:solidFill>
              <a:latin typeface="Arial" panose="020B0604020202020204" pitchFamily="34" charset="0"/>
              <a:ea typeface="宋体" panose="02010600030101010101" pitchFamily="2" charset="-122"/>
            </a:endParaRPr>
          </a:p>
          <a:p>
            <a:pPr lvl="0" indent="266700" algn="just" fontAlgn="auto">
              <a:lnSpc>
                <a:spcPct val="125000"/>
              </a:lnSpc>
            </a:pPr>
            <a:r>
              <a:rPr lang="zh-CN" altLang="en-US" sz="2000" dirty="0">
                <a:solidFill>
                  <a:schemeClr val="accent1"/>
                </a:solidFill>
                <a:latin typeface="Arial" panose="020B0604020202020204" pitchFamily="34" charset="0"/>
                <a:ea typeface="宋体" panose="02010600030101010101" pitchFamily="2" charset="-122"/>
              </a:rPr>
              <a:t>作者以论战的态度塑造了这一形象，以此来</a:t>
            </a:r>
            <a:r>
              <a:rPr lang="zh-CN" altLang="en-US" sz="2000" b="1" dirty="0">
                <a:solidFill>
                  <a:schemeClr val="accent1"/>
                </a:solidFill>
                <a:latin typeface="Arial" panose="020B0604020202020204" pitchFamily="34" charset="0"/>
                <a:ea typeface="宋体" panose="02010600030101010101" pitchFamily="2" charset="-122"/>
              </a:rPr>
              <a:t>与平民知识分子塑造的女性形象相对立</a:t>
            </a:r>
            <a:r>
              <a:rPr lang="zh-CN" altLang="en-US" sz="2000" dirty="0">
                <a:solidFill>
                  <a:schemeClr val="accent1"/>
                </a:solidFill>
                <a:latin typeface="Arial" panose="020B0604020202020204" pitchFamily="34" charset="0"/>
                <a:ea typeface="宋体" panose="02010600030101010101" pitchFamily="2" charset="-122"/>
              </a:rPr>
              <a:t>。作者怀着深厚的感情描刻画了她。她活泼自然，乐观可爱，心地善良，勇敢坚定，充满了生命力。她热爱自然，深入民间，是托氏笔下的温柔可爱的女性形象。最后，作者让她成为贤妻良母，成为一个多产的母亲，把自己的全部精力都集中在家庭、丈夫和孩子身</a:t>
            </a:r>
            <a:r>
              <a:rPr lang="zh-CN" altLang="en-US" sz="2000" dirty="0">
                <a:solidFill>
                  <a:schemeClr val="accent1"/>
                </a:solidFill>
                <a:latin typeface="Arial" panose="020B0604020202020204" pitchFamily="34" charset="0"/>
                <a:ea typeface="宋体" panose="02010600030101010101" pitchFamily="2" charset="-122"/>
                <a:sym typeface="+mn-ea"/>
              </a:rPr>
              <a:t>上。这一点最充分地体现了作者的妇女观。</a:t>
            </a:r>
            <a:endParaRPr lang="zh-CN" altLang="en-US" sz="2000" dirty="0">
              <a:solidFill>
                <a:schemeClr val="accent1"/>
              </a:solidFill>
              <a:latin typeface="Arial" panose="020B0604020202020204" pitchFamily="34" charset="0"/>
              <a:ea typeface="宋体" panose="02010600030101010101" pitchFamily="2" charset="-122"/>
            </a:endParaRPr>
          </a:p>
          <a:p>
            <a:pPr lvl="0" indent="266700" algn="ctr"/>
            <a:endParaRPr lang="zh-CN" altLang="en-US" sz="2400" dirty="0">
              <a:solidFill>
                <a:schemeClr val="accent1"/>
              </a:solidFill>
              <a:latin typeface="Arial" panose="020B0604020202020204" pitchFamily="34" charset="0"/>
              <a:ea typeface="宋体" panose="02010600030101010101" pitchFamily="2" charset="-122"/>
            </a:endParaRPr>
          </a:p>
          <a:p>
            <a:pPr lvl="0" indent="266700" algn="ctr"/>
            <a:endParaRPr lang="zh-CN" altLang="en-US" sz="2400" dirty="0">
              <a:solidFill>
                <a:schemeClr val="accent1"/>
              </a:solidFill>
              <a:latin typeface="Arial" panose="020B0604020202020204" pitchFamily="34" charset="0"/>
              <a:ea typeface="宋体" panose="02010600030101010101" pitchFamily="2" charset="-122"/>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2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01" name="矩形 238593"/>
          <p:cNvSpPr/>
          <p:nvPr/>
        </p:nvSpPr>
        <p:spPr>
          <a:xfrm>
            <a:off x="650240" y="1126173"/>
            <a:ext cx="7843520" cy="2045335"/>
          </a:xfrm>
          <a:prstGeom prst="rect">
            <a:avLst/>
          </a:prstGeom>
          <a:noFill/>
          <a:ln w="9525">
            <a:noFill/>
          </a:ln>
        </p:spPr>
        <p:txBody>
          <a:bodyPr wrap="square" anchor="ctr">
            <a:spAutoFit/>
          </a:bodyPr>
          <a:lstStyle/>
          <a:p>
            <a:pPr lvl="0" indent="0"/>
            <a:r>
              <a:rPr lang="zh-CN" altLang="en-US" sz="2700" b="1" dirty="0">
                <a:solidFill>
                  <a:schemeClr val="accent1"/>
                </a:solidFill>
                <a:latin typeface="Arial" panose="020B0604020202020204" pitchFamily="34" charset="0"/>
                <a:ea typeface="宋体" panose="02010600030101010101" pitchFamily="2" charset="-122"/>
              </a:rPr>
              <a:t>卡拉塔耶夫</a:t>
            </a:r>
            <a:endParaRPr lang="zh-CN" altLang="en-US" sz="2700" b="1" dirty="0">
              <a:solidFill>
                <a:schemeClr val="accent1"/>
              </a:solidFill>
              <a:latin typeface="Arial" panose="020B0604020202020204" pitchFamily="34" charset="0"/>
              <a:ea typeface="宋体" panose="02010600030101010101" pitchFamily="2" charset="-122"/>
            </a:endParaRPr>
          </a:p>
          <a:p>
            <a:pPr lvl="0" indent="0" fontAlgn="auto">
              <a:lnSpc>
                <a:spcPct val="125000"/>
              </a:lnSpc>
            </a:pPr>
            <a:r>
              <a:rPr lang="zh-CN" altLang="en-US" sz="2000" dirty="0">
                <a:solidFill>
                  <a:schemeClr val="accent1"/>
                </a:solidFill>
                <a:latin typeface="Arial" panose="020B0604020202020204" pitchFamily="34" charset="0"/>
                <a:ea typeface="宋体" panose="02010600030101010101" pitchFamily="2" charset="-122"/>
              </a:rPr>
              <a:t>这是托氏心目中的俄罗斯农民的优秀形象，是作者思想的体现者，一个典型的宗法制农民的形象。他乐观、朴素、逆来顺受，一切听天由命。他的生活座右铭是“人不是自己在生活，而是上帝在安排”。他主张宽恕一切人，反对以恶抗恶，从不过分地幻想与追求。</a:t>
            </a:r>
            <a:endParaRPr lang="zh-CN" altLang="en-US" sz="2000" dirty="0">
              <a:solidFill>
                <a:schemeClr val="accent1"/>
              </a:solidFill>
              <a:latin typeface="Arial" panose="020B0604020202020204" pitchFamily="34" charset="0"/>
              <a:ea typeface="宋体" panose="02010600030101010101" pitchFamily="2" charset="-122"/>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2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6849" name="标题 240641"/>
          <p:cNvSpPr>
            <a:spLocks noGrp="1"/>
          </p:cNvSpPr>
          <p:nvPr>
            <p:ph type="title"/>
          </p:nvPr>
        </p:nvSpPr>
        <p:spPr/>
        <p:txBody>
          <a:bodyPr anchor="ctr"/>
          <a:lstStyle/>
          <a:p>
            <a:r>
              <a:rPr lang="en-US" altLang="zh-CN" sz="4000" b="1" dirty="0">
                <a:solidFill>
                  <a:srgbClr val="00B050"/>
                </a:solidFill>
              </a:rPr>
              <a:t>《</a:t>
            </a:r>
            <a:r>
              <a:rPr lang="zh-CN" altLang="en-US" sz="4000" b="1" dirty="0">
                <a:solidFill>
                  <a:srgbClr val="00B050"/>
                </a:solidFill>
              </a:rPr>
              <a:t>安娜</a:t>
            </a:r>
            <a:r>
              <a:rPr lang="en-US" altLang="zh-CN" sz="4000" b="1" dirty="0">
                <a:solidFill>
                  <a:srgbClr val="00B050"/>
                </a:solidFill>
              </a:rPr>
              <a:t>·</a:t>
            </a:r>
            <a:r>
              <a:rPr lang="zh-CN" altLang="en-US" sz="4000" b="1" dirty="0">
                <a:solidFill>
                  <a:srgbClr val="00B050"/>
                </a:solidFill>
              </a:rPr>
              <a:t>卡列尼娜</a:t>
            </a:r>
            <a:r>
              <a:rPr lang="en-US" altLang="zh-CN" sz="4000" b="1">
                <a:solidFill>
                  <a:srgbClr val="00B050"/>
                </a:solidFill>
              </a:rPr>
              <a:t>》</a:t>
            </a:r>
            <a:r>
              <a:rPr lang="zh-CN" altLang="en-US" sz="4000" dirty="0">
                <a:solidFill>
                  <a:srgbClr val="00B050"/>
                </a:solidFill>
              </a:rPr>
              <a:t>（</a:t>
            </a:r>
            <a:r>
              <a:rPr lang="en-US" altLang="zh-CN" sz="4000" dirty="0">
                <a:solidFill>
                  <a:srgbClr val="00B050"/>
                </a:solidFill>
              </a:rPr>
              <a:t>1873-1877</a:t>
            </a:r>
            <a:r>
              <a:rPr lang="zh-CN" altLang="en-US" sz="4000" dirty="0">
                <a:solidFill>
                  <a:srgbClr val="00B050"/>
                </a:solidFill>
              </a:rPr>
              <a:t>）</a:t>
            </a:r>
            <a:endParaRPr lang="zh-CN" altLang="en-US" sz="4000" dirty="0">
              <a:solidFill>
                <a:srgbClr val="00B050"/>
              </a:solidFill>
            </a:endParaRPr>
          </a:p>
        </p:txBody>
      </p:sp>
      <p:sp>
        <p:nvSpPr>
          <p:cNvPr id="206850" name="文本占位符 240642"/>
          <p:cNvSpPr>
            <a:spLocks noGrp="1"/>
          </p:cNvSpPr>
          <p:nvPr>
            <p:ph sz="half" idx="1"/>
          </p:nvPr>
        </p:nvSpPr>
        <p:spPr>
          <a:xfrm>
            <a:off x="880745" y="1393190"/>
            <a:ext cx="3634105" cy="3394710"/>
          </a:xfrm>
        </p:spPr>
        <p:txBody>
          <a:bodyPr anchor="t"/>
          <a:lstStyle/>
          <a:p>
            <a:r>
              <a:rPr lang="zh-CN" altLang="en-US" sz="2000" dirty="0">
                <a:solidFill>
                  <a:schemeClr val="accent1"/>
                </a:solidFill>
              </a:rPr>
              <a:t>写于</a:t>
            </a:r>
            <a:r>
              <a:rPr lang="en-US" altLang="zh-CN" sz="2000" dirty="0">
                <a:solidFill>
                  <a:schemeClr val="accent1"/>
                </a:solidFill>
              </a:rPr>
              <a:t>1870</a:t>
            </a:r>
            <a:r>
              <a:rPr lang="zh-CN" altLang="en-US" sz="2000" dirty="0">
                <a:solidFill>
                  <a:schemeClr val="accent1"/>
                </a:solidFill>
              </a:rPr>
              <a:t>年代，发表于</a:t>
            </a:r>
            <a:r>
              <a:rPr lang="en-US" altLang="zh-CN" sz="2000" dirty="0">
                <a:solidFill>
                  <a:schemeClr val="accent1"/>
                </a:solidFill>
              </a:rPr>
              <a:t>77</a:t>
            </a:r>
            <a:r>
              <a:rPr lang="zh-CN" altLang="en-US" sz="2000" dirty="0">
                <a:solidFill>
                  <a:schemeClr val="accent1"/>
                </a:solidFill>
              </a:rPr>
              <a:t>年，当时俄国正处农奴制改革后，资本主义已大肆入侵俄国农村，正如作者一开始就写道：这里的“一切都翻了个身，一切都刚刚安排下来”。小说标志了托氏的批判现实主义的新发展，也是他的世界观的集中表现。</a:t>
            </a:r>
            <a:endParaRPr lang="zh-CN" altLang="en-US" sz="2000" dirty="0">
              <a:solidFill>
                <a:schemeClr val="accent1"/>
              </a:solidFill>
            </a:endParaRPr>
          </a:p>
          <a:p>
            <a:endParaRPr lang="zh-CN" altLang="en-US" sz="1800" dirty="0"/>
          </a:p>
        </p:txBody>
      </p:sp>
      <p:sp>
        <p:nvSpPr>
          <p:cNvPr id="206851" name="文本占位符 240643"/>
          <p:cNvSpPr>
            <a:spLocks noGrp="1"/>
          </p:cNvSpPr>
          <p:nvPr>
            <p:ph sz="half" idx="2"/>
          </p:nvPr>
        </p:nvSpPr>
        <p:spPr>
          <a:xfrm>
            <a:off x="4629150" y="1200150"/>
            <a:ext cx="3028950" cy="3394472"/>
          </a:xfrm>
        </p:spPr>
        <p:txBody>
          <a:bodyPr anchor="t"/>
          <a:lstStyle/>
          <a:p>
            <a:endParaRPr lang="zh-CN" altLang="en-US" sz="1800"/>
          </a:p>
        </p:txBody>
      </p:sp>
      <p:pic>
        <p:nvPicPr>
          <p:cNvPr id="206852" name="图片 240644" descr="安娜卡列尼娜（DVD）（简装）（费雯·丽主演）">
            <a:hlinkClick r:id=""/>
          </p:cNvPr>
          <p:cNvPicPr>
            <a:picLocks noChangeAspect="1"/>
          </p:cNvPicPr>
          <p:nvPr/>
        </p:nvPicPr>
        <p:blipFill>
          <a:blip r:embed="rId1" cstate="print"/>
          <a:stretch>
            <a:fillRect/>
          </a:stretch>
        </p:blipFill>
        <p:spPr>
          <a:xfrm>
            <a:off x="4680347" y="1221581"/>
            <a:ext cx="2700338" cy="3240881"/>
          </a:xfrm>
          <a:prstGeom prst="rect">
            <a:avLst/>
          </a:prstGeom>
          <a:noFill/>
          <a:ln w="9525">
            <a:noFill/>
          </a:ln>
        </p:spPr>
      </p:pic>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2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7873" name="标题 241665"/>
          <p:cNvSpPr>
            <a:spLocks noGrp="1"/>
          </p:cNvSpPr>
          <p:nvPr>
            <p:ph type="title"/>
          </p:nvPr>
        </p:nvSpPr>
        <p:spPr/>
        <p:txBody>
          <a:bodyPr anchor="ctr"/>
          <a:lstStyle/>
          <a:p>
            <a:r>
              <a:rPr lang="zh-CN" altLang="en-US" sz="4000" b="1" dirty="0">
                <a:solidFill>
                  <a:srgbClr val="00B050"/>
                </a:solidFill>
              </a:rPr>
              <a:t>情节结构</a:t>
            </a:r>
            <a:endParaRPr lang="zh-CN" altLang="en-US" sz="4000" b="1" dirty="0">
              <a:solidFill>
                <a:srgbClr val="00B050"/>
              </a:solidFill>
            </a:endParaRPr>
          </a:p>
        </p:txBody>
      </p:sp>
      <p:sp>
        <p:nvSpPr>
          <p:cNvPr id="207874" name="文本占位符 241666"/>
          <p:cNvSpPr>
            <a:spLocks noGrp="1"/>
          </p:cNvSpPr>
          <p:nvPr>
            <p:ph idx="1"/>
          </p:nvPr>
        </p:nvSpPr>
        <p:spPr>
          <a:xfrm>
            <a:off x="328930" y="1200150"/>
            <a:ext cx="8357870" cy="3394710"/>
          </a:xfrm>
        </p:spPr>
        <p:txBody>
          <a:bodyPr anchor="t"/>
          <a:lstStyle/>
          <a:p>
            <a:pPr fontAlgn="auto">
              <a:lnSpc>
                <a:spcPct val="125000"/>
              </a:lnSpc>
              <a:spcBef>
                <a:spcPts val="0"/>
              </a:spcBef>
            </a:pPr>
            <a:r>
              <a:rPr lang="zh-CN" altLang="en-US" sz="2000" dirty="0">
                <a:solidFill>
                  <a:srgbClr val="080808"/>
                </a:solidFill>
              </a:rPr>
              <a:t>小说由两条平行线索交织构成：一条是由</a:t>
            </a:r>
            <a:r>
              <a:rPr lang="zh-CN" altLang="en-US" sz="2000" b="1" dirty="0">
                <a:solidFill>
                  <a:srgbClr val="080808"/>
                </a:solidFill>
              </a:rPr>
              <a:t>安娜</a:t>
            </a:r>
            <a:r>
              <a:rPr lang="zh-CN" altLang="en-US" sz="2000" dirty="0">
                <a:solidFill>
                  <a:srgbClr val="080808"/>
                </a:solidFill>
              </a:rPr>
              <a:t>因不满丈夫</a:t>
            </a:r>
            <a:r>
              <a:rPr lang="zh-CN" altLang="en-US" sz="2000" b="1" dirty="0">
                <a:solidFill>
                  <a:srgbClr val="080808"/>
                </a:solidFill>
              </a:rPr>
              <a:t>卡列宁（</a:t>
            </a:r>
            <a:r>
              <a:rPr lang="ru-RU" altLang="zh-CN" sz="2000" b="1" dirty="0">
                <a:solidFill>
                  <a:srgbClr val="080808"/>
                </a:solidFill>
              </a:rPr>
              <a:t>Каренин</a:t>
            </a:r>
            <a:r>
              <a:rPr lang="zh-CN" altLang="en-US" sz="2000" b="1" dirty="0">
                <a:solidFill>
                  <a:srgbClr val="080808"/>
                </a:solidFill>
              </a:rPr>
              <a:t>）</a:t>
            </a:r>
            <a:r>
              <a:rPr lang="zh-CN" altLang="en-US" sz="2000" dirty="0">
                <a:solidFill>
                  <a:srgbClr val="080808"/>
                </a:solidFill>
              </a:rPr>
              <a:t>和上流社会虚伪，爱上了花花公子</a:t>
            </a:r>
            <a:r>
              <a:rPr lang="zh-CN" altLang="en-US" sz="2000" b="1" dirty="0">
                <a:solidFill>
                  <a:srgbClr val="080808"/>
                </a:solidFill>
              </a:rPr>
              <a:t>渥伦斯基</a:t>
            </a:r>
            <a:r>
              <a:rPr lang="ru-RU" altLang="zh-CN" sz="2000" b="1" dirty="0">
                <a:solidFill>
                  <a:srgbClr val="080808"/>
                </a:solidFill>
              </a:rPr>
              <a:t>(Вронский)</a:t>
            </a:r>
            <a:r>
              <a:rPr lang="zh-CN" altLang="en-US" sz="2000" dirty="0">
                <a:solidFill>
                  <a:srgbClr val="080808"/>
                </a:solidFill>
              </a:rPr>
              <a:t>，因此遭到上流社会的唾弃，后来又遭到渥伦斯基的冷遇，终于在痛苦和绝望中卧轨自杀。作者围绕着安娜对爱情的追求这一线索对上流社会和官僚作了全面的暴露和批判；另一条线索则是外省地主</a:t>
            </a:r>
            <a:r>
              <a:rPr lang="zh-CN" altLang="en-US" sz="2000" b="1" dirty="0">
                <a:solidFill>
                  <a:srgbClr val="080808"/>
                </a:solidFill>
              </a:rPr>
              <a:t>列文</a:t>
            </a:r>
            <a:r>
              <a:rPr lang="zh-CN" altLang="en-US" sz="2000" dirty="0">
                <a:solidFill>
                  <a:srgbClr val="080808"/>
                </a:solidFill>
              </a:rPr>
              <a:t>和贵族小姐</a:t>
            </a:r>
            <a:r>
              <a:rPr lang="zh-CN" altLang="en-US" sz="2000" b="1" dirty="0">
                <a:solidFill>
                  <a:srgbClr val="080808"/>
                </a:solidFill>
              </a:rPr>
              <a:t>吉提</a:t>
            </a:r>
            <a:r>
              <a:rPr lang="zh-CN" altLang="en-US" sz="2000" dirty="0">
                <a:solidFill>
                  <a:srgbClr val="080808"/>
                </a:solidFill>
              </a:rPr>
              <a:t>的恋爱的波折，终成眷属的故事。作者通过列文对事业和生活的探索，广泛地反映了农奴制改革前后的俄国社会生活情形。</a:t>
            </a:r>
            <a:r>
              <a:rPr lang="zh-CN" altLang="en-US" sz="2000" dirty="0"/>
              <a:t> </a:t>
            </a:r>
            <a:endParaRPr lang="zh-CN" altLang="en-US" sz="2000" dirty="0"/>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2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标题 149505"/>
          <p:cNvSpPr>
            <a:spLocks noGrp="1"/>
          </p:cNvSpPr>
          <p:nvPr>
            <p:ph type="title"/>
          </p:nvPr>
        </p:nvSpPr>
        <p:spPr>
          <a:xfrm>
            <a:off x="457200" y="28178"/>
            <a:ext cx="8229600" cy="857250"/>
          </a:xfrm>
        </p:spPr>
        <p:txBody>
          <a:bodyPr anchor="ctr"/>
          <a:lstStyle/>
          <a:p>
            <a:pPr fontAlgn="base"/>
            <a:r>
              <a:rPr lang="zh-CN" altLang="en-US" sz="4000" b="1" strike="noStrike" noProof="1">
                <a:solidFill>
                  <a:srgbClr val="00B050"/>
                </a:solidFill>
              </a:rPr>
              <a:t>形象分析</a:t>
            </a:r>
            <a:r>
              <a:rPr lang="zh-CN" altLang="en-US" sz="4000" strike="noStrike" noProof="1"/>
              <a:t> </a:t>
            </a:r>
            <a:endParaRPr lang="zh-CN" altLang="en-US" sz="4000" strike="noStrike" noProof="1"/>
          </a:p>
        </p:txBody>
      </p:sp>
      <p:sp>
        <p:nvSpPr>
          <p:cNvPr id="149507" name="文本占位符 149506"/>
          <p:cNvSpPr>
            <a:spLocks noGrp="1"/>
          </p:cNvSpPr>
          <p:nvPr>
            <p:ph idx="1"/>
          </p:nvPr>
        </p:nvSpPr>
        <p:spPr>
          <a:xfrm>
            <a:off x="457200" y="885191"/>
            <a:ext cx="8229600" cy="3394472"/>
          </a:xfrm>
        </p:spPr>
        <p:txBody>
          <a:bodyPr/>
          <a:lstStyle/>
          <a:p>
            <a:pPr marL="0" indent="0" fontAlgn="base">
              <a:lnSpc>
                <a:spcPct val="80000"/>
              </a:lnSpc>
              <a:buNone/>
            </a:pPr>
            <a:r>
              <a:rPr lang="zh-CN" sz="2400" b="1" strike="noStrike" noProof="1">
                <a:solidFill>
                  <a:schemeClr val="accent1"/>
                </a:solidFill>
              </a:rPr>
              <a:t>安娜</a:t>
            </a:r>
            <a:endParaRPr lang="zh-CN" sz="2400" b="1" strike="noStrike" noProof="1">
              <a:solidFill>
                <a:schemeClr val="accent1"/>
              </a:solidFill>
            </a:endParaRPr>
          </a:p>
          <a:p>
            <a:pPr marL="0" indent="0" fontAlgn="base">
              <a:lnSpc>
                <a:spcPct val="150000"/>
              </a:lnSpc>
              <a:spcBef>
                <a:spcPts val="0"/>
              </a:spcBef>
              <a:buNone/>
            </a:pPr>
            <a:r>
              <a:rPr lang="zh-CN" altLang="en-US" sz="2000" dirty="0">
                <a:solidFill>
                  <a:srgbClr val="080808"/>
                </a:solidFill>
                <a:sym typeface="+mn-ea"/>
              </a:rPr>
              <a:t>           这是一个迷人的、追求个性解放和爱情自由的贵妇人。作者对她作了特别描写：美丽的脸蛋、白嫩的手臂、细长的颈脖、轻飘的卷发、轻快的动作、包括走路的姿态，一切都是迷人的。但她与卡列宁的婚事纯属父母之命，一直过了八年没有爱情的夫妻生活。然而，她是个充满精力和热情的少妇，她决不甘于过这种安宁但很寂寞而又没有爱情的生活。与渥伦斯基邂逅使她决心作重新选择。她不顾卡列宁的哀求和重重阻挠与家庭决裂。她对渥伦斯基的爱是全身心的，是无条件的。她甘冒上流社会的唾弃，只求渥伦斯基能一心爱她。</a:t>
            </a:r>
            <a:endParaRPr lang="zh-CN" altLang="en-US" sz="2000" strike="noStrike" noProof="1">
              <a:solidFill>
                <a:srgbClr val="080808"/>
              </a:solidFill>
              <a:sym typeface="+mn-ea"/>
            </a:endParaRPr>
          </a:p>
        </p:txBody>
      </p:sp>
    </p:spTree>
  </p:cSld>
  <p:clrMapOvr>
    <a:masterClrMapping/>
  </p:clrMapOvr>
  <p:transition>
    <p:blinds dir="vert"/>
  </p:transition>
</p:sld>
</file>

<file path=ppt/slides/slide2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7" name="文本占位符 149506"/>
          <p:cNvSpPr>
            <a:spLocks noGrp="1"/>
          </p:cNvSpPr>
          <p:nvPr>
            <p:ph idx="1"/>
          </p:nvPr>
        </p:nvSpPr>
        <p:spPr>
          <a:xfrm>
            <a:off x="457200" y="777876"/>
            <a:ext cx="8229600" cy="3394472"/>
          </a:xfrm>
        </p:spPr>
        <p:txBody>
          <a:bodyPr/>
          <a:lstStyle/>
          <a:p>
            <a:pPr marL="0" indent="0" fontAlgn="base">
              <a:lnSpc>
                <a:spcPct val="125000"/>
              </a:lnSpc>
              <a:spcBef>
                <a:spcPts val="0"/>
              </a:spcBef>
              <a:buNone/>
            </a:pPr>
            <a:r>
              <a:rPr lang="en-US" altLang="zh-CN" sz="2000" strike="noStrike" noProof="1">
                <a:solidFill>
                  <a:schemeClr val="accent1"/>
                </a:solidFill>
              </a:rPr>
              <a:t>          </a:t>
            </a:r>
            <a:r>
              <a:rPr lang="zh-CN" sz="2000" strike="noStrike" noProof="1">
                <a:solidFill>
                  <a:schemeClr val="accent1"/>
                </a:solidFill>
              </a:rPr>
              <a:t>可是，渥伦斯基终于敌不过上流的指责而对她背信弃义，从而冷落了安娜。这位勇敢的挑战者和新生活的追求者终于在火车轮下找到归宿，以死来抗议社会对她的迫害。</a:t>
            </a:r>
            <a:endParaRPr lang="zh-CN" sz="2000" strike="noStrike" noProof="1">
              <a:solidFill>
                <a:schemeClr val="accent1"/>
              </a:solidFill>
            </a:endParaRPr>
          </a:p>
          <a:p>
            <a:pPr marL="0" indent="0" fontAlgn="base">
              <a:lnSpc>
                <a:spcPct val="125000"/>
              </a:lnSpc>
              <a:spcBef>
                <a:spcPts val="0"/>
              </a:spcBef>
              <a:buNone/>
            </a:pPr>
            <a:r>
              <a:rPr lang="zh-CN" sz="2000" strike="noStrike" noProof="1">
                <a:solidFill>
                  <a:schemeClr val="accent1"/>
                </a:solidFill>
              </a:rPr>
              <a:t>          作者对安娜的态度是矛盾的，在她身上充分体现了托氏的世界观和妇女观中保守的一面。作者认为安娜是不幸的，值得同情，但他又认为安娜是有罪的：她破坏了家庭的幸福与和谐，对丈夫有罪，应该受到谴责。可是，他又认为安娜之死是上流社会迫害的结果。作者指出社会比安娜更坏，根本不配惩罚她，只有上帝才是真正的裁判者。因此，作者在卷首中就用题词“申冤在我，我必报应”来表示他对社会的抗议。</a:t>
            </a:r>
            <a:endParaRPr lang="zh-CN" sz="2000" strike="noStrike" noProof="1">
              <a:solidFill>
                <a:schemeClr val="accent1"/>
              </a:solidFill>
            </a:endParaRPr>
          </a:p>
        </p:txBody>
      </p:sp>
    </p:spTree>
  </p:cSld>
  <p:clrMapOvr>
    <a:masterClrMapping/>
  </p:clrMapOvr>
  <p:transition>
    <p:blinds dir="vert"/>
  </p:transition>
</p:sld>
</file>

<file path=ppt/slides/slide2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标题 149505"/>
          <p:cNvSpPr>
            <a:spLocks noGrp="1"/>
          </p:cNvSpPr>
          <p:nvPr>
            <p:ph type="title"/>
          </p:nvPr>
        </p:nvSpPr>
        <p:spPr/>
        <p:txBody>
          <a:bodyPr anchor="ctr"/>
          <a:lstStyle/>
          <a:p>
            <a:pPr fontAlgn="base"/>
            <a:r>
              <a:rPr lang="zh-CN" altLang="en-US" b="1" strike="noStrike" noProof="1">
                <a:solidFill>
                  <a:srgbClr val="00B050"/>
                </a:solidFill>
              </a:rPr>
              <a:t>安娜与塔吉雅娜</a:t>
            </a:r>
            <a:r>
              <a:rPr lang="zh-CN" altLang="en-US" strike="noStrike" noProof="1"/>
              <a:t> </a:t>
            </a:r>
            <a:endParaRPr lang="zh-CN" altLang="en-US" strike="noStrike" noProof="1"/>
          </a:p>
        </p:txBody>
      </p:sp>
      <p:sp>
        <p:nvSpPr>
          <p:cNvPr id="149507" name="文本占位符 149506"/>
          <p:cNvSpPr>
            <a:spLocks noGrp="1"/>
          </p:cNvSpPr>
          <p:nvPr>
            <p:ph idx="1"/>
          </p:nvPr>
        </p:nvSpPr>
        <p:spPr>
          <a:xfrm>
            <a:off x="457200" y="1290956"/>
            <a:ext cx="8229600" cy="3394472"/>
          </a:xfrm>
        </p:spPr>
        <p:txBody>
          <a:bodyPr/>
          <a:lstStyle/>
          <a:p>
            <a:pPr marL="0" indent="0" fontAlgn="base">
              <a:lnSpc>
                <a:spcPct val="125000"/>
              </a:lnSpc>
              <a:spcBef>
                <a:spcPts val="0"/>
              </a:spcBef>
              <a:buNone/>
            </a:pPr>
            <a:r>
              <a:rPr lang="en-US" altLang="zh-CN" sz="2000" strike="noStrike" noProof="1">
                <a:solidFill>
                  <a:schemeClr val="accent1"/>
                </a:solidFill>
              </a:rPr>
              <a:t>         </a:t>
            </a:r>
            <a:r>
              <a:rPr lang="zh-CN" sz="2000" strike="noStrike" noProof="1">
                <a:solidFill>
                  <a:schemeClr val="accent1"/>
                </a:solidFill>
              </a:rPr>
              <a:t>两者是俄国文学中优秀的妇女形象，但安娜与塔吉雅娜不同，她不满空虚的生活，敢于向社会挑战，表现出对自由的追求。而塔吉雅娜却注定要在那个社会中生活一辈子。应该说，安娜是新的女性形象，但她的反抗是个人反抗，也是一种消极反抗，因此她所付出的代价的巨大的。</a:t>
            </a:r>
            <a:endParaRPr lang="zh-CN" sz="2000" strike="noStrike" noProof="1">
              <a:solidFill>
                <a:schemeClr val="accent1"/>
              </a:solidFill>
            </a:endParaRPr>
          </a:p>
        </p:txBody>
      </p:sp>
    </p:spTree>
  </p:cSld>
  <p:clrMapOvr>
    <a:masterClrMapping/>
  </p:clrMapOvr>
  <p:transition>
    <p:blinds dir="vert"/>
  </p:transition>
</p:sld>
</file>

<file path=ppt/slides/slide2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0945" name="标题 244737"/>
          <p:cNvSpPr>
            <a:spLocks noGrp="1"/>
          </p:cNvSpPr>
          <p:nvPr>
            <p:ph type="title"/>
          </p:nvPr>
        </p:nvSpPr>
        <p:spPr/>
        <p:txBody>
          <a:bodyPr anchor="ctr"/>
          <a:lstStyle/>
          <a:p>
            <a:r>
              <a:rPr lang="zh-CN" altLang="en-US" sz="4000" b="1" dirty="0">
                <a:solidFill>
                  <a:srgbClr val="00B050"/>
                </a:solidFill>
              </a:rPr>
              <a:t>渥伦斯基</a:t>
            </a:r>
            <a:endParaRPr lang="zh-CN" altLang="en-US" sz="4000" b="1" dirty="0">
              <a:solidFill>
                <a:srgbClr val="00B050"/>
              </a:solidFill>
            </a:endParaRPr>
          </a:p>
        </p:txBody>
      </p:sp>
      <p:sp>
        <p:nvSpPr>
          <p:cNvPr id="210946" name="文本占位符 244738"/>
          <p:cNvSpPr>
            <a:spLocks noGrp="1"/>
          </p:cNvSpPr>
          <p:nvPr>
            <p:ph idx="1"/>
          </p:nvPr>
        </p:nvSpPr>
        <p:spPr/>
        <p:txBody>
          <a:bodyPr anchor="t"/>
          <a:lstStyle/>
          <a:p>
            <a:pPr marL="0" indent="0" fontAlgn="auto">
              <a:lnSpc>
                <a:spcPct val="125000"/>
              </a:lnSpc>
              <a:spcBef>
                <a:spcPts val="0"/>
              </a:spcBef>
              <a:buNone/>
            </a:pPr>
            <a:r>
              <a:rPr lang="en-US" altLang="zh-CN" dirty="0"/>
              <a:t>     </a:t>
            </a:r>
            <a:r>
              <a:rPr lang="zh-CN" altLang="en-US" sz="2000" dirty="0">
                <a:solidFill>
                  <a:schemeClr val="accent1"/>
                </a:solidFill>
              </a:rPr>
              <a:t>在托氏笔下，这是一个不折不扣的彼得堡上流社会的花花公子。他是一位青年军官，外表优雅、英俊、潇洒、慷慨和勇敢，但他对安娜却不够忠诚。安娜的死深深震动了他，最后他又当了志愿兵赴前线，但求一死，终于把自己的命运与安娜联系了起来。</a:t>
            </a:r>
            <a:endParaRPr lang="zh-CN" altLang="en-US" sz="2000" dirty="0">
              <a:solidFill>
                <a:schemeClr val="accent1"/>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2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1969" name="标题 245761"/>
          <p:cNvSpPr>
            <a:spLocks noGrp="1"/>
          </p:cNvSpPr>
          <p:nvPr>
            <p:ph type="title"/>
          </p:nvPr>
        </p:nvSpPr>
        <p:spPr/>
        <p:txBody>
          <a:bodyPr anchor="ctr"/>
          <a:lstStyle/>
          <a:p>
            <a:r>
              <a:rPr lang="zh-CN" altLang="en-US" sz="4000" b="1" dirty="0">
                <a:solidFill>
                  <a:srgbClr val="00B050"/>
                </a:solidFill>
              </a:rPr>
              <a:t>卡列宁</a:t>
            </a:r>
            <a:endParaRPr lang="zh-CN" altLang="en-US" sz="4000" b="1" dirty="0">
              <a:solidFill>
                <a:srgbClr val="00B050"/>
              </a:solidFill>
            </a:endParaRPr>
          </a:p>
        </p:txBody>
      </p:sp>
      <p:sp>
        <p:nvSpPr>
          <p:cNvPr id="211970" name="文本占位符 245762"/>
          <p:cNvSpPr>
            <a:spLocks noGrp="1"/>
          </p:cNvSpPr>
          <p:nvPr>
            <p:ph idx="1"/>
          </p:nvPr>
        </p:nvSpPr>
        <p:spPr>
          <a:xfrm>
            <a:off x="328295" y="1144906"/>
            <a:ext cx="8229600" cy="3394472"/>
          </a:xfrm>
        </p:spPr>
        <p:txBody>
          <a:bodyPr anchor="t"/>
          <a:lstStyle/>
          <a:p>
            <a:pPr fontAlgn="auto">
              <a:lnSpc>
                <a:spcPct val="125000"/>
              </a:lnSpc>
              <a:spcBef>
                <a:spcPts val="0"/>
              </a:spcBef>
            </a:pPr>
            <a:r>
              <a:rPr lang="en-US" altLang="zh-CN" sz="2000" dirty="0">
                <a:solidFill>
                  <a:srgbClr val="080808"/>
                </a:solidFill>
              </a:rPr>
              <a:t>         </a:t>
            </a:r>
            <a:r>
              <a:rPr lang="zh-CN" altLang="en-US" sz="2000" dirty="0">
                <a:solidFill>
                  <a:srgbClr val="080808"/>
                </a:solidFill>
              </a:rPr>
              <a:t>这是上层贵族社会的“台柱”之一 ，首都显贵官僚的代表。他完全醉心于功名，以博学著称，其实其眼界十分狭窄。他不懂艺术，也不懂感情，用安娜的话来说，：“爱是什么，他连知道都不知道”。他是一个浅薄自私、自负而又伪善的人，一辈子在虚伪中度过，是一部官僚机器。托尔斯泰用尖刻的笔触描绘了这一形象。</a:t>
            </a:r>
            <a:endParaRPr lang="zh-CN" altLang="en-US" sz="2000" dirty="0">
              <a:solidFill>
                <a:srgbClr val="080808"/>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2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2993" name="标题 246785"/>
          <p:cNvSpPr>
            <a:spLocks noGrp="1"/>
          </p:cNvSpPr>
          <p:nvPr>
            <p:ph type="title"/>
          </p:nvPr>
        </p:nvSpPr>
        <p:spPr/>
        <p:txBody>
          <a:bodyPr anchor="ctr"/>
          <a:lstStyle/>
          <a:p>
            <a:r>
              <a:rPr lang="zh-CN" altLang="en-US" sz="4000" b="1" dirty="0">
                <a:solidFill>
                  <a:srgbClr val="00B050"/>
                </a:solidFill>
              </a:rPr>
              <a:t>列文</a:t>
            </a:r>
            <a:endParaRPr lang="zh-CN" altLang="en-US" sz="4000" b="1" dirty="0">
              <a:solidFill>
                <a:srgbClr val="00B050"/>
              </a:solidFill>
            </a:endParaRPr>
          </a:p>
        </p:txBody>
      </p:sp>
      <p:sp>
        <p:nvSpPr>
          <p:cNvPr id="212994" name="文本占位符 246786"/>
          <p:cNvSpPr>
            <a:spLocks noGrp="1"/>
          </p:cNvSpPr>
          <p:nvPr>
            <p:ph idx="1"/>
          </p:nvPr>
        </p:nvSpPr>
        <p:spPr>
          <a:xfrm>
            <a:off x="797560" y="1113155"/>
            <a:ext cx="7703185" cy="3696970"/>
          </a:xfrm>
        </p:spPr>
        <p:txBody>
          <a:bodyPr anchor="t"/>
          <a:lstStyle/>
          <a:p>
            <a:pPr fontAlgn="auto">
              <a:lnSpc>
                <a:spcPct val="125000"/>
              </a:lnSpc>
              <a:spcBef>
                <a:spcPts val="0"/>
              </a:spcBef>
            </a:pPr>
            <a:r>
              <a:rPr lang="en-US" altLang="zh-CN" sz="2000" dirty="0">
                <a:solidFill>
                  <a:srgbClr val="080808"/>
                </a:solidFill>
              </a:rPr>
              <a:t>         </a:t>
            </a:r>
            <a:r>
              <a:rPr lang="zh-CN" altLang="en-US" sz="2000" dirty="0">
                <a:solidFill>
                  <a:srgbClr val="080808"/>
                </a:solidFill>
              </a:rPr>
              <a:t>这是作者理想的体现者，他代表了托氏这一时期的思想特点。他和上流社会处于对立状态，反对都市文明，反对西欧方式的经营，主张走宗法制之路，赞扬自给自足的地主庄园和提倡地主劳动，主张农民参加部分管理，认为“农民好一些，我们的利益也就会多一些”。他主张“平民化”，实行一系列的改革，企图用道德说教来解决社会问题，但他无力消灭社会的不平等，因此，他的改革只能以失败告终，为此他一度感到绝望，产生精神危机，甚至想自杀。但后在皈依宗教和爱情中寻得精神上的平静。最后，他成了一个</a:t>
            </a:r>
            <a:r>
              <a:rPr lang="zh-CN" altLang="en-US" sz="2000" b="1" dirty="0">
                <a:solidFill>
                  <a:srgbClr val="080808"/>
                </a:solidFill>
              </a:rPr>
              <a:t>托尔斯泰主义者</a:t>
            </a:r>
            <a:r>
              <a:rPr lang="zh-CN" altLang="en-US" sz="2000" dirty="0">
                <a:solidFill>
                  <a:srgbClr val="080808"/>
                </a:solidFill>
              </a:rPr>
              <a:t>。</a:t>
            </a:r>
            <a:endParaRPr lang="zh-CN" altLang="en-US" sz="2000" dirty="0">
              <a:solidFill>
                <a:srgbClr val="080808"/>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2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4017" name="标题 247809"/>
          <p:cNvSpPr>
            <a:spLocks noGrp="1"/>
          </p:cNvSpPr>
          <p:nvPr>
            <p:ph type="title"/>
          </p:nvPr>
        </p:nvSpPr>
        <p:spPr/>
        <p:txBody>
          <a:bodyPr anchor="ctr"/>
          <a:lstStyle/>
          <a:p>
            <a:r>
              <a:rPr lang="en-US" altLang="zh-CN" b="1" dirty="0">
                <a:solidFill>
                  <a:srgbClr val="00B050"/>
                </a:solidFill>
              </a:rPr>
              <a:t>《</a:t>
            </a:r>
            <a:r>
              <a:rPr lang="zh-CN" altLang="en-US" b="1" dirty="0">
                <a:solidFill>
                  <a:srgbClr val="00B050"/>
                </a:solidFill>
              </a:rPr>
              <a:t>复活</a:t>
            </a:r>
            <a:r>
              <a:rPr lang="en-US" altLang="zh-CN" b="1">
                <a:solidFill>
                  <a:srgbClr val="00B050"/>
                </a:solidFill>
              </a:rPr>
              <a:t>》</a:t>
            </a:r>
            <a:endParaRPr lang="en-US" altLang="zh-CN" b="1">
              <a:solidFill>
                <a:srgbClr val="00B050"/>
              </a:solidFill>
            </a:endParaRPr>
          </a:p>
        </p:txBody>
      </p:sp>
      <p:sp>
        <p:nvSpPr>
          <p:cNvPr id="214018" name="文本占位符 247810"/>
          <p:cNvSpPr>
            <a:spLocks noGrp="1"/>
          </p:cNvSpPr>
          <p:nvPr>
            <p:ph idx="1"/>
          </p:nvPr>
        </p:nvSpPr>
        <p:spPr>
          <a:xfrm>
            <a:off x="457200" y="1346836"/>
            <a:ext cx="8229600" cy="3394472"/>
          </a:xfrm>
        </p:spPr>
        <p:txBody>
          <a:bodyPr anchor="t"/>
          <a:lstStyle/>
          <a:p>
            <a:pPr fontAlgn="auto">
              <a:lnSpc>
                <a:spcPct val="125000"/>
              </a:lnSpc>
              <a:spcBef>
                <a:spcPts val="0"/>
              </a:spcBef>
            </a:pPr>
            <a:r>
              <a:rPr lang="en-US" altLang="zh-CN" sz="2000" dirty="0">
                <a:solidFill>
                  <a:srgbClr val="080808"/>
                </a:solidFill>
              </a:rPr>
              <a:t>        </a:t>
            </a:r>
            <a:r>
              <a:rPr lang="zh-CN" altLang="en-US" sz="2000" dirty="0">
                <a:solidFill>
                  <a:srgbClr val="080808"/>
                </a:solidFill>
              </a:rPr>
              <a:t>这是托尔斯泰的代表作，也是他的世界观和创作的总结。小说最初名为</a:t>
            </a:r>
            <a:r>
              <a:rPr lang="en-US" altLang="zh-CN" sz="2000" dirty="0">
                <a:solidFill>
                  <a:srgbClr val="080808"/>
                </a:solidFill>
              </a:rPr>
              <a:t>《</a:t>
            </a:r>
            <a:r>
              <a:rPr lang="zh-CN" altLang="en-US" sz="2000" dirty="0">
                <a:solidFill>
                  <a:srgbClr val="080808"/>
                </a:solidFill>
              </a:rPr>
              <a:t>柯尼的故事</a:t>
            </a:r>
            <a:r>
              <a:rPr lang="en-US" altLang="zh-CN" sz="2000" dirty="0">
                <a:solidFill>
                  <a:srgbClr val="080808"/>
                </a:solidFill>
              </a:rPr>
              <a:t>》</a:t>
            </a:r>
            <a:r>
              <a:rPr lang="zh-CN" altLang="en-US" sz="2000" dirty="0">
                <a:solidFill>
                  <a:srgbClr val="080808"/>
                </a:solidFill>
              </a:rPr>
              <a:t>，这是来自彼得堡法院检查官柯尼讲述的一桩法案。后因作者自己不满意，经过十年数次易稿，最后才写成现在的</a:t>
            </a:r>
            <a:r>
              <a:rPr lang="en-US" altLang="zh-CN" sz="2000" dirty="0">
                <a:solidFill>
                  <a:srgbClr val="080808"/>
                </a:solidFill>
              </a:rPr>
              <a:t>《</a:t>
            </a:r>
            <a:r>
              <a:rPr lang="zh-CN" altLang="en-US" sz="2000" dirty="0">
                <a:solidFill>
                  <a:srgbClr val="080808"/>
                </a:solidFill>
              </a:rPr>
              <a:t>复活</a:t>
            </a:r>
            <a:r>
              <a:rPr lang="en-US" altLang="zh-CN" sz="2000" dirty="0">
                <a:solidFill>
                  <a:srgbClr val="080808"/>
                </a:solidFill>
              </a:rPr>
              <a:t>》</a:t>
            </a:r>
            <a:r>
              <a:rPr lang="zh-CN" altLang="en-US" sz="2000" dirty="0">
                <a:solidFill>
                  <a:srgbClr val="080808"/>
                </a:solidFill>
              </a:rPr>
              <a:t>。</a:t>
            </a:r>
            <a:endParaRPr lang="zh-CN" altLang="en-US" sz="2000" dirty="0">
              <a:solidFill>
                <a:srgbClr val="080808"/>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2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41" name="标题 248833"/>
          <p:cNvSpPr>
            <a:spLocks noGrp="1"/>
          </p:cNvSpPr>
          <p:nvPr>
            <p:ph type="title"/>
          </p:nvPr>
        </p:nvSpPr>
        <p:spPr>
          <a:xfrm>
            <a:off x="457200" y="136763"/>
            <a:ext cx="8229600" cy="857250"/>
          </a:xfrm>
        </p:spPr>
        <p:txBody>
          <a:bodyPr anchor="ctr"/>
          <a:lstStyle/>
          <a:p>
            <a:r>
              <a:rPr lang="zh-CN" altLang="en-US" sz="4000" b="1" dirty="0">
                <a:solidFill>
                  <a:srgbClr val="00B050"/>
                </a:solidFill>
              </a:rPr>
              <a:t>故事情节</a:t>
            </a:r>
            <a:endParaRPr lang="zh-CN" altLang="en-US" sz="4000" b="1" dirty="0">
              <a:solidFill>
                <a:srgbClr val="00B050"/>
              </a:solidFill>
            </a:endParaRPr>
          </a:p>
        </p:txBody>
      </p:sp>
      <p:sp>
        <p:nvSpPr>
          <p:cNvPr id="215042" name="文本占位符 248834"/>
          <p:cNvSpPr>
            <a:spLocks noGrp="1"/>
          </p:cNvSpPr>
          <p:nvPr>
            <p:ph idx="1"/>
          </p:nvPr>
        </p:nvSpPr>
        <p:spPr>
          <a:xfrm>
            <a:off x="386715" y="1062990"/>
            <a:ext cx="8214995" cy="3074670"/>
          </a:xfrm>
        </p:spPr>
        <p:txBody>
          <a:bodyPr anchor="t"/>
          <a:lstStyle/>
          <a:p>
            <a:pPr fontAlgn="auto">
              <a:lnSpc>
                <a:spcPct val="125000"/>
              </a:lnSpc>
              <a:spcBef>
                <a:spcPts val="0"/>
              </a:spcBef>
            </a:pPr>
            <a:r>
              <a:rPr lang="en-US" altLang="zh-CN" sz="2000" dirty="0">
                <a:solidFill>
                  <a:schemeClr val="accent1"/>
                </a:solidFill>
              </a:rPr>
              <a:t>       </a:t>
            </a:r>
            <a:r>
              <a:rPr lang="zh-CN" altLang="en-US" sz="2000" dirty="0">
                <a:solidFill>
                  <a:schemeClr val="accent1"/>
                </a:solidFill>
              </a:rPr>
              <a:t>小说描写贵族青年</a:t>
            </a:r>
            <a:r>
              <a:rPr lang="zh-CN" altLang="en-US" sz="2000" b="1" dirty="0">
                <a:solidFill>
                  <a:srgbClr val="00B050"/>
                </a:solidFill>
              </a:rPr>
              <a:t>聂赫留多夫</a:t>
            </a:r>
            <a:r>
              <a:rPr lang="ru-RU" altLang="zh-CN" sz="2000" dirty="0">
                <a:solidFill>
                  <a:srgbClr val="00B050"/>
                </a:solidFill>
              </a:rPr>
              <a:t>(Нехлюдов)</a:t>
            </a:r>
            <a:r>
              <a:rPr lang="zh-CN" altLang="en-US" sz="2000" dirty="0">
                <a:solidFill>
                  <a:schemeClr val="accent1"/>
                </a:solidFill>
              </a:rPr>
              <a:t>诱奸了少女</a:t>
            </a:r>
            <a:r>
              <a:rPr lang="zh-CN" altLang="en-US" sz="2000" b="1" dirty="0">
                <a:solidFill>
                  <a:srgbClr val="00B050"/>
                </a:solidFill>
              </a:rPr>
              <a:t>喀秋莎</a:t>
            </a:r>
            <a:r>
              <a:rPr lang="en-US" altLang="zh-CN" sz="2000" b="1" dirty="0">
                <a:solidFill>
                  <a:srgbClr val="00B050"/>
                </a:solidFill>
              </a:rPr>
              <a:t>·</a:t>
            </a:r>
            <a:r>
              <a:rPr lang="zh-CN" altLang="en-US" sz="2000" b="1" dirty="0">
                <a:solidFill>
                  <a:srgbClr val="00B050"/>
                </a:solidFill>
              </a:rPr>
              <a:t>玛丝洛娃</a:t>
            </a:r>
            <a:r>
              <a:rPr lang="ru-RU" altLang="zh-CN" sz="2000" dirty="0">
                <a:solidFill>
                  <a:srgbClr val="00B050"/>
                </a:solidFill>
              </a:rPr>
              <a:t>(Катюша Маслова)</a:t>
            </a:r>
            <a:r>
              <a:rPr lang="zh-CN" altLang="en-US" sz="2000" dirty="0">
                <a:solidFill>
                  <a:schemeClr val="accent1"/>
                </a:solidFill>
              </a:rPr>
              <a:t>，并遗弃了她，使她怀孕后被赶出家门，倍受凌辱，沦落为娼，最后被诬告犯杀人罪而入狱。主人公聂赫留多夫作为陪审员在法庭上认出喀秋莎，受到良心的谴责，并决心为她赎罪，为她奔走申冤。但终因败诉玛丝洛娃被判流放。聂赫留多夫毅然陪她去流放地。他的行为终于感动了玛丝洛娃，使她重新爱上他，但为了不损害他的名誉和地位，玛丝洛娃同一个革命者西蒙松结了婚。</a:t>
            </a:r>
            <a:endParaRPr lang="zh-CN" altLang="en-US" sz="2000" dirty="0">
              <a:solidFill>
                <a:schemeClr val="accent1"/>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2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5" name="标题 249857"/>
          <p:cNvSpPr>
            <a:spLocks noGrp="1"/>
          </p:cNvSpPr>
          <p:nvPr>
            <p:ph type="title"/>
          </p:nvPr>
        </p:nvSpPr>
        <p:spPr/>
        <p:txBody>
          <a:bodyPr anchor="ctr"/>
          <a:lstStyle/>
          <a:p>
            <a:r>
              <a:rPr lang="zh-CN" altLang="en-US" b="1" dirty="0">
                <a:solidFill>
                  <a:srgbClr val="00B050"/>
                </a:solidFill>
              </a:rPr>
              <a:t>主题</a:t>
            </a:r>
            <a:endParaRPr lang="zh-CN" altLang="en-US" b="1" dirty="0">
              <a:solidFill>
                <a:srgbClr val="00B050"/>
              </a:solidFill>
            </a:endParaRPr>
          </a:p>
        </p:txBody>
      </p:sp>
      <p:sp>
        <p:nvSpPr>
          <p:cNvPr id="216066" name="文本占位符 249858"/>
          <p:cNvSpPr>
            <a:spLocks noGrp="1"/>
          </p:cNvSpPr>
          <p:nvPr>
            <p:ph idx="1"/>
          </p:nvPr>
        </p:nvSpPr>
        <p:spPr>
          <a:xfrm>
            <a:off x="374015" y="1301115"/>
            <a:ext cx="8230235" cy="2883535"/>
          </a:xfrm>
        </p:spPr>
        <p:txBody>
          <a:bodyPr anchor="t"/>
          <a:lstStyle/>
          <a:p>
            <a:r>
              <a:rPr lang="zh-CN" altLang="en-US" sz="2400" dirty="0">
                <a:solidFill>
                  <a:schemeClr val="accent1"/>
                </a:solidFill>
              </a:rPr>
              <a:t>小说无情地暴露了沙皇俄国国家机器的反人民的本质，深刻揭露了俄国官办教会的伪善性和欺骗性，彻底否定了整个俄国的发动统治，充分反映了广大人民群众的思想情绪，同时也进一步宣扬了托尔斯泰主义。</a:t>
            </a:r>
            <a:endParaRPr lang="zh-CN" altLang="en-US" sz="2400" dirty="0">
              <a:solidFill>
                <a:schemeClr val="accent1"/>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2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7090" name="文本占位符 250882"/>
          <p:cNvSpPr>
            <a:spLocks noGrp="1"/>
          </p:cNvSpPr>
          <p:nvPr>
            <p:ph idx="1"/>
          </p:nvPr>
        </p:nvSpPr>
        <p:spPr>
          <a:xfrm>
            <a:off x="457200" y="750571"/>
            <a:ext cx="8229600" cy="3394472"/>
          </a:xfrm>
        </p:spPr>
        <p:txBody>
          <a:bodyPr anchor="t"/>
          <a:lstStyle/>
          <a:p>
            <a:pPr>
              <a:buNone/>
            </a:pPr>
            <a:r>
              <a:rPr lang="en-US" altLang="zh-CN" dirty="0"/>
              <a:t>        </a:t>
            </a:r>
            <a:r>
              <a:rPr lang="zh-CN" altLang="en-US" sz="2400" b="1" dirty="0">
                <a:solidFill>
                  <a:schemeClr val="accent1"/>
                </a:solidFill>
              </a:rPr>
              <a:t>首先</a:t>
            </a:r>
            <a:r>
              <a:rPr lang="zh-CN" altLang="en-US" sz="2400" dirty="0">
                <a:solidFill>
                  <a:schemeClr val="accent1"/>
                </a:solidFill>
              </a:rPr>
              <a:t>，托尔斯泰从法庭入手，揭露了俄国法律的不公正与法庭的黑暗。 </a:t>
            </a:r>
            <a:endParaRPr lang="zh-CN" altLang="en-US" sz="2400" dirty="0">
              <a:solidFill>
                <a:schemeClr val="accent1"/>
              </a:solidFill>
            </a:endParaRPr>
          </a:p>
          <a:p>
            <a:pPr>
              <a:buNone/>
            </a:pPr>
            <a:r>
              <a:rPr lang="zh-CN" altLang="en-US" sz="2400" dirty="0">
                <a:solidFill>
                  <a:schemeClr val="accent1"/>
                </a:solidFill>
              </a:rPr>
              <a:t>          </a:t>
            </a:r>
            <a:r>
              <a:rPr lang="zh-CN" altLang="en-US" sz="2400" b="1" dirty="0">
                <a:solidFill>
                  <a:schemeClr val="accent1"/>
                </a:solidFill>
              </a:rPr>
              <a:t>其次</a:t>
            </a:r>
            <a:r>
              <a:rPr lang="zh-CN" altLang="en-US" sz="2400" dirty="0">
                <a:solidFill>
                  <a:schemeClr val="accent1"/>
                </a:solidFill>
              </a:rPr>
              <a:t>，无情地鞭挞了整个沙皇的官僚机构并勾画出一系列高级官吏的丑恶嘴脸。</a:t>
            </a:r>
            <a:endParaRPr lang="zh-CN" altLang="en-US" sz="2400" dirty="0">
              <a:solidFill>
                <a:schemeClr val="accent1"/>
              </a:solidFill>
            </a:endParaRPr>
          </a:p>
          <a:p>
            <a:pPr>
              <a:buNone/>
            </a:pPr>
            <a:r>
              <a:rPr lang="zh-CN" altLang="en-US" sz="2400" dirty="0">
                <a:solidFill>
                  <a:schemeClr val="accent1"/>
                </a:solidFill>
              </a:rPr>
              <a:t>          </a:t>
            </a:r>
            <a:r>
              <a:rPr lang="zh-CN" altLang="en-US" sz="2400" b="1" dirty="0">
                <a:solidFill>
                  <a:schemeClr val="accent1"/>
                </a:solidFill>
              </a:rPr>
              <a:t>第三</a:t>
            </a:r>
            <a:r>
              <a:rPr lang="zh-CN" altLang="en-US" sz="2400" dirty="0">
                <a:solidFill>
                  <a:schemeClr val="accent1"/>
                </a:solidFill>
              </a:rPr>
              <a:t>，托尔斯泰无情地撕下官办教会的假面具，揭露了教会的虚伪性及欺骗性。</a:t>
            </a:r>
            <a:r>
              <a:rPr lang="zh-CN" altLang="en-US" dirty="0"/>
              <a:t> </a:t>
            </a:r>
            <a:endParaRPr lang="zh-CN" altLang="en-US" dirty="0"/>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2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8113" name="标题 251905"/>
          <p:cNvSpPr>
            <a:spLocks noGrp="1"/>
          </p:cNvSpPr>
          <p:nvPr>
            <p:ph type="title"/>
          </p:nvPr>
        </p:nvSpPr>
        <p:spPr>
          <a:xfrm>
            <a:off x="1485265" y="219710"/>
            <a:ext cx="6172200" cy="465535"/>
          </a:xfrm>
        </p:spPr>
        <p:txBody>
          <a:bodyPr anchor="ctr"/>
          <a:lstStyle/>
          <a:p>
            <a:r>
              <a:rPr lang="zh-CN" altLang="en-US" sz="4000" b="1" dirty="0">
                <a:solidFill>
                  <a:srgbClr val="00B050"/>
                </a:solidFill>
              </a:rPr>
              <a:t>同情与局限</a:t>
            </a:r>
            <a:endParaRPr lang="zh-CN" altLang="en-US" sz="4000" b="1" dirty="0">
              <a:solidFill>
                <a:srgbClr val="00B050"/>
              </a:solidFill>
            </a:endParaRPr>
          </a:p>
        </p:txBody>
      </p:sp>
      <p:sp>
        <p:nvSpPr>
          <p:cNvPr id="218114" name="文本占位符 251906"/>
          <p:cNvSpPr>
            <a:spLocks noGrp="1"/>
          </p:cNvSpPr>
          <p:nvPr>
            <p:ph idx="1"/>
          </p:nvPr>
        </p:nvSpPr>
        <p:spPr>
          <a:xfrm>
            <a:off x="568960" y="995680"/>
            <a:ext cx="8005445" cy="4569460"/>
          </a:xfrm>
        </p:spPr>
        <p:txBody>
          <a:bodyPr anchor="t"/>
          <a:lstStyle/>
          <a:p>
            <a:pPr fontAlgn="auto">
              <a:lnSpc>
                <a:spcPct val="125000"/>
              </a:lnSpc>
              <a:spcBef>
                <a:spcPts val="0"/>
              </a:spcBef>
            </a:pPr>
            <a:r>
              <a:rPr lang="en-US" altLang="zh-CN" sz="2000" dirty="0">
                <a:solidFill>
                  <a:schemeClr val="accent1"/>
                </a:solidFill>
              </a:rPr>
              <a:t>          </a:t>
            </a:r>
            <a:r>
              <a:rPr lang="zh-CN" altLang="en-US" sz="2000" dirty="0">
                <a:solidFill>
                  <a:schemeClr val="accent1"/>
                </a:solidFill>
              </a:rPr>
              <a:t>作者以真挚的同情描绘了俄国一贫如洗的农村图景，并指出了农民的赤贫的真正原因：“人们被地主夺去了他唯一赖以生存的土地”。我们所看到的俄国乡村一片破败，使人惨不忍睹。孩子的腿细如毛毛虫，玛尔娃讨饭还得养活三个孩子和一个害病的老人；寡妇阿尼霞抱着孩子乞讨。到处是愚昧与贫穷。由此，作者提出：“土地不能作为私有财产，土地不能够作为买卖对象，正如空气、阳光一样”。在这里托尔斯泰毫不留情地否定了封建地主土地所有制。这正体现了广大劳动人民的基本要求，也是托尔斯泰的民主主义的精神所在，是宗法制农民思想的突出表现。</a:t>
            </a:r>
            <a:endParaRPr lang="zh-CN" altLang="en-US" sz="2000" dirty="0">
              <a:solidFill>
                <a:schemeClr val="accent1"/>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2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8113" name="标题 251905"/>
          <p:cNvSpPr>
            <a:spLocks noGrp="1"/>
          </p:cNvSpPr>
          <p:nvPr>
            <p:ph type="title"/>
          </p:nvPr>
        </p:nvSpPr>
        <p:spPr>
          <a:xfrm>
            <a:off x="1485265" y="220345"/>
            <a:ext cx="6172200" cy="465535"/>
          </a:xfrm>
        </p:spPr>
        <p:txBody>
          <a:bodyPr anchor="ctr"/>
          <a:lstStyle/>
          <a:p>
            <a:r>
              <a:rPr lang="zh-CN" altLang="en-US" sz="4000" b="1" dirty="0">
                <a:solidFill>
                  <a:srgbClr val="00B050"/>
                </a:solidFill>
              </a:rPr>
              <a:t>同情与局限</a:t>
            </a:r>
            <a:endParaRPr lang="zh-CN" altLang="en-US" sz="4000" b="1" dirty="0">
              <a:solidFill>
                <a:srgbClr val="00B050"/>
              </a:solidFill>
            </a:endParaRPr>
          </a:p>
        </p:txBody>
      </p:sp>
      <p:sp>
        <p:nvSpPr>
          <p:cNvPr id="218114" name="文本占位符 251906"/>
          <p:cNvSpPr>
            <a:spLocks noGrp="1"/>
          </p:cNvSpPr>
          <p:nvPr>
            <p:ph idx="1"/>
          </p:nvPr>
        </p:nvSpPr>
        <p:spPr>
          <a:xfrm>
            <a:off x="568960" y="995680"/>
            <a:ext cx="8005445" cy="2837180"/>
          </a:xfrm>
        </p:spPr>
        <p:txBody>
          <a:bodyPr anchor="t"/>
          <a:lstStyle/>
          <a:p>
            <a:pPr fontAlgn="auto">
              <a:lnSpc>
                <a:spcPct val="125000"/>
              </a:lnSpc>
              <a:spcBef>
                <a:spcPts val="0"/>
              </a:spcBef>
            </a:pPr>
            <a:r>
              <a:rPr lang="en-US" altLang="zh-CN" sz="2000" dirty="0">
                <a:solidFill>
                  <a:schemeClr val="accent1"/>
                </a:solidFill>
              </a:rPr>
              <a:t>         </a:t>
            </a:r>
            <a:r>
              <a:rPr lang="zh-CN" altLang="en-US" sz="2000" dirty="0">
                <a:solidFill>
                  <a:schemeClr val="accent1"/>
                </a:solidFill>
              </a:rPr>
              <a:t>托尔斯泰在小说中对沙皇官僚统治和宗教欺骗的揭露与批判，正体现了俄国农民的愤怒和仇恨，反映了农民群众中蕴藏着强大的 反抗力量。作者正是站在广大农民的立场上，带着宗法制农民的情绪来批判黑暗的现实，可是，他在无情批判的基础上，却又极力反对以革命的形式来解决这个社会问题，相反，他极力主张用宗教道德来挽救人类，从而提出“勿以暴力抗恶”、“道德自我完善”的谬论，企望地主贵族进行道德完善。这种道德拯救的思想也正反映了宗法制农民的消极情绪和政治素养的缺乏，并由此可见，托尔斯泰反对的是俄国官办教会，而不是宗教本身。</a:t>
            </a:r>
            <a:endParaRPr lang="zh-CN" altLang="en-US" sz="2000" dirty="0">
              <a:solidFill>
                <a:schemeClr val="accent1"/>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2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9137" name="标题 252929"/>
          <p:cNvSpPr>
            <a:spLocks noGrp="1"/>
          </p:cNvSpPr>
          <p:nvPr>
            <p:ph type="title"/>
          </p:nvPr>
        </p:nvSpPr>
        <p:spPr>
          <a:xfrm>
            <a:off x="1485900" y="361554"/>
            <a:ext cx="6172200" cy="313134"/>
          </a:xfrm>
        </p:spPr>
        <p:txBody>
          <a:bodyPr anchor="ctr"/>
          <a:lstStyle/>
          <a:p>
            <a:r>
              <a:rPr lang="zh-CN" altLang="en-US" sz="4000" b="1" dirty="0">
                <a:solidFill>
                  <a:srgbClr val="00B050"/>
                </a:solidFill>
              </a:rPr>
              <a:t>形象分析</a:t>
            </a:r>
            <a:endParaRPr lang="zh-CN" altLang="en-US" sz="4000" b="1" dirty="0">
              <a:solidFill>
                <a:srgbClr val="00B050"/>
              </a:solidFill>
            </a:endParaRPr>
          </a:p>
        </p:txBody>
      </p:sp>
      <p:sp>
        <p:nvSpPr>
          <p:cNvPr id="219138" name="文本占位符 252930"/>
          <p:cNvSpPr>
            <a:spLocks noGrp="1"/>
          </p:cNvSpPr>
          <p:nvPr>
            <p:ph idx="1"/>
          </p:nvPr>
        </p:nvSpPr>
        <p:spPr>
          <a:xfrm>
            <a:off x="329565" y="939800"/>
            <a:ext cx="8269605" cy="3540760"/>
          </a:xfrm>
        </p:spPr>
        <p:txBody>
          <a:bodyPr anchor="t"/>
          <a:lstStyle/>
          <a:p>
            <a:pPr fontAlgn="auto">
              <a:lnSpc>
                <a:spcPct val="125000"/>
              </a:lnSpc>
              <a:spcBef>
                <a:spcPts val="0"/>
              </a:spcBef>
            </a:pPr>
            <a:r>
              <a:rPr lang="en-US" altLang="zh-CN" sz="2000" dirty="0">
                <a:solidFill>
                  <a:schemeClr val="accent1"/>
                </a:solidFill>
              </a:rPr>
              <a:t>        </a:t>
            </a:r>
            <a:r>
              <a:rPr lang="zh-CN" altLang="en-US" sz="2000" dirty="0">
                <a:solidFill>
                  <a:schemeClr val="accent1"/>
                </a:solidFill>
              </a:rPr>
              <a:t>主人公</a:t>
            </a:r>
            <a:r>
              <a:rPr lang="zh-CN" altLang="en-US" sz="2000" b="1" dirty="0">
                <a:solidFill>
                  <a:srgbClr val="00B050"/>
                </a:solidFill>
              </a:rPr>
              <a:t>聂赫留多夫</a:t>
            </a:r>
            <a:r>
              <a:rPr lang="zh-CN" altLang="en-US" sz="2000" dirty="0">
                <a:solidFill>
                  <a:schemeClr val="accent1"/>
                </a:solidFill>
              </a:rPr>
              <a:t>在小说中是个“忏悔贵族”形象。是托尔斯泰自身形象的发展与总结，其性格的发展可分为四个阶段：</a:t>
            </a:r>
            <a:endParaRPr lang="zh-CN" altLang="en-US" sz="2000" dirty="0">
              <a:solidFill>
                <a:schemeClr val="accent1"/>
              </a:solidFill>
            </a:endParaRPr>
          </a:p>
          <a:p>
            <a:pPr fontAlgn="auto">
              <a:lnSpc>
                <a:spcPct val="125000"/>
              </a:lnSpc>
              <a:spcBef>
                <a:spcPts val="0"/>
              </a:spcBef>
            </a:pPr>
            <a:r>
              <a:rPr lang="zh-CN" altLang="en-US" sz="2000" dirty="0">
                <a:solidFill>
                  <a:schemeClr val="accent1"/>
                </a:solidFill>
              </a:rPr>
              <a:t>        一、青年时期。他正直无私，充满了理想，充满了爱，热爱生活，热爱工作，对农民深表同情，曾将土地（遗产</a:t>
            </a:r>
            <a:r>
              <a:rPr lang="en-US" altLang="zh-CN" sz="2000" dirty="0">
                <a:solidFill>
                  <a:schemeClr val="accent1"/>
                </a:solidFill>
              </a:rPr>
              <a:t>17</a:t>
            </a:r>
            <a:r>
              <a:rPr lang="zh-CN" altLang="en-US" sz="2000" dirty="0">
                <a:solidFill>
                  <a:schemeClr val="accent1"/>
                </a:solidFill>
              </a:rPr>
              <a:t>亩）送给了农民，暑假在姑妈家写论文时出于真诚爱上喀秋莎。</a:t>
            </a:r>
            <a:endParaRPr lang="zh-CN" altLang="en-US" sz="2000" dirty="0">
              <a:solidFill>
                <a:schemeClr val="accent1"/>
              </a:solidFill>
            </a:endParaRPr>
          </a:p>
          <a:p>
            <a:pPr fontAlgn="auto">
              <a:lnSpc>
                <a:spcPct val="125000"/>
              </a:lnSpc>
              <a:spcBef>
                <a:spcPts val="0"/>
              </a:spcBef>
            </a:pPr>
            <a:r>
              <a:rPr lang="zh-CN" altLang="en-US" sz="2000" dirty="0">
                <a:solidFill>
                  <a:schemeClr val="accent1"/>
                </a:solidFill>
              </a:rPr>
              <a:t>        二、堕落时期。三年之后，聂赫留多夫早已出入上流社会，并生活在旧军队中，污秽的环境使他堕落，被上流同化，过着腐朽糜烂的生活，对生活失去兴趣，对人极为冷漠。他一次路过姑妈家，诱奸了曾经爱过他的喀秋莎，并将她遗弃。这个时期动物的人在他身上战胜了精神的人。</a:t>
            </a:r>
            <a:endParaRPr lang="zh-CN" altLang="en-US" sz="2000" dirty="0">
              <a:solidFill>
                <a:schemeClr val="accent1"/>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2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9137" name="标题 252929"/>
          <p:cNvSpPr>
            <a:spLocks noGrp="1"/>
          </p:cNvSpPr>
          <p:nvPr>
            <p:ph type="title"/>
          </p:nvPr>
        </p:nvSpPr>
        <p:spPr>
          <a:xfrm>
            <a:off x="1485900" y="352664"/>
            <a:ext cx="6172200" cy="313134"/>
          </a:xfrm>
        </p:spPr>
        <p:txBody>
          <a:bodyPr anchor="ctr"/>
          <a:lstStyle/>
          <a:p>
            <a:r>
              <a:rPr lang="zh-CN" altLang="en-US" sz="4000" b="1" dirty="0">
                <a:solidFill>
                  <a:srgbClr val="00B050"/>
                </a:solidFill>
              </a:rPr>
              <a:t>形象分析</a:t>
            </a:r>
            <a:endParaRPr lang="zh-CN" altLang="en-US" sz="4000" b="1" dirty="0">
              <a:solidFill>
                <a:srgbClr val="00B050"/>
              </a:solidFill>
            </a:endParaRPr>
          </a:p>
        </p:txBody>
      </p:sp>
      <p:sp>
        <p:nvSpPr>
          <p:cNvPr id="219138" name="文本占位符 252930"/>
          <p:cNvSpPr>
            <a:spLocks noGrp="1"/>
          </p:cNvSpPr>
          <p:nvPr>
            <p:ph idx="1"/>
          </p:nvPr>
        </p:nvSpPr>
        <p:spPr>
          <a:xfrm>
            <a:off x="290830" y="1168400"/>
            <a:ext cx="8269605" cy="2990215"/>
          </a:xfrm>
        </p:spPr>
        <p:txBody>
          <a:bodyPr anchor="t"/>
          <a:lstStyle/>
          <a:p>
            <a:pPr fontAlgn="auto">
              <a:lnSpc>
                <a:spcPct val="125000"/>
              </a:lnSpc>
              <a:spcBef>
                <a:spcPts val="0"/>
              </a:spcBef>
            </a:pPr>
            <a:r>
              <a:rPr lang="en-US" altLang="zh-CN" sz="2000" dirty="0">
                <a:solidFill>
                  <a:schemeClr val="accent1"/>
                </a:solidFill>
              </a:rPr>
              <a:t>         </a:t>
            </a:r>
            <a:r>
              <a:rPr lang="zh-CN" altLang="en-US" sz="2000" dirty="0">
                <a:solidFill>
                  <a:schemeClr val="accent1"/>
                </a:solidFill>
              </a:rPr>
              <a:t>三、贵族老爷时期。在优厚的生活环境中，处在很高的社会地位，生活十分放荡，挥霍无度，是一个十足的贵族老爷。</a:t>
            </a:r>
            <a:endParaRPr lang="zh-CN" altLang="en-US" sz="2000" dirty="0">
              <a:solidFill>
                <a:schemeClr val="accent1"/>
              </a:solidFill>
            </a:endParaRPr>
          </a:p>
          <a:p>
            <a:pPr fontAlgn="auto">
              <a:lnSpc>
                <a:spcPct val="125000"/>
              </a:lnSpc>
              <a:spcBef>
                <a:spcPts val="0"/>
              </a:spcBef>
            </a:pPr>
            <a:r>
              <a:rPr lang="zh-CN" altLang="en-US" sz="2000" dirty="0">
                <a:solidFill>
                  <a:schemeClr val="accent1"/>
                </a:solidFill>
              </a:rPr>
              <a:t>         四、忏悔贵族时期。法庭上他遇见玛丝洛娃，良心受到极大的震撼，良心唤醒了他那尚未泯灭的精神的人。因此，在他身上精神上的人和动物的人展开了激烈的搏斗，终于，精神的人重新占了上风。通过“心灵”的扫除，精神的人得以完全复活，最后又成为一个托尔斯泰主义者。</a:t>
            </a:r>
            <a:endParaRPr lang="zh-CN" altLang="en-US" sz="2000" dirty="0">
              <a:solidFill>
                <a:schemeClr val="accent1"/>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2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1185" name="标题 254977"/>
          <p:cNvSpPr>
            <a:spLocks noGrp="1"/>
          </p:cNvSpPr>
          <p:nvPr>
            <p:ph type="title"/>
          </p:nvPr>
        </p:nvSpPr>
        <p:spPr>
          <a:xfrm>
            <a:off x="1403350" y="398384"/>
            <a:ext cx="6172200" cy="475059"/>
          </a:xfrm>
        </p:spPr>
        <p:txBody>
          <a:bodyPr anchor="ctr"/>
          <a:lstStyle/>
          <a:p>
            <a:r>
              <a:rPr lang="zh-CN" altLang="en-US" sz="4000" b="1" dirty="0">
                <a:solidFill>
                  <a:srgbClr val="00B050"/>
                </a:solidFill>
              </a:rPr>
              <a:t>玛丝洛娃</a:t>
            </a:r>
            <a:endParaRPr lang="zh-CN" altLang="en-US" sz="4000" b="1" dirty="0">
              <a:solidFill>
                <a:srgbClr val="00B050"/>
              </a:solidFill>
            </a:endParaRPr>
          </a:p>
        </p:txBody>
      </p:sp>
      <p:sp>
        <p:nvSpPr>
          <p:cNvPr id="221186" name="文本占位符 254978"/>
          <p:cNvSpPr>
            <a:spLocks noGrp="1"/>
          </p:cNvSpPr>
          <p:nvPr>
            <p:ph idx="1"/>
          </p:nvPr>
        </p:nvSpPr>
        <p:spPr>
          <a:xfrm>
            <a:off x="495300" y="1293495"/>
            <a:ext cx="7987665" cy="3112770"/>
          </a:xfrm>
        </p:spPr>
        <p:txBody>
          <a:bodyPr anchor="t"/>
          <a:lstStyle/>
          <a:p>
            <a:pPr fontAlgn="auto">
              <a:lnSpc>
                <a:spcPct val="125000"/>
              </a:lnSpc>
              <a:spcBef>
                <a:spcPts val="0"/>
              </a:spcBef>
            </a:pPr>
            <a:r>
              <a:rPr lang="en-US" altLang="zh-CN" sz="2000" dirty="0">
                <a:solidFill>
                  <a:srgbClr val="080808"/>
                </a:solidFill>
              </a:rPr>
              <a:t>          </a:t>
            </a:r>
            <a:r>
              <a:rPr lang="zh-CN" altLang="en-US" sz="2000" dirty="0">
                <a:solidFill>
                  <a:srgbClr val="080808"/>
                </a:solidFill>
              </a:rPr>
              <a:t>她是农奴制的牺牲品，是受凌辱、受损害的典型形象。她的性格发展也可分为四个阶段：</a:t>
            </a:r>
            <a:endParaRPr lang="zh-CN" altLang="en-US" sz="2000" dirty="0">
              <a:solidFill>
                <a:srgbClr val="080808"/>
              </a:solidFill>
            </a:endParaRPr>
          </a:p>
          <a:p>
            <a:pPr fontAlgn="auto">
              <a:lnSpc>
                <a:spcPct val="125000"/>
              </a:lnSpc>
              <a:spcBef>
                <a:spcPts val="0"/>
              </a:spcBef>
            </a:pPr>
            <a:r>
              <a:rPr lang="zh-CN" altLang="en-US" sz="2000" dirty="0">
                <a:solidFill>
                  <a:srgbClr val="080808"/>
                </a:solidFill>
              </a:rPr>
              <a:t>          一、养女时期：她原是一个吉普赛人和一个女奴的私生女，后来由两个地主把她作为养女养大。在地主家里，她一半是婢女，一半是小姐。她自幼天真善良，纯洁美丽，即使被聂赫留多夫占有以后，她仍然怀着希望，认为聂赫留多夫还会爱着她，可是小火车站上相会的悲剧，完全吹灭了她的幻想的泡影。从此，她再也不相信上帝，不相信善良，不相信任何人。 </a:t>
            </a:r>
            <a:endParaRPr lang="zh-CN" altLang="en-US" sz="2000" dirty="0">
              <a:solidFill>
                <a:srgbClr val="080808"/>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2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1185" name="标题 254977"/>
          <p:cNvSpPr>
            <a:spLocks noGrp="1"/>
          </p:cNvSpPr>
          <p:nvPr>
            <p:ph type="title"/>
          </p:nvPr>
        </p:nvSpPr>
        <p:spPr>
          <a:xfrm>
            <a:off x="1485900" y="205979"/>
            <a:ext cx="6172200" cy="475059"/>
          </a:xfrm>
        </p:spPr>
        <p:txBody>
          <a:bodyPr anchor="ctr"/>
          <a:lstStyle/>
          <a:p>
            <a:r>
              <a:rPr lang="zh-CN" altLang="en-US" sz="4000" b="1" dirty="0">
                <a:solidFill>
                  <a:srgbClr val="00B050"/>
                </a:solidFill>
              </a:rPr>
              <a:t>玛丝洛娃</a:t>
            </a:r>
            <a:endParaRPr lang="zh-CN" altLang="en-US" sz="4000" b="1" dirty="0">
              <a:solidFill>
                <a:srgbClr val="00B050"/>
              </a:solidFill>
            </a:endParaRPr>
          </a:p>
        </p:txBody>
      </p:sp>
      <p:sp>
        <p:nvSpPr>
          <p:cNvPr id="221186" name="文本占位符 254978"/>
          <p:cNvSpPr>
            <a:spLocks noGrp="1"/>
          </p:cNvSpPr>
          <p:nvPr>
            <p:ph idx="1"/>
          </p:nvPr>
        </p:nvSpPr>
        <p:spPr>
          <a:xfrm>
            <a:off x="504825" y="1256665"/>
            <a:ext cx="7987665" cy="3323590"/>
          </a:xfrm>
        </p:spPr>
        <p:txBody>
          <a:bodyPr anchor="t"/>
          <a:lstStyle/>
          <a:p>
            <a:pPr fontAlgn="auto">
              <a:lnSpc>
                <a:spcPct val="125000"/>
              </a:lnSpc>
              <a:spcBef>
                <a:spcPts val="0"/>
              </a:spcBef>
            </a:pPr>
            <a:r>
              <a:rPr lang="en-US" altLang="zh-CN" sz="2000" dirty="0">
                <a:solidFill>
                  <a:srgbClr val="080808"/>
                </a:solidFill>
              </a:rPr>
              <a:t>          </a:t>
            </a:r>
            <a:r>
              <a:rPr lang="zh-CN" altLang="en-US" sz="2000" dirty="0">
                <a:solidFill>
                  <a:srgbClr val="080808"/>
                </a:solidFill>
              </a:rPr>
              <a:t>二、妓女时期：被奸污以后，悲剧就已开始，她先是被赶出家门，孩子生下不久就夭折。贞洁的代价就是一百个卢布，而且很快就用完。几次给别人当女仆都因忍受不了男主人的调戏和侮辱而落入风尘，最后伦为妓女。这个时期她对生活丧失了信心，对感情也失去了真挚。精神和肉体上都受到残酷的折磨。她不考虑任何问题，认为自己的选择是一种报复，并且也愿意从此堕落下去，整个精神变得麻木不仁。 </a:t>
            </a:r>
            <a:endParaRPr lang="zh-CN" altLang="en-US" sz="2000" dirty="0">
              <a:solidFill>
                <a:srgbClr val="080808"/>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2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2209" name="矩形 256001"/>
          <p:cNvSpPr/>
          <p:nvPr/>
        </p:nvSpPr>
        <p:spPr>
          <a:xfrm>
            <a:off x="588010" y="1259840"/>
            <a:ext cx="7967345" cy="2014855"/>
          </a:xfrm>
          <a:prstGeom prst="rect">
            <a:avLst/>
          </a:prstGeom>
          <a:noFill/>
          <a:ln w="9525">
            <a:noFill/>
          </a:ln>
        </p:spPr>
        <p:txBody>
          <a:bodyPr wrap="square" anchor="t">
            <a:spAutoFit/>
          </a:bodyPr>
          <a:lstStyle/>
          <a:p>
            <a:pPr lvl="0" indent="0" fontAlgn="auto">
              <a:lnSpc>
                <a:spcPct val="125000"/>
              </a:lnSpc>
            </a:pPr>
            <a:r>
              <a:rPr lang="en-US" altLang="zh-CN" sz="2000" dirty="0">
                <a:solidFill>
                  <a:srgbClr val="080808"/>
                </a:solidFill>
                <a:latin typeface="Arial" panose="020B0604020202020204" pitchFamily="34" charset="0"/>
                <a:ea typeface="宋体" panose="02010600030101010101" pitchFamily="2" charset="-122"/>
              </a:rPr>
              <a:t>         </a:t>
            </a:r>
            <a:r>
              <a:rPr lang="zh-CN" altLang="en-US" sz="2000" dirty="0">
                <a:solidFill>
                  <a:srgbClr val="080808"/>
                </a:solidFill>
                <a:latin typeface="Arial" panose="020B0604020202020204" pitchFamily="34" charset="0"/>
                <a:ea typeface="宋体" panose="02010600030101010101" pitchFamily="2" charset="-122"/>
              </a:rPr>
              <a:t>三、犯人时期：旅店的仆役谋财害命并嫁祸于她，又因法官的误判被关押和流放。在和犯人一起生活中，特别是在和一些政治犯的接触中，她被打开了眼界，并逐渐改掉了恶习。起初，她认出聂赫留多夫，满腔愤怒，并向他要钱。为了帮助难友，她恳求聂赫留多夫为曼秀夫母子的冤案奔走申冤。由此她走上精神“复活”之路。</a:t>
            </a:r>
            <a:endParaRPr lang="zh-CN" altLang="en-US" sz="2000" dirty="0">
              <a:solidFill>
                <a:srgbClr val="080808"/>
              </a:solidFill>
              <a:latin typeface="Arial" panose="020B0604020202020204" pitchFamily="34" charset="0"/>
              <a:ea typeface="宋体" panose="02010600030101010101" pitchFamily="2" charset="-122"/>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2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2209" name="矩形 256001"/>
          <p:cNvSpPr/>
          <p:nvPr/>
        </p:nvSpPr>
        <p:spPr>
          <a:xfrm>
            <a:off x="588010" y="673100"/>
            <a:ext cx="7967345" cy="3938270"/>
          </a:xfrm>
          <a:prstGeom prst="rect">
            <a:avLst/>
          </a:prstGeom>
          <a:noFill/>
          <a:ln w="9525">
            <a:noFill/>
          </a:ln>
        </p:spPr>
        <p:txBody>
          <a:bodyPr wrap="square" anchor="t">
            <a:spAutoFit/>
          </a:bodyPr>
          <a:lstStyle/>
          <a:p>
            <a:pPr lvl="0" indent="0" fontAlgn="auto">
              <a:lnSpc>
                <a:spcPct val="125000"/>
              </a:lnSpc>
            </a:pPr>
            <a:r>
              <a:rPr lang="en-US" altLang="zh-CN" sz="2000" dirty="0">
                <a:solidFill>
                  <a:srgbClr val="080808"/>
                </a:solidFill>
                <a:latin typeface="Arial" panose="020B0604020202020204" pitchFamily="34" charset="0"/>
                <a:ea typeface="宋体" panose="02010600030101010101" pitchFamily="2" charset="-122"/>
              </a:rPr>
              <a:t>       </a:t>
            </a:r>
            <a:r>
              <a:rPr lang="zh-CN" altLang="en-US" sz="2000" dirty="0">
                <a:solidFill>
                  <a:srgbClr val="080808"/>
                </a:solidFill>
                <a:latin typeface="Arial" panose="020B0604020202020204" pitchFamily="34" charset="0"/>
                <a:ea typeface="宋体" panose="02010600030101010101" pitchFamily="2" charset="-122"/>
              </a:rPr>
              <a:t>四、忏悔时期：聂赫留多夫的行为（四次探监）重新打动了她，促使她反躬自省，开始觉得人人有罪，开始原谅一切人，原谅聂赫留多夫，并重新爱上他。但又为了不玷污他的身份，假装不知道聂赫留多夫要娶她。从而精神上得以复活，恢复了人的尊严，恢复了对生活的信心，最后嫁给了西蒙松，并开始了新生活。</a:t>
            </a:r>
            <a:endParaRPr lang="zh-CN" altLang="en-US" sz="2000" dirty="0">
              <a:solidFill>
                <a:srgbClr val="080808"/>
              </a:solidFill>
              <a:latin typeface="Arial" panose="020B0604020202020204" pitchFamily="34" charset="0"/>
              <a:ea typeface="宋体" panose="02010600030101010101" pitchFamily="2" charset="-122"/>
            </a:endParaRPr>
          </a:p>
          <a:p>
            <a:pPr lvl="0" indent="0" fontAlgn="auto">
              <a:lnSpc>
                <a:spcPct val="125000"/>
              </a:lnSpc>
            </a:pPr>
            <a:r>
              <a:rPr lang="zh-CN" altLang="en-US" sz="2000" dirty="0">
                <a:solidFill>
                  <a:srgbClr val="080808"/>
                </a:solidFill>
                <a:latin typeface="Arial" panose="020B0604020202020204" pitchFamily="34" charset="0"/>
                <a:ea typeface="宋体" panose="02010600030101010101" pitchFamily="2" charset="-122"/>
              </a:rPr>
              <a:t>        关于这一点，可以这样解释：托尔斯泰虽然不赞成采取革命手段解决俄国的社会问题，但他对革命者的评价却是有所肯定的，因为这些革命的政治犯的舍己救人与为人民谋利益的行为一直为托尔斯泰所钦佩。至于他们的目的和道路他是不能理解的。因此他笔下的革命者的形象并不完整。这充分反映了托尔斯泰世界观的矛盾。</a:t>
            </a:r>
            <a:endParaRPr lang="zh-CN" altLang="en-US" sz="2000" dirty="0">
              <a:solidFill>
                <a:srgbClr val="080808"/>
              </a:solidFill>
              <a:latin typeface="Arial" panose="020B0604020202020204" pitchFamily="34" charset="0"/>
              <a:ea typeface="宋体" panose="02010600030101010101" pitchFamily="2" charset="-122"/>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2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3233" name="标题 257025"/>
          <p:cNvSpPr>
            <a:spLocks noGrp="1"/>
          </p:cNvSpPr>
          <p:nvPr>
            <p:ph type="title"/>
          </p:nvPr>
        </p:nvSpPr>
        <p:spPr>
          <a:xfrm>
            <a:off x="457200" y="38338"/>
            <a:ext cx="8229600" cy="857250"/>
          </a:xfrm>
        </p:spPr>
        <p:txBody>
          <a:bodyPr anchor="ctr"/>
          <a:lstStyle/>
          <a:p>
            <a:r>
              <a:rPr lang="zh-CN" altLang="en-US" sz="4000" b="1" dirty="0">
                <a:solidFill>
                  <a:srgbClr val="00B050"/>
                </a:solidFill>
              </a:rPr>
              <a:t>托尔斯泰式主人公</a:t>
            </a:r>
            <a:endParaRPr lang="zh-CN" altLang="en-US" sz="4000" b="1" dirty="0">
              <a:solidFill>
                <a:srgbClr val="00B050"/>
              </a:solidFill>
            </a:endParaRPr>
          </a:p>
        </p:txBody>
      </p:sp>
      <p:sp>
        <p:nvSpPr>
          <p:cNvPr id="223234" name="文本占位符 257026"/>
          <p:cNvSpPr>
            <a:spLocks noGrp="1"/>
          </p:cNvSpPr>
          <p:nvPr>
            <p:ph idx="1"/>
          </p:nvPr>
        </p:nvSpPr>
        <p:spPr>
          <a:xfrm>
            <a:off x="265430" y="964565"/>
            <a:ext cx="8421370" cy="3394710"/>
          </a:xfrm>
        </p:spPr>
        <p:txBody>
          <a:bodyPr anchor="t"/>
          <a:lstStyle/>
          <a:p>
            <a:pPr fontAlgn="auto">
              <a:lnSpc>
                <a:spcPct val="125000"/>
              </a:lnSpc>
              <a:spcBef>
                <a:spcPts val="0"/>
              </a:spcBef>
            </a:pPr>
            <a:r>
              <a:rPr lang="en-US" altLang="zh-CN" sz="2000" dirty="0">
                <a:solidFill>
                  <a:schemeClr val="accent1"/>
                </a:solidFill>
              </a:rPr>
              <a:t>           </a:t>
            </a:r>
            <a:r>
              <a:rPr lang="zh-CN" altLang="en-US" sz="2000" dirty="0">
                <a:solidFill>
                  <a:schemeClr val="accent1"/>
                </a:solidFill>
              </a:rPr>
              <a:t>关于托尔斯泰笔下的系列自身形象：托尔斯泰的大量创作无不是他自身的思想探索的结果和表现，因此他的许多作品中的主人公往往是他自身形象的体现与写照。这就构成了他的系列自身形象：如</a:t>
            </a:r>
            <a:r>
              <a:rPr lang="zh-CN" altLang="en-US" sz="2000" b="1" dirty="0">
                <a:solidFill>
                  <a:srgbClr val="00B050"/>
                </a:solidFill>
              </a:rPr>
              <a:t>尼科连卡</a:t>
            </a:r>
            <a:r>
              <a:rPr lang="zh-CN" altLang="en-US" sz="2000" dirty="0">
                <a:solidFill>
                  <a:schemeClr val="accent1"/>
                </a:solidFill>
              </a:rPr>
              <a:t>代表了托尔斯泰的童年的精神生活的开始、</a:t>
            </a:r>
            <a:r>
              <a:rPr lang="zh-CN" altLang="en-US" sz="2000" b="1" dirty="0">
                <a:solidFill>
                  <a:srgbClr val="00B050"/>
                </a:solidFill>
              </a:rPr>
              <a:t>聂赫留朵夫</a:t>
            </a:r>
            <a:r>
              <a:rPr lang="zh-CN" altLang="en-US" sz="2000" dirty="0">
                <a:solidFill>
                  <a:schemeClr val="accent1"/>
                </a:solidFill>
              </a:rPr>
              <a:t>代表了青年地主托尔斯泰第一次尝试改革的失败、</a:t>
            </a:r>
            <a:r>
              <a:rPr lang="zh-CN" altLang="en-US" sz="2000" b="1" dirty="0">
                <a:solidFill>
                  <a:srgbClr val="00B050"/>
                </a:solidFill>
              </a:rPr>
              <a:t>奥列宁</a:t>
            </a:r>
            <a:r>
              <a:rPr lang="zh-CN" altLang="en-US" sz="2000" dirty="0">
                <a:solidFill>
                  <a:schemeClr val="accent1"/>
                </a:solidFill>
              </a:rPr>
              <a:t>表达了青年托尔斯泰决心放弃贵族特权，过平民生活的主张、</a:t>
            </a:r>
            <a:r>
              <a:rPr lang="zh-CN" altLang="en-US" sz="2000" b="1" dirty="0">
                <a:solidFill>
                  <a:srgbClr val="00B050"/>
                </a:solidFill>
              </a:rPr>
              <a:t>彼埃尔</a:t>
            </a:r>
            <a:r>
              <a:rPr lang="zh-CN" altLang="en-US" sz="2000" dirty="0">
                <a:solidFill>
                  <a:schemeClr val="accent1"/>
                </a:solidFill>
              </a:rPr>
              <a:t>的精神探索表达了托尔斯泰世界观的完全形成、</a:t>
            </a:r>
            <a:r>
              <a:rPr lang="zh-CN" altLang="en-US" sz="2000" b="1" dirty="0">
                <a:solidFill>
                  <a:srgbClr val="00B050"/>
                </a:solidFill>
              </a:rPr>
              <a:t>列文</a:t>
            </a:r>
            <a:r>
              <a:rPr lang="zh-CN" altLang="en-US" sz="2000" dirty="0">
                <a:solidFill>
                  <a:schemeClr val="accent1"/>
                </a:solidFill>
              </a:rPr>
              <a:t>这一形象进一步表达了托尔斯泰世界观的彻底转变、</a:t>
            </a:r>
            <a:r>
              <a:rPr lang="en-US" altLang="zh-CN" sz="2000" dirty="0">
                <a:solidFill>
                  <a:schemeClr val="accent1"/>
                </a:solidFill>
              </a:rPr>
              <a:t>《</a:t>
            </a:r>
            <a:r>
              <a:rPr lang="zh-CN" altLang="en-US" sz="2000" dirty="0">
                <a:solidFill>
                  <a:schemeClr val="accent1"/>
                </a:solidFill>
              </a:rPr>
              <a:t>复活</a:t>
            </a:r>
            <a:r>
              <a:rPr lang="en-US" altLang="zh-CN" sz="2000" dirty="0">
                <a:solidFill>
                  <a:schemeClr val="accent1"/>
                </a:solidFill>
              </a:rPr>
              <a:t>》</a:t>
            </a:r>
            <a:r>
              <a:rPr lang="zh-CN" altLang="en-US" sz="2000" dirty="0">
                <a:solidFill>
                  <a:schemeClr val="accent1"/>
                </a:solidFill>
              </a:rPr>
              <a:t>中的聂赫留朵夫则是托尔斯泰自身形象的总结。他们各自代表了托尔斯泰不同时期的思想与探索。</a:t>
            </a:r>
            <a:endParaRPr lang="zh-CN" altLang="en-US" sz="2000" dirty="0">
              <a:solidFill>
                <a:schemeClr val="accent1"/>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2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标题 58369"/>
          <p:cNvSpPr>
            <a:spLocks noGrp="1"/>
          </p:cNvSpPr>
          <p:nvPr>
            <p:ph type="title"/>
          </p:nvPr>
        </p:nvSpPr>
        <p:spPr/>
        <p:txBody>
          <a:bodyPr anchor="ctr"/>
          <a:lstStyle/>
          <a:p>
            <a:r>
              <a:rPr lang="zh-CN" altLang="en-US" sz="4000" b="1" dirty="0">
                <a:solidFill>
                  <a:srgbClr val="00B050"/>
                </a:solidFill>
              </a:rPr>
              <a:t>托尔斯泰艺术总结</a:t>
            </a:r>
            <a:endParaRPr lang="zh-CN" altLang="en-US" sz="4000" b="1" dirty="0">
              <a:solidFill>
                <a:srgbClr val="00B050"/>
              </a:solidFill>
            </a:endParaRPr>
          </a:p>
        </p:txBody>
      </p:sp>
      <p:sp>
        <p:nvSpPr>
          <p:cNvPr id="58371" name="内容占位符 58370"/>
          <p:cNvSpPr>
            <a:spLocks noGrp="1"/>
          </p:cNvSpPr>
          <p:nvPr>
            <p:ph idx="1"/>
          </p:nvPr>
        </p:nvSpPr>
        <p:spPr/>
        <p:txBody>
          <a:bodyPr anchor="t"/>
          <a:lstStyle/>
          <a:p>
            <a:pPr marL="0" indent="0">
              <a:lnSpc>
                <a:spcPct val="125000"/>
              </a:lnSpc>
              <a:buNone/>
            </a:pPr>
            <a:r>
              <a:rPr lang="en-US" altLang="zh-CN" sz="2100" b="1" dirty="0">
                <a:solidFill>
                  <a:schemeClr val="accent1"/>
                </a:solidFill>
              </a:rPr>
              <a:t>  </a:t>
            </a:r>
            <a:endParaRPr lang="zh-CN" altLang="en-US" sz="2100" b="1" dirty="0">
              <a:solidFill>
                <a:schemeClr val="accent1"/>
              </a:solidFill>
            </a:endParaRPr>
          </a:p>
          <a:p>
            <a:pPr>
              <a:lnSpc>
                <a:spcPct val="125000"/>
              </a:lnSpc>
            </a:pPr>
            <a:r>
              <a:rPr lang="zh-CN" altLang="en-US" sz="2100" b="1" dirty="0">
                <a:solidFill>
                  <a:schemeClr val="accent1"/>
                </a:solidFill>
              </a:rPr>
              <a:t>       </a:t>
            </a:r>
            <a:r>
              <a:rPr lang="en-US" altLang="zh-CN" sz="2100" b="1" dirty="0">
                <a:solidFill>
                  <a:schemeClr val="accent1"/>
                </a:solidFill>
              </a:rPr>
              <a:t>1</a:t>
            </a:r>
            <a:r>
              <a:rPr lang="zh-CN" altLang="en-US" sz="2100" b="1" dirty="0">
                <a:solidFill>
                  <a:schemeClr val="accent1"/>
                </a:solidFill>
              </a:rPr>
              <a:t>、全景式的史诗性叙事艺术。</a:t>
            </a:r>
            <a:endParaRPr lang="zh-CN" altLang="en-US" sz="2100" b="1" dirty="0">
              <a:solidFill>
                <a:schemeClr val="accent1"/>
              </a:solidFill>
            </a:endParaRPr>
          </a:p>
          <a:p>
            <a:pPr>
              <a:lnSpc>
                <a:spcPct val="125000"/>
              </a:lnSpc>
            </a:pPr>
            <a:r>
              <a:rPr lang="zh-CN" altLang="en-US" sz="2100" b="1" dirty="0">
                <a:solidFill>
                  <a:schemeClr val="accent1"/>
                </a:solidFill>
              </a:rPr>
              <a:t>       </a:t>
            </a:r>
            <a:r>
              <a:rPr lang="en-US" altLang="zh-CN" sz="2100" b="1" dirty="0">
                <a:solidFill>
                  <a:schemeClr val="accent1"/>
                </a:solidFill>
              </a:rPr>
              <a:t>2</a:t>
            </a:r>
            <a:r>
              <a:rPr lang="zh-CN" altLang="en-US" sz="2100" b="1" dirty="0">
                <a:solidFill>
                  <a:schemeClr val="accent1"/>
                </a:solidFill>
              </a:rPr>
              <a:t>、杰出的心理描写。</a:t>
            </a:r>
            <a:endParaRPr lang="zh-CN" altLang="en-US" sz="2100" b="1" dirty="0">
              <a:solidFill>
                <a:schemeClr val="accent1"/>
              </a:solidFill>
            </a:endParaRPr>
          </a:p>
          <a:p>
            <a:pPr>
              <a:lnSpc>
                <a:spcPct val="125000"/>
              </a:lnSpc>
            </a:pPr>
            <a:r>
              <a:rPr lang="zh-CN" altLang="en-US" sz="2100" b="1" dirty="0">
                <a:solidFill>
                  <a:schemeClr val="accent1"/>
                </a:solidFill>
              </a:rPr>
              <a:t>       </a:t>
            </a:r>
            <a:r>
              <a:rPr lang="en-US" altLang="zh-CN" sz="2100" b="1" dirty="0">
                <a:solidFill>
                  <a:schemeClr val="accent1"/>
                </a:solidFill>
              </a:rPr>
              <a:t>3</a:t>
            </a:r>
            <a:r>
              <a:rPr lang="zh-CN" altLang="en-US" sz="2100" b="1" dirty="0">
                <a:solidFill>
                  <a:schemeClr val="accent1"/>
                </a:solidFill>
              </a:rPr>
              <a:t>、善于把握人物性格与环境之间的辩证关系，特别注意揭示人物性格的内在力量和自主性。  </a:t>
            </a:r>
            <a:endParaRPr lang="zh-CN" altLang="en-US" sz="2100" b="1" dirty="0">
              <a:solidFill>
                <a:schemeClr val="accent1"/>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58371">
                                            <p:txEl>
                                              <p:charRg st="0" end="13"/>
                                            </p:txEl>
                                          </p:spTgt>
                                        </p:tgtEl>
                                        <p:attrNameLst>
                                          <p:attrName>style.visibility</p:attrName>
                                        </p:attrNameLst>
                                      </p:cBhvr>
                                      <p:to>
                                        <p:strVal val="visible"/>
                                      </p:to>
                                    </p:set>
                                    <p:animEffect transition="in" filter="blinds(horizontal)">
                                      <p:cBhvr>
                                        <p:cTn id="7" dur="500"/>
                                        <p:tgtEl>
                                          <p:spTgt spid="58371">
                                            <p:txEl>
                                              <p:charRg st="0" end="13"/>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58371">
                                            <p:txEl>
                                              <p:charRg st="13" end="35"/>
                                            </p:txEl>
                                          </p:spTgt>
                                        </p:tgtEl>
                                        <p:attrNameLst>
                                          <p:attrName>style.visibility</p:attrName>
                                        </p:attrNameLst>
                                      </p:cBhvr>
                                      <p:to>
                                        <p:strVal val="visible"/>
                                      </p:to>
                                    </p:set>
                                    <p:animEffect transition="in" filter="blinds(horizontal)">
                                      <p:cBhvr>
                                        <p:cTn id="12" dur="500"/>
                                        <p:tgtEl>
                                          <p:spTgt spid="58371">
                                            <p:txEl>
                                              <p:charRg st="13" end="35"/>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58371">
                                            <p:txEl>
                                              <p:charRg st="35" end="53"/>
                                            </p:txEl>
                                          </p:spTgt>
                                        </p:tgtEl>
                                        <p:attrNameLst>
                                          <p:attrName>style.visibility</p:attrName>
                                        </p:attrNameLst>
                                      </p:cBhvr>
                                      <p:to>
                                        <p:strVal val="visible"/>
                                      </p:to>
                                    </p:set>
                                    <p:animEffect transition="in" filter="blinds(horizontal)">
                                      <p:cBhvr>
                                        <p:cTn id="17" dur="500"/>
                                        <p:tgtEl>
                                          <p:spTgt spid="58371">
                                            <p:txEl>
                                              <p:charRg st="35" end="5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58371">
                                            <p:txEl>
                                              <p:charRg st="53" end="101"/>
                                            </p:txEl>
                                          </p:spTgt>
                                        </p:tgtEl>
                                        <p:attrNameLst>
                                          <p:attrName>style.visibility</p:attrName>
                                        </p:attrNameLst>
                                      </p:cBhvr>
                                      <p:to>
                                        <p:strVal val="visible"/>
                                      </p:to>
                                    </p:set>
                                    <p:animEffect transition="in" filter="blinds(horizontal)">
                                      <p:cBhvr>
                                        <p:cTn id="22" dur="500"/>
                                        <p:tgtEl>
                                          <p:spTgt spid="58371">
                                            <p:txEl>
                                              <p:charRg st="53" end="10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标题 21505"/>
          <p:cNvSpPr>
            <a:spLocks noGrp="1"/>
          </p:cNvSpPr>
          <p:nvPr>
            <p:ph type="title"/>
          </p:nvPr>
        </p:nvSpPr>
        <p:spPr>
          <a:xfrm>
            <a:off x="615315" y="285750"/>
            <a:ext cx="8032750" cy="857250"/>
          </a:xfrm>
        </p:spPr>
        <p:txBody>
          <a:bodyPr anchor="ctr"/>
          <a:lstStyle/>
          <a:p>
            <a:br>
              <a:rPr lang="zh-CN" altLang="en-US" b="1" dirty="0">
                <a:solidFill>
                  <a:schemeClr val="tx2"/>
                </a:solidFill>
              </a:rPr>
            </a:br>
            <a:r>
              <a:rPr lang="zh-CN" altLang="en-US" b="1" dirty="0">
                <a:solidFill>
                  <a:schemeClr val="tx2"/>
                </a:solidFill>
              </a:rPr>
              <a:t>契诃夫</a:t>
            </a:r>
            <a:br>
              <a:rPr lang="zh-CN" altLang="en-US" b="1" dirty="0">
                <a:solidFill>
                  <a:schemeClr val="tx2"/>
                </a:solidFill>
              </a:rPr>
            </a:br>
            <a:r>
              <a:rPr lang="zh-CN" altLang="en-US" sz="2800" b="1" dirty="0">
                <a:solidFill>
                  <a:schemeClr val="tx2"/>
                </a:solidFill>
              </a:rPr>
              <a:t>（Антон Павлович Чехов   </a:t>
            </a:r>
            <a:r>
              <a:rPr lang="en-US" altLang="zh-CN" sz="2800" b="1">
                <a:solidFill>
                  <a:schemeClr val="tx2"/>
                </a:solidFill>
              </a:rPr>
              <a:t>1860-1904</a:t>
            </a:r>
            <a:r>
              <a:rPr lang="zh-CN" altLang="en-US" sz="2800" b="1">
                <a:solidFill>
                  <a:schemeClr val="tx2"/>
                </a:solidFill>
              </a:rPr>
              <a:t>）</a:t>
            </a:r>
            <a:br>
              <a:rPr lang="zh-CN" altLang="en-US" b="1">
                <a:solidFill>
                  <a:schemeClr val="tx2"/>
                </a:solidFill>
              </a:rPr>
            </a:br>
            <a:r>
              <a:rPr lang="en-US" altLang="zh-CN" b="1">
                <a:solidFill>
                  <a:schemeClr val="tx2"/>
                </a:solidFill>
              </a:rPr>
              <a:t> </a:t>
            </a:r>
            <a:endParaRPr lang="en-US" altLang="zh-CN" b="1">
              <a:solidFill>
                <a:schemeClr val="tx2"/>
              </a:solidFill>
            </a:endParaRPr>
          </a:p>
        </p:txBody>
      </p:sp>
      <p:sp>
        <p:nvSpPr>
          <p:cNvPr id="21507" name="内容占位符 21506"/>
          <p:cNvSpPr>
            <a:spLocks noGrp="1"/>
          </p:cNvSpPr>
          <p:nvPr>
            <p:ph idx="1"/>
          </p:nvPr>
        </p:nvSpPr>
        <p:spPr>
          <a:xfrm>
            <a:off x="1025525" y="1639570"/>
            <a:ext cx="4021455" cy="2937510"/>
          </a:xfrm>
        </p:spPr>
        <p:txBody>
          <a:bodyPr anchor="t"/>
          <a:lstStyle/>
          <a:p>
            <a:pPr>
              <a:lnSpc>
                <a:spcPct val="125000"/>
              </a:lnSpc>
            </a:pPr>
            <a:r>
              <a:rPr lang="zh-CN" altLang="en-US" sz="2100" b="1" dirty="0">
                <a:solidFill>
                  <a:schemeClr val="accent1"/>
                </a:solidFill>
              </a:rPr>
              <a:t>以短篇小说著称于世。</a:t>
            </a:r>
            <a:endParaRPr lang="zh-CN" altLang="en-US" sz="2100" b="1" dirty="0">
              <a:solidFill>
                <a:schemeClr val="accent1"/>
              </a:solidFill>
            </a:endParaRPr>
          </a:p>
          <a:p>
            <a:pPr>
              <a:lnSpc>
                <a:spcPct val="125000"/>
              </a:lnSpc>
            </a:pPr>
            <a:r>
              <a:rPr lang="zh-CN" altLang="en-US" sz="2100" b="1" dirty="0">
                <a:solidFill>
                  <a:schemeClr val="accent1"/>
                </a:solidFill>
              </a:rPr>
              <a:t>作为一位大戏剧家，则直到</a:t>
            </a:r>
            <a:r>
              <a:rPr lang="en-US" altLang="zh-CN" sz="2100" b="1" dirty="0">
                <a:solidFill>
                  <a:schemeClr val="accent1"/>
                </a:solidFill>
              </a:rPr>
              <a:t>20</a:t>
            </a:r>
            <a:r>
              <a:rPr lang="zh-CN" altLang="en-US" sz="2100" b="1" dirty="0">
                <a:solidFill>
                  <a:schemeClr val="accent1"/>
                </a:solidFill>
              </a:rPr>
              <a:t>世纪</a:t>
            </a:r>
            <a:r>
              <a:rPr lang="en-US" altLang="zh-CN" sz="2100" b="1" dirty="0">
                <a:solidFill>
                  <a:schemeClr val="accent1"/>
                </a:solidFill>
              </a:rPr>
              <a:t>60</a:t>
            </a:r>
            <a:r>
              <a:rPr lang="zh-CN" altLang="en-US" sz="2100" b="1" dirty="0">
                <a:solidFill>
                  <a:schemeClr val="accent1"/>
                </a:solidFill>
              </a:rPr>
              <a:t>年代才得到广泛认可。 </a:t>
            </a:r>
            <a:endParaRPr lang="zh-CN" altLang="en-US" sz="2100" b="1" dirty="0">
              <a:solidFill>
                <a:schemeClr val="accent1"/>
              </a:solidFill>
            </a:endParaRPr>
          </a:p>
        </p:txBody>
      </p:sp>
      <p:pic>
        <p:nvPicPr>
          <p:cNvPr id="65539" name="图片 21508" descr="01300000023544121509077397542"/>
          <p:cNvPicPr>
            <a:picLocks noChangeAspect="1"/>
          </p:cNvPicPr>
          <p:nvPr/>
        </p:nvPicPr>
        <p:blipFill>
          <a:blip r:embed="rId1" cstate="print"/>
          <a:stretch>
            <a:fillRect/>
          </a:stretch>
        </p:blipFill>
        <p:spPr>
          <a:xfrm>
            <a:off x="5257800" y="1371600"/>
            <a:ext cx="2546747" cy="3086100"/>
          </a:xfrm>
          <a:prstGeom prst="rect">
            <a:avLst/>
          </a:prstGeom>
          <a:noFill/>
          <a:ln w="9525">
            <a:noFill/>
          </a:ln>
        </p:spPr>
      </p:pic>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21507">
                                            <p:txEl>
                                              <p:charRg st="0" end="15"/>
                                            </p:txEl>
                                          </p:spTgt>
                                        </p:tgtEl>
                                        <p:attrNameLst>
                                          <p:attrName>style.visibility</p:attrName>
                                        </p:attrNameLst>
                                      </p:cBhvr>
                                      <p:to>
                                        <p:strVal val="visible"/>
                                      </p:to>
                                    </p:set>
                                    <p:animEffect transition="in" filter="blinds(horizontal)">
                                      <p:cBhvr>
                                        <p:cTn id="7" dur="500"/>
                                        <p:tgtEl>
                                          <p:spTgt spid="21507">
                                            <p:txEl>
                                              <p:charRg st="0" end="15"/>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1507">
                                            <p:txEl>
                                              <p:charRg st="15" end="41"/>
                                            </p:txEl>
                                          </p:spTgt>
                                        </p:tgtEl>
                                        <p:attrNameLst>
                                          <p:attrName>style.visibility</p:attrName>
                                        </p:attrNameLst>
                                      </p:cBhvr>
                                      <p:to>
                                        <p:strVal val="visible"/>
                                      </p:to>
                                    </p:set>
                                    <p:animEffect transition="in" filter="blinds(horizontal)">
                                      <p:cBhvr>
                                        <p:cTn id="12" dur="500"/>
                                        <p:tgtEl>
                                          <p:spTgt spid="21507">
                                            <p:txEl>
                                              <p:charRg st="15" end="4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标题 149505"/>
          <p:cNvSpPr>
            <a:spLocks noGrp="1"/>
          </p:cNvSpPr>
          <p:nvPr>
            <p:ph type="title"/>
          </p:nvPr>
        </p:nvSpPr>
        <p:spPr/>
        <p:txBody>
          <a:bodyPr anchor="ctr"/>
          <a:lstStyle/>
          <a:p>
            <a:pPr fontAlgn="base"/>
            <a:r>
              <a:rPr lang="zh-CN" altLang="en-US" b="1" strike="noStrike" noProof="1">
                <a:solidFill>
                  <a:schemeClr val="tx2"/>
                </a:solidFill>
              </a:rPr>
              <a:t>生平与创作</a:t>
            </a:r>
            <a:r>
              <a:rPr lang="zh-CN" altLang="en-US" strike="noStrike" noProof="1"/>
              <a:t> </a:t>
            </a:r>
            <a:endParaRPr lang="zh-CN" altLang="en-US" strike="noStrike" noProof="1"/>
          </a:p>
        </p:txBody>
      </p:sp>
      <p:sp>
        <p:nvSpPr>
          <p:cNvPr id="149507" name="文本占位符 149506"/>
          <p:cNvSpPr>
            <a:spLocks noGrp="1"/>
          </p:cNvSpPr>
          <p:nvPr>
            <p:ph idx="1"/>
          </p:nvPr>
        </p:nvSpPr>
        <p:spPr>
          <a:xfrm>
            <a:off x="273685" y="1383031"/>
            <a:ext cx="8229600" cy="3394472"/>
          </a:xfrm>
        </p:spPr>
        <p:txBody>
          <a:bodyPr/>
          <a:lstStyle/>
          <a:p>
            <a:pPr fontAlgn="base">
              <a:lnSpc>
                <a:spcPct val="125000"/>
              </a:lnSpc>
              <a:spcBef>
                <a:spcPts val="0"/>
              </a:spcBef>
            </a:pPr>
            <a:r>
              <a:rPr lang="en-US" altLang="zh-CN" sz="2000" strike="noStrike" noProof="1">
                <a:solidFill>
                  <a:schemeClr val="accent1"/>
                </a:solidFill>
              </a:rPr>
              <a:t>         </a:t>
            </a:r>
            <a:r>
              <a:rPr lang="zh-CN" altLang="en-US" sz="2000" strike="noStrike" noProof="1">
                <a:solidFill>
                  <a:schemeClr val="accent1"/>
                </a:solidFill>
              </a:rPr>
              <a:t>安东·巴甫洛维奇·契诃夫于1860年出生在罗斯托夫省塔甘罗格市一个普通商人家庭。他的祖先曾是农奴，到他祖父时才用钱买得了全家人的自由。在贫穷的家中，和父亲严厉的管教下，契诃夫度过了并不愉快的童年。15岁时，他的全家迁往莫斯科，契诃夫在塔甘罗格靠担任家庭教师维持生活和读书。1879年，契诃夫进入莫斯科大学医学系。1884年，他开始在各地行医。行医生涯使他广泛接触了社会各阶层的人们，扩大了他观察生活的视野，对日后的创作有很大影响。  </a:t>
            </a:r>
            <a:endParaRPr lang="zh-CN" altLang="en-US" sz="2000" strike="noStrike" noProof="1">
              <a:solidFill>
                <a:schemeClr val="accent1"/>
              </a:solidFill>
            </a:endParaRPr>
          </a:p>
        </p:txBody>
      </p:sp>
    </p:spTree>
  </p:cSld>
  <p:clrMapOvr>
    <a:masterClrMapping/>
  </p:clrMapOvr>
  <p:transition>
    <p:blinds dir="vert"/>
  </p:transition>
</p:sld>
</file>

<file path=ppt/slides/slide2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标题 149505"/>
          <p:cNvSpPr>
            <a:spLocks noGrp="1"/>
          </p:cNvSpPr>
          <p:nvPr>
            <p:ph type="title"/>
          </p:nvPr>
        </p:nvSpPr>
        <p:spPr>
          <a:xfrm>
            <a:off x="457200" y="127238"/>
            <a:ext cx="8229600" cy="857250"/>
          </a:xfrm>
        </p:spPr>
        <p:txBody>
          <a:bodyPr anchor="ctr"/>
          <a:lstStyle/>
          <a:p>
            <a:pPr fontAlgn="base"/>
            <a:r>
              <a:rPr lang="zh-CN" altLang="en-US" sz="4000" b="1" strike="noStrike" noProof="1">
                <a:solidFill>
                  <a:schemeClr val="tx2"/>
                </a:solidFill>
              </a:rPr>
              <a:t>生平与创作</a:t>
            </a:r>
            <a:r>
              <a:rPr lang="zh-CN" altLang="en-US" sz="4000" strike="noStrike" noProof="1"/>
              <a:t> </a:t>
            </a:r>
            <a:endParaRPr lang="zh-CN" altLang="en-US" sz="4000" strike="noStrike" noProof="1"/>
          </a:p>
        </p:txBody>
      </p:sp>
      <p:sp>
        <p:nvSpPr>
          <p:cNvPr id="149507" name="文本占位符 149506"/>
          <p:cNvSpPr>
            <a:spLocks noGrp="1"/>
          </p:cNvSpPr>
          <p:nvPr>
            <p:ph idx="1"/>
          </p:nvPr>
        </p:nvSpPr>
        <p:spPr>
          <a:xfrm>
            <a:off x="457200" y="1062991"/>
            <a:ext cx="8229600" cy="3394472"/>
          </a:xfrm>
        </p:spPr>
        <p:txBody>
          <a:bodyPr/>
          <a:lstStyle/>
          <a:p>
            <a:pPr fontAlgn="base">
              <a:lnSpc>
                <a:spcPct val="125000"/>
              </a:lnSpc>
              <a:spcBef>
                <a:spcPts val="0"/>
              </a:spcBef>
            </a:pPr>
            <a:r>
              <a:rPr lang="en-US" altLang="zh-CN" sz="2400" strike="noStrike" noProof="1">
                <a:solidFill>
                  <a:schemeClr val="accent1"/>
                </a:solidFill>
              </a:rPr>
              <a:t>        </a:t>
            </a:r>
            <a:r>
              <a:rPr lang="en-US" altLang="zh-CN" sz="2000" strike="noStrike" noProof="1">
                <a:solidFill>
                  <a:schemeClr val="accent1"/>
                </a:solidFill>
              </a:rPr>
              <a:t>   </a:t>
            </a:r>
            <a:r>
              <a:rPr lang="zh-CN" altLang="en-US" sz="2000" strike="noStrike" noProof="1">
                <a:solidFill>
                  <a:schemeClr val="accent1"/>
                </a:solidFill>
              </a:rPr>
              <a:t>契诃夫在中学时期就对文学产生了浓厚的兴趣，并酷爱戏剧。在大学期间，他就以安东沙·契洪特的笔名开始在《蜻蜓》、《蟋蟀》等幽默杂志上发表作品，但由于缺乏足够的生活和创作经验，又迫于生计，他在这一时期的作品带有肤浅、缺乏思想深度和迎合时尚的倾向，这一时期的作品主要是一些滑稽故事和诙谐小品，如《在剃头店里》（1883）。1883年以后，契诃夫发表了一些优秀了短篇小说，如</a:t>
            </a:r>
            <a:r>
              <a:rPr lang="zh-CN" altLang="en-US" sz="2000" b="1" strike="noStrike" noProof="1">
                <a:solidFill>
                  <a:schemeClr val="tx2"/>
                </a:solidFill>
              </a:rPr>
              <a:t>《在钉子上》</a:t>
            </a:r>
            <a:r>
              <a:rPr lang="zh-CN" altLang="en-US" sz="2000" strike="noStrike" noProof="1">
                <a:solidFill>
                  <a:schemeClr val="accent1"/>
                </a:solidFill>
              </a:rPr>
              <a:t>、</a:t>
            </a:r>
            <a:r>
              <a:rPr lang="zh-CN" altLang="en-US" sz="2000" b="1" strike="noStrike" noProof="1">
                <a:solidFill>
                  <a:schemeClr val="tx2"/>
                </a:solidFill>
              </a:rPr>
              <a:t>《胜利者的胜利》</a:t>
            </a:r>
            <a:r>
              <a:rPr lang="zh-CN" altLang="en-US" sz="2000" strike="noStrike" noProof="1">
                <a:solidFill>
                  <a:schemeClr val="accent1"/>
                </a:solidFill>
              </a:rPr>
              <a:t>、</a:t>
            </a:r>
            <a:r>
              <a:rPr lang="zh-CN" altLang="en-US" sz="2000" b="1" strike="noStrike" noProof="1">
                <a:solidFill>
                  <a:schemeClr val="tx2"/>
                </a:solidFill>
              </a:rPr>
              <a:t>《胖子和瘦子》</a:t>
            </a:r>
            <a:r>
              <a:rPr lang="zh-CN" altLang="en-US" sz="2000" strike="noStrike" noProof="1">
                <a:solidFill>
                  <a:schemeClr val="accent1"/>
                </a:solidFill>
              </a:rPr>
              <a:t>、</a:t>
            </a:r>
            <a:r>
              <a:rPr lang="zh-CN" altLang="en-US" sz="2000" b="1" strike="noStrike" noProof="1">
                <a:solidFill>
                  <a:schemeClr val="tx2"/>
                </a:solidFill>
              </a:rPr>
              <a:t>《一个官员的死》</a:t>
            </a:r>
            <a:r>
              <a:rPr lang="zh-CN" altLang="en-US" sz="2000" strike="noStrike" noProof="1">
                <a:solidFill>
                  <a:schemeClr val="accent1"/>
                </a:solidFill>
              </a:rPr>
              <a:t>、</a:t>
            </a:r>
            <a:r>
              <a:rPr lang="zh-CN" altLang="en-US" sz="2000" b="1" strike="noStrike" noProof="1">
                <a:solidFill>
                  <a:schemeClr val="tx2"/>
                </a:solidFill>
              </a:rPr>
              <a:t>《勋章》</a:t>
            </a:r>
            <a:r>
              <a:rPr lang="zh-CN" altLang="en-US" sz="2000" strike="noStrike" noProof="1">
                <a:solidFill>
                  <a:schemeClr val="accent1"/>
                </a:solidFill>
              </a:rPr>
              <a:t>、</a:t>
            </a:r>
            <a:r>
              <a:rPr lang="zh-CN" altLang="en-US" sz="2000" b="1" strike="noStrike" noProof="1">
                <a:solidFill>
                  <a:schemeClr val="tx2"/>
                </a:solidFill>
              </a:rPr>
              <a:t>《变色龙》</a:t>
            </a:r>
            <a:r>
              <a:rPr lang="zh-CN" altLang="en-US" sz="2000" strike="noStrike" noProof="1">
                <a:solidFill>
                  <a:schemeClr val="accent1"/>
                </a:solidFill>
              </a:rPr>
              <a:t>（</a:t>
            </a:r>
            <a:r>
              <a:rPr lang="ru-RU" altLang="en-US" sz="2000" strike="noStrike" noProof="1">
                <a:solidFill>
                  <a:schemeClr val="accent1"/>
                </a:solidFill>
              </a:rPr>
              <a:t>Хамелеон, </a:t>
            </a:r>
            <a:r>
              <a:rPr lang="zh-CN" altLang="en-US" sz="2000" strike="noStrike" noProof="1">
                <a:solidFill>
                  <a:schemeClr val="accent1"/>
                </a:solidFill>
              </a:rPr>
              <a:t>1884）、</a:t>
            </a:r>
            <a:r>
              <a:rPr lang="zh-CN" altLang="en-US" sz="2000" b="1" strike="noStrike" noProof="1">
                <a:solidFill>
                  <a:schemeClr val="tx2"/>
                </a:solidFill>
              </a:rPr>
              <a:t>《普里希别叶夫中士》</a:t>
            </a:r>
            <a:r>
              <a:rPr lang="zh-CN" altLang="en-US" sz="2000" strike="noStrike" noProof="1">
                <a:solidFill>
                  <a:schemeClr val="accent1"/>
                </a:solidFill>
              </a:rPr>
              <a:t> （1885）等。</a:t>
            </a:r>
            <a:endParaRPr lang="zh-CN" altLang="en-US" sz="2000" strike="noStrike" noProof="1">
              <a:solidFill>
                <a:schemeClr val="accent1"/>
              </a:solidFill>
            </a:endParaRPr>
          </a:p>
        </p:txBody>
      </p:sp>
    </p:spTree>
  </p:cSld>
  <p:clrMapOvr>
    <a:masterClrMapping/>
  </p:clrMapOvr>
  <p:transition>
    <p:blinds dir="vert"/>
  </p:transition>
</p:sld>
</file>

<file path=ppt/slides/slide2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标题 149505"/>
          <p:cNvSpPr>
            <a:spLocks noGrp="1"/>
          </p:cNvSpPr>
          <p:nvPr>
            <p:ph type="title"/>
          </p:nvPr>
        </p:nvSpPr>
        <p:spPr>
          <a:xfrm>
            <a:off x="457200" y="116840"/>
            <a:ext cx="8229600" cy="669290"/>
          </a:xfrm>
        </p:spPr>
        <p:txBody>
          <a:bodyPr anchor="ctr"/>
          <a:lstStyle/>
          <a:p>
            <a:pPr fontAlgn="base"/>
            <a:r>
              <a:rPr lang="zh-CN" altLang="en-US" sz="4000" b="1" strike="noStrike" noProof="1">
                <a:solidFill>
                  <a:schemeClr val="tx2"/>
                </a:solidFill>
              </a:rPr>
              <a:t>生平与创作</a:t>
            </a:r>
            <a:r>
              <a:rPr lang="zh-CN" altLang="en-US" strike="noStrike" noProof="1"/>
              <a:t> </a:t>
            </a:r>
            <a:endParaRPr lang="zh-CN" altLang="en-US" strike="noStrike" noProof="1"/>
          </a:p>
        </p:txBody>
      </p:sp>
      <p:sp>
        <p:nvSpPr>
          <p:cNvPr id="149507" name="文本占位符 149506"/>
          <p:cNvSpPr>
            <a:spLocks noGrp="1"/>
          </p:cNvSpPr>
          <p:nvPr>
            <p:ph idx="1"/>
          </p:nvPr>
        </p:nvSpPr>
        <p:spPr>
          <a:xfrm>
            <a:off x="457200" y="786131"/>
            <a:ext cx="8229600" cy="3394472"/>
          </a:xfrm>
        </p:spPr>
        <p:txBody>
          <a:bodyPr/>
          <a:lstStyle/>
          <a:p>
            <a:pPr fontAlgn="base">
              <a:lnSpc>
                <a:spcPct val="100000"/>
              </a:lnSpc>
              <a:spcBef>
                <a:spcPts val="0"/>
              </a:spcBef>
            </a:pPr>
            <a:r>
              <a:rPr lang="en-US" altLang="zh-CN" sz="2000" strike="noStrike" noProof="1">
                <a:solidFill>
                  <a:schemeClr val="accent1"/>
                </a:solidFill>
              </a:rPr>
              <a:t>          </a:t>
            </a:r>
            <a:r>
              <a:rPr lang="zh-CN" altLang="en-US" sz="2000" strike="noStrike" noProof="1">
                <a:solidFill>
                  <a:schemeClr val="accent1"/>
                </a:solidFill>
              </a:rPr>
              <a:t>在三千余字的</a:t>
            </a:r>
            <a:r>
              <a:rPr lang="zh-CN" altLang="en-US" sz="2000" b="1" strike="noStrike" noProof="1">
                <a:solidFill>
                  <a:schemeClr val="tx2"/>
                </a:solidFill>
              </a:rPr>
              <a:t>《变色龙》</a:t>
            </a:r>
            <a:r>
              <a:rPr lang="zh-CN" altLang="en-US" sz="2000" strike="noStrike" noProof="1">
                <a:solidFill>
                  <a:schemeClr val="accent1"/>
                </a:solidFill>
              </a:rPr>
              <a:t>中，作者讽刺了巡官奥楚梅洛夫</a:t>
            </a:r>
            <a:r>
              <a:rPr lang="ru-RU" altLang="zh-CN" sz="2000" strike="noStrike" noProof="1">
                <a:solidFill>
                  <a:schemeClr val="accent1"/>
                </a:solidFill>
              </a:rPr>
              <a:t>(Очумелов)</a:t>
            </a:r>
            <a:r>
              <a:rPr lang="zh-CN" altLang="en-US" sz="2000" strike="noStrike" noProof="1">
                <a:solidFill>
                  <a:schemeClr val="accent1"/>
                </a:solidFill>
              </a:rPr>
              <a:t>这个虚伪奉迎、见风使舵的“变色龙”形象。当奥楚梅洛夫以为咬了赫留金手指的那条狗是普通人家的狗时，他扬言要弄死这条小狗并处罚它的主人；但当他听说狗的主人是将军时，立即额头冒汗，全身哆嗦。作者通过一个人对狗的态度的转变，讽刺了巡官那种“变色龙”的本性。</a:t>
            </a:r>
            <a:endParaRPr lang="zh-CN" altLang="en-US" sz="2000" strike="noStrike" noProof="1">
              <a:solidFill>
                <a:schemeClr val="accent1"/>
              </a:solidFill>
            </a:endParaRPr>
          </a:p>
          <a:p>
            <a:pPr fontAlgn="base">
              <a:lnSpc>
                <a:spcPct val="100000"/>
              </a:lnSpc>
              <a:spcBef>
                <a:spcPts val="0"/>
              </a:spcBef>
            </a:pPr>
            <a:r>
              <a:rPr lang="zh-CN" altLang="en-US" sz="2000" b="1" strike="noStrike" noProof="1">
                <a:solidFill>
                  <a:schemeClr val="tx2"/>
                </a:solidFill>
              </a:rPr>
              <a:t>     《普里希别叶夫中士》</a:t>
            </a:r>
            <a:r>
              <a:rPr lang="zh-CN" altLang="en-US" sz="2000" strike="noStrike" noProof="1">
                <a:solidFill>
                  <a:schemeClr val="accent1"/>
                </a:solidFill>
              </a:rPr>
              <a:t>则借一个愚昧的沙皇军警的形象抨击了农奴制制度。在契诃夫这一时期的作品中，表现出了一个虽出身低微、但却正直的青年知识分子的自发的民主主义倾向。在作品中，作者也多有对“小人物”的描写，但作者除同情他们的悲惨境遇外，更多的是对他们软弱无力、失去自尊、卑躬屈节的指责。</a:t>
            </a:r>
            <a:r>
              <a:rPr lang="zh-CN" altLang="en-US" sz="2000" b="1" strike="noStrike" noProof="1">
                <a:solidFill>
                  <a:schemeClr val="tx2"/>
                </a:solidFill>
              </a:rPr>
              <a:t>《在钉子上》</a:t>
            </a:r>
            <a:r>
              <a:rPr lang="zh-CN" altLang="en-US" sz="2000" strike="noStrike" noProof="1">
                <a:solidFill>
                  <a:schemeClr val="accent1"/>
                </a:solidFill>
              </a:rPr>
              <a:t>就表现出了作者对“小人物”的厌恶。对“小人物”这一主题的挖掘在契诃夫后斯创作中也有所反映。 </a:t>
            </a:r>
            <a:endParaRPr lang="zh-CN" altLang="en-US" sz="2000" strike="noStrike" noProof="1">
              <a:solidFill>
                <a:schemeClr val="accent1"/>
              </a:solidFill>
            </a:endParaRPr>
          </a:p>
        </p:txBody>
      </p:sp>
    </p:spTree>
  </p:cSld>
  <p:clrMapOvr>
    <a:masterClrMapping/>
  </p:clrMapOvr>
  <p:transition>
    <p:blinds dir="vert"/>
  </p:transition>
</p:sld>
</file>

<file path=ppt/slides/slide2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标题 149505"/>
          <p:cNvSpPr>
            <a:spLocks noGrp="1"/>
          </p:cNvSpPr>
          <p:nvPr>
            <p:ph type="title"/>
          </p:nvPr>
        </p:nvSpPr>
        <p:spPr>
          <a:xfrm>
            <a:off x="457200" y="151368"/>
            <a:ext cx="8229600" cy="857250"/>
          </a:xfrm>
        </p:spPr>
        <p:txBody>
          <a:bodyPr anchor="ctr"/>
          <a:lstStyle/>
          <a:p>
            <a:pPr fontAlgn="base"/>
            <a:r>
              <a:rPr lang="zh-CN" altLang="en-US" sz="4000" b="1" strike="noStrike" noProof="1">
                <a:solidFill>
                  <a:schemeClr val="tx2"/>
                </a:solidFill>
              </a:rPr>
              <a:t>生平与创作</a:t>
            </a:r>
            <a:r>
              <a:rPr lang="zh-CN" altLang="en-US" strike="noStrike" noProof="1"/>
              <a:t> </a:t>
            </a:r>
            <a:endParaRPr lang="zh-CN" altLang="en-US" strike="noStrike" noProof="1"/>
          </a:p>
        </p:txBody>
      </p:sp>
      <p:sp>
        <p:nvSpPr>
          <p:cNvPr id="149507" name="文本占位符 149506"/>
          <p:cNvSpPr>
            <a:spLocks noGrp="1"/>
          </p:cNvSpPr>
          <p:nvPr>
            <p:ph idx="1"/>
          </p:nvPr>
        </p:nvSpPr>
        <p:spPr>
          <a:xfrm>
            <a:off x="301625" y="1208406"/>
            <a:ext cx="8229600" cy="3394472"/>
          </a:xfrm>
        </p:spPr>
        <p:txBody>
          <a:bodyPr/>
          <a:lstStyle/>
          <a:p>
            <a:pPr fontAlgn="base">
              <a:lnSpc>
                <a:spcPts val="2800"/>
              </a:lnSpc>
              <a:spcBef>
                <a:spcPts val="0"/>
              </a:spcBef>
            </a:pPr>
            <a:r>
              <a:rPr lang="ru-RU" altLang="zh-CN" sz="2000" strike="noStrike" noProof="1">
                <a:solidFill>
                  <a:schemeClr val="accent1"/>
                </a:solidFill>
              </a:rPr>
              <a:t>        </a:t>
            </a:r>
            <a:r>
              <a:rPr lang="zh-CN" altLang="en-US" sz="2000" strike="noStrike" noProof="1">
                <a:solidFill>
                  <a:schemeClr val="accent1"/>
                </a:solidFill>
              </a:rPr>
              <a:t>八十年代中期，契诃夫对俄国现实的不满加剧，他的作品中开始有了一些表达下层人民悲哀与不幸的“严肃”作品。《哀伤》（1885）、《苦恼》 （1886）、《音尔师》（1885）和《牡蛎》（1884）、《万卡》（1886）等。在这一阶段，契诃夫于1890年抱病对库页岛 （萨哈林岛）考察是他该时期生活中的重大事件。在萨哈林岛这座远东的苦役犯流放地，契诃夫目睹了社会生活中的种种苦难与灾害，使他在最阴暗的地方加深了对沙皇政府本质的认识，促使他对自己过去所信奉的托尔斯泰的“勿以暴力抗恶”的思想产生了动摇。</a:t>
            </a:r>
            <a:endParaRPr lang="zh-CN" altLang="en-US" sz="2000" strike="noStrike" noProof="1"/>
          </a:p>
        </p:txBody>
      </p:sp>
    </p:spTree>
  </p:cSld>
  <p:clrMapOvr>
    <a:masterClrMapping/>
  </p:clrMapOvr>
  <p:transition>
    <p:blinds dir="vert"/>
  </p:transition>
</p:sld>
</file>

<file path=ppt/slides/slide2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标题 149505"/>
          <p:cNvSpPr>
            <a:spLocks noGrp="1"/>
          </p:cNvSpPr>
          <p:nvPr>
            <p:ph type="title"/>
          </p:nvPr>
        </p:nvSpPr>
        <p:spPr>
          <a:xfrm>
            <a:off x="457200" y="151368"/>
            <a:ext cx="8229600" cy="857250"/>
          </a:xfrm>
        </p:spPr>
        <p:txBody>
          <a:bodyPr anchor="ctr"/>
          <a:lstStyle/>
          <a:p>
            <a:pPr fontAlgn="base"/>
            <a:r>
              <a:rPr lang="zh-CN" altLang="en-US" sz="4000" b="1" strike="noStrike" noProof="1">
                <a:solidFill>
                  <a:schemeClr val="tx2"/>
                </a:solidFill>
              </a:rPr>
              <a:t>生平与创作</a:t>
            </a:r>
            <a:r>
              <a:rPr lang="zh-CN" altLang="en-US" strike="noStrike" noProof="1"/>
              <a:t> </a:t>
            </a:r>
            <a:endParaRPr lang="zh-CN" altLang="en-US" strike="noStrike" noProof="1"/>
          </a:p>
        </p:txBody>
      </p:sp>
      <p:sp>
        <p:nvSpPr>
          <p:cNvPr id="149507" name="文本占位符 149506"/>
          <p:cNvSpPr>
            <a:spLocks noGrp="1"/>
          </p:cNvSpPr>
          <p:nvPr>
            <p:ph idx="1"/>
          </p:nvPr>
        </p:nvSpPr>
        <p:spPr>
          <a:xfrm>
            <a:off x="301625" y="1208406"/>
            <a:ext cx="8229600" cy="3394472"/>
          </a:xfrm>
        </p:spPr>
        <p:txBody>
          <a:bodyPr/>
          <a:lstStyle/>
          <a:p>
            <a:pPr fontAlgn="base">
              <a:lnSpc>
                <a:spcPts val="2800"/>
              </a:lnSpc>
              <a:spcBef>
                <a:spcPts val="0"/>
              </a:spcBef>
            </a:pPr>
            <a:r>
              <a:rPr lang="zh-CN" altLang="en-US" sz="2000" b="1" strike="noStrike" noProof="1">
                <a:solidFill>
                  <a:schemeClr val="tx2"/>
                </a:solidFill>
              </a:rPr>
              <a:t>《第六病室》</a:t>
            </a:r>
            <a:r>
              <a:rPr lang="ru-RU" altLang="zh-CN" sz="2000" b="1" strike="noStrike" noProof="1">
                <a:solidFill>
                  <a:schemeClr val="tx2"/>
                </a:solidFill>
              </a:rPr>
              <a:t>(Палата №6)</a:t>
            </a:r>
            <a:r>
              <a:rPr lang="zh-CN" altLang="en-US" sz="2000" strike="noStrike" noProof="1">
                <a:solidFill>
                  <a:schemeClr val="accent1"/>
                </a:solidFill>
              </a:rPr>
              <a:t>是这一阶段的代表作品。小说通过对一所精神病院和病室里的各种弊病的描写，表现了俄国就是一座精神病院、一座大监狱的主题。“疯人”格罗莫夫就是其受害者之一。他本来是个有头脑的人，与“健康人”拉京医生相比，他更善于思索，更有判断力，而不正常的社会却将他视为“疯子”，关进监狱似的“第六病室”。拉京医生的形象是格罗莫夫的补充。</a:t>
            </a:r>
            <a:endParaRPr lang="zh-CN" altLang="en-US" sz="2000" strike="noStrike" noProof="1">
              <a:solidFill>
                <a:schemeClr val="accent1"/>
              </a:solidFill>
            </a:endParaRPr>
          </a:p>
          <a:p>
            <a:pPr marL="0" indent="0" fontAlgn="base">
              <a:lnSpc>
                <a:spcPct val="80000"/>
              </a:lnSpc>
              <a:buNone/>
            </a:pPr>
            <a:r>
              <a:rPr lang="zh-CN" altLang="en-US" sz="2000" strike="noStrike" noProof="1"/>
              <a:t> </a:t>
            </a:r>
            <a:endParaRPr lang="zh-CN" altLang="en-US" sz="2000" strike="noStrike" noProof="1"/>
          </a:p>
        </p:txBody>
      </p:sp>
    </p:spTree>
  </p:cSld>
  <p:clrMapOvr>
    <a:masterClrMapping/>
  </p:clrMapOvr>
  <p:transition>
    <p:blinds dir="vert"/>
  </p:transition>
</p:sld>
</file>

<file path=ppt/slides/slide2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标题 149505"/>
          <p:cNvSpPr>
            <a:spLocks noGrp="1"/>
          </p:cNvSpPr>
          <p:nvPr>
            <p:ph type="title"/>
          </p:nvPr>
        </p:nvSpPr>
        <p:spPr>
          <a:xfrm>
            <a:off x="457200" y="151368"/>
            <a:ext cx="8229600" cy="857250"/>
          </a:xfrm>
        </p:spPr>
        <p:txBody>
          <a:bodyPr anchor="ctr"/>
          <a:lstStyle/>
          <a:p>
            <a:pPr fontAlgn="base"/>
            <a:r>
              <a:rPr lang="zh-CN" altLang="en-US" sz="4000" b="1" strike="noStrike" noProof="1">
                <a:solidFill>
                  <a:schemeClr val="tx2"/>
                </a:solidFill>
              </a:rPr>
              <a:t>生平与创作</a:t>
            </a:r>
            <a:r>
              <a:rPr lang="zh-CN" altLang="en-US" strike="noStrike" noProof="1"/>
              <a:t> </a:t>
            </a:r>
            <a:endParaRPr lang="zh-CN" altLang="en-US" strike="noStrike" noProof="1"/>
          </a:p>
        </p:txBody>
      </p:sp>
      <p:sp>
        <p:nvSpPr>
          <p:cNvPr id="149507" name="文本占位符 149506"/>
          <p:cNvSpPr>
            <a:spLocks noGrp="1"/>
          </p:cNvSpPr>
          <p:nvPr>
            <p:ph idx="1"/>
          </p:nvPr>
        </p:nvSpPr>
        <p:spPr>
          <a:xfrm>
            <a:off x="301625" y="1208406"/>
            <a:ext cx="8229600" cy="3394472"/>
          </a:xfrm>
        </p:spPr>
        <p:txBody>
          <a:bodyPr/>
          <a:lstStyle/>
          <a:p>
            <a:pPr fontAlgn="base">
              <a:lnSpc>
                <a:spcPts val="2800"/>
              </a:lnSpc>
              <a:spcBef>
                <a:spcPts val="0"/>
              </a:spcBef>
            </a:pPr>
            <a:r>
              <a:rPr lang="ru-RU" altLang="zh-CN" sz="2000" strike="noStrike" noProof="1">
                <a:solidFill>
                  <a:srgbClr val="080808"/>
                </a:solidFill>
              </a:rPr>
              <a:t>         </a:t>
            </a:r>
            <a:r>
              <a:rPr lang="zh-CN" altLang="en-US" sz="2000" strike="noStrike" noProof="1">
                <a:solidFill>
                  <a:srgbClr val="080808"/>
                </a:solidFill>
              </a:rPr>
              <a:t>1886年，契诃夫以自己的真名发表了《好人》、《在途中》两篇小说。在这两篇小说中，出现了积极进行思想探索的知识分子形象，摆脱了过去那种轻松的诙谐、滑稽的因素，表明了契诃夫的创作已开始走向成熟。在这个时期，契诃夫创作的短篇小说主要有：《乞丐》、《相遇》、《哥萨克》（1887）、 《没有意思的故事》（1889）、《仇敌》（1887）和中篇小说《草原》、剧本 《伊万诺夫》（1887）以及从萨哈林群岛来后创作的《萨哈林岛》（1893—1894）。在这一时期，契诃夫小说创作的基本风格已经形成，他的《草原》充满浓郁的诗意，被人们誉为描写自然景色的杰作。 </a:t>
            </a:r>
            <a:endParaRPr lang="zh-CN" altLang="en-US" sz="2000" strike="noStrike" noProof="1">
              <a:solidFill>
                <a:srgbClr val="080808"/>
              </a:solidFill>
            </a:endParaRPr>
          </a:p>
        </p:txBody>
      </p:sp>
    </p:spTree>
  </p:cSld>
  <p:clrMapOvr>
    <a:masterClrMapping/>
  </p:clrMapOvr>
  <p:transition>
    <p:blinds dir="vert"/>
  </p:transition>
</p:sld>
</file>

<file path=ppt/slides/slide2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标题 149505"/>
          <p:cNvSpPr>
            <a:spLocks noGrp="1"/>
          </p:cNvSpPr>
          <p:nvPr>
            <p:ph type="title"/>
          </p:nvPr>
        </p:nvSpPr>
        <p:spPr>
          <a:xfrm>
            <a:off x="457200" y="151130"/>
            <a:ext cx="8229600" cy="749300"/>
          </a:xfrm>
        </p:spPr>
        <p:txBody>
          <a:bodyPr anchor="ctr"/>
          <a:lstStyle/>
          <a:p>
            <a:pPr fontAlgn="base"/>
            <a:r>
              <a:rPr lang="zh-CN" altLang="en-US" sz="4000" b="1" strike="noStrike" noProof="1">
                <a:solidFill>
                  <a:schemeClr val="tx2"/>
                </a:solidFill>
              </a:rPr>
              <a:t>生平与创作</a:t>
            </a:r>
            <a:r>
              <a:rPr lang="zh-CN" altLang="en-US" strike="noStrike" noProof="1"/>
              <a:t> </a:t>
            </a:r>
            <a:endParaRPr lang="zh-CN" altLang="en-US" strike="noStrike" noProof="1"/>
          </a:p>
        </p:txBody>
      </p:sp>
      <p:sp>
        <p:nvSpPr>
          <p:cNvPr id="149507" name="文本占位符 149506"/>
          <p:cNvSpPr>
            <a:spLocks noGrp="1"/>
          </p:cNvSpPr>
          <p:nvPr>
            <p:ph idx="1"/>
          </p:nvPr>
        </p:nvSpPr>
        <p:spPr>
          <a:xfrm>
            <a:off x="457200" y="1008381"/>
            <a:ext cx="8229600" cy="3394472"/>
          </a:xfrm>
        </p:spPr>
        <p:txBody>
          <a:bodyPr/>
          <a:lstStyle/>
          <a:p>
            <a:pPr indent="0" fontAlgn="base">
              <a:lnSpc>
                <a:spcPts val="2800"/>
              </a:lnSpc>
              <a:spcBef>
                <a:spcPts val="0"/>
              </a:spcBef>
            </a:pPr>
            <a:r>
              <a:rPr lang="ru-RU" altLang="zh-CN" sz="2000" strike="noStrike" noProof="1">
                <a:solidFill>
                  <a:srgbClr val="080808"/>
                </a:solidFill>
              </a:rPr>
              <a:t>       </a:t>
            </a:r>
            <a:r>
              <a:rPr lang="zh-CN" altLang="en-US" sz="2000" strike="noStrike" noProof="1">
                <a:solidFill>
                  <a:srgbClr val="080808"/>
                </a:solidFill>
              </a:rPr>
              <a:t>九十年代，契诃夫除小说外，还写了大量的剧本，为俄国的舞台带来新的活力。他的创作在这时已更富有时代气息，在继续挖掘农村生活的题材外，他还写作了反映新兴资本主义生产关系、探讨知识分子的出路和祖国的命运等一系列问题的作品。有代表性的作品是：</a:t>
            </a:r>
            <a:r>
              <a:rPr lang="zh-CN" altLang="en-US" sz="2000" b="1" strike="noStrike" noProof="1">
                <a:solidFill>
                  <a:srgbClr val="080808"/>
                </a:solidFill>
              </a:rPr>
              <a:t>小说</a:t>
            </a:r>
            <a:r>
              <a:rPr lang="zh-CN" altLang="en-US" sz="2000" strike="noStrike" noProof="1">
                <a:solidFill>
                  <a:srgbClr val="080808"/>
                </a:solidFill>
              </a:rPr>
              <a:t>《带阁楼的房子》（1896）、 《出诊》（1898）、《农民》（1897）、《姚尼奇》、《醋粟》（1898）、 《在峡谷里》（1990）、《套中人》（1898）和剧本</a:t>
            </a:r>
            <a:r>
              <a:rPr lang="zh-CN" altLang="en-US" sz="2000" b="1" strike="noStrike" noProof="1">
                <a:solidFill>
                  <a:schemeClr val="accent1"/>
                </a:solidFill>
              </a:rPr>
              <a:t>《海鸥》（</a:t>
            </a:r>
            <a:r>
              <a:rPr lang="ru-RU" altLang="zh-CN" sz="2000" b="1" strike="noStrike" noProof="1">
                <a:solidFill>
                  <a:schemeClr val="accent1"/>
                </a:solidFill>
              </a:rPr>
              <a:t>Чайка, </a:t>
            </a:r>
            <a:r>
              <a:rPr lang="zh-CN" altLang="en-US" sz="2000" b="1" strike="noStrike" noProof="1">
                <a:solidFill>
                  <a:schemeClr val="accent1"/>
                </a:solidFill>
              </a:rPr>
              <a:t>1896）、《万尼亚舅舅》 （</a:t>
            </a:r>
            <a:r>
              <a:rPr lang="ru-RU" altLang="zh-CN" sz="2000" b="1" strike="noStrike" noProof="1">
                <a:solidFill>
                  <a:schemeClr val="accent1"/>
                </a:solidFill>
              </a:rPr>
              <a:t>Дядя Ваня, </a:t>
            </a:r>
            <a:r>
              <a:rPr lang="zh-CN" altLang="en-US" sz="2000" b="1" strike="noStrike" noProof="1">
                <a:solidFill>
                  <a:schemeClr val="accent1"/>
                </a:solidFill>
              </a:rPr>
              <a:t>1897）、《三姊妹》（</a:t>
            </a:r>
            <a:r>
              <a:rPr lang="ru-RU" altLang="zh-CN" sz="2000" b="1" strike="noStrike" noProof="1">
                <a:solidFill>
                  <a:schemeClr val="accent1"/>
                </a:solidFill>
              </a:rPr>
              <a:t>Три сестры, </a:t>
            </a:r>
            <a:r>
              <a:rPr lang="zh-CN" altLang="en-US" sz="2000" b="1" strike="noStrike" noProof="1">
                <a:solidFill>
                  <a:schemeClr val="accent1"/>
                </a:solidFill>
              </a:rPr>
              <a:t>1900）和《樱桃园》（</a:t>
            </a:r>
            <a:r>
              <a:rPr lang="ru-RU" altLang="zh-CN" sz="2000" b="1" strike="noStrike" noProof="1">
                <a:solidFill>
                  <a:schemeClr val="accent1"/>
                </a:solidFill>
              </a:rPr>
              <a:t>Вишневый сад, </a:t>
            </a:r>
            <a:r>
              <a:rPr lang="zh-CN" altLang="en-US" sz="2000" b="1" strike="noStrike" noProof="1">
                <a:solidFill>
                  <a:schemeClr val="accent1"/>
                </a:solidFill>
              </a:rPr>
              <a:t>1903）</a:t>
            </a:r>
            <a:r>
              <a:rPr lang="zh-CN" altLang="en-US" sz="2000" strike="noStrike" noProof="1">
                <a:solidFill>
                  <a:schemeClr val="accent1"/>
                </a:solidFill>
              </a:rPr>
              <a:t>等。</a:t>
            </a:r>
            <a:r>
              <a:rPr lang="zh-CN" altLang="en-US" sz="2000" strike="noStrike" noProof="1">
                <a:solidFill>
                  <a:srgbClr val="080808"/>
                </a:solidFill>
              </a:rPr>
              <a:t>《农民》和《大峡谷》都是反映农村生活的作品。</a:t>
            </a:r>
            <a:endParaRPr lang="zh-CN" altLang="en-US" sz="2000" strike="noStrike" noProof="1">
              <a:solidFill>
                <a:srgbClr val="080808"/>
              </a:solidFill>
            </a:endParaRPr>
          </a:p>
          <a:p>
            <a:pPr marL="0" indent="0" fontAlgn="base">
              <a:lnSpc>
                <a:spcPts val="2800"/>
              </a:lnSpc>
              <a:spcBef>
                <a:spcPts val="0"/>
              </a:spcBef>
              <a:buNone/>
            </a:pPr>
            <a:endParaRPr lang="zh-CN" altLang="en-US" sz="2000" strike="noStrike" noProof="1">
              <a:solidFill>
                <a:srgbClr val="080808"/>
              </a:solidFill>
            </a:endParaRPr>
          </a:p>
        </p:txBody>
      </p:sp>
    </p:spTree>
  </p:cSld>
  <p:clrMapOvr>
    <a:masterClrMapping/>
  </p:clrMapOvr>
  <p:transition>
    <p:blinds dir="vert"/>
  </p:transition>
</p:sld>
</file>

<file path=ppt/slides/slide2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标题 149505"/>
          <p:cNvSpPr>
            <a:spLocks noGrp="1"/>
          </p:cNvSpPr>
          <p:nvPr>
            <p:ph type="title"/>
          </p:nvPr>
        </p:nvSpPr>
        <p:spPr>
          <a:xfrm>
            <a:off x="457200" y="151368"/>
            <a:ext cx="8229600" cy="857250"/>
          </a:xfrm>
        </p:spPr>
        <p:txBody>
          <a:bodyPr anchor="ctr"/>
          <a:lstStyle/>
          <a:p>
            <a:pPr fontAlgn="base"/>
            <a:r>
              <a:rPr lang="zh-CN" altLang="en-US" sz="4000" b="1" strike="noStrike" noProof="1">
                <a:solidFill>
                  <a:schemeClr val="tx2"/>
                </a:solidFill>
              </a:rPr>
              <a:t>生平与创作</a:t>
            </a:r>
            <a:r>
              <a:rPr lang="zh-CN" altLang="en-US" strike="noStrike" noProof="1"/>
              <a:t> </a:t>
            </a:r>
            <a:endParaRPr lang="zh-CN" altLang="en-US" strike="noStrike" noProof="1"/>
          </a:p>
        </p:txBody>
      </p:sp>
      <p:sp>
        <p:nvSpPr>
          <p:cNvPr id="149507" name="文本占位符 149506"/>
          <p:cNvSpPr>
            <a:spLocks noGrp="1"/>
          </p:cNvSpPr>
          <p:nvPr>
            <p:ph idx="1"/>
          </p:nvPr>
        </p:nvSpPr>
        <p:spPr>
          <a:xfrm>
            <a:off x="283210" y="1008381"/>
            <a:ext cx="8229600" cy="3394472"/>
          </a:xfrm>
        </p:spPr>
        <p:txBody>
          <a:bodyPr/>
          <a:lstStyle/>
          <a:p>
            <a:pPr marL="0" indent="0" fontAlgn="base">
              <a:lnSpc>
                <a:spcPct val="80000"/>
              </a:lnSpc>
              <a:buNone/>
            </a:pPr>
            <a:endParaRPr lang="zh-CN" altLang="en-US" sz="2000" strike="noStrike" noProof="1">
              <a:solidFill>
                <a:srgbClr val="080808"/>
              </a:solidFill>
            </a:endParaRPr>
          </a:p>
          <a:p>
            <a:pPr fontAlgn="base">
              <a:lnSpc>
                <a:spcPts val="2800"/>
              </a:lnSpc>
              <a:spcBef>
                <a:spcPts val="0"/>
              </a:spcBef>
            </a:pPr>
            <a:r>
              <a:rPr lang="zh-CN" altLang="en-US" sz="2000" strike="noStrike" noProof="1">
                <a:solidFill>
                  <a:srgbClr val="080808"/>
                </a:solidFill>
              </a:rPr>
              <a:t>          而《我的一生》、《出诊》等已将批判的矛头指向了新的资本主义关系，作者在作品中揭示了工厂里劳动者整日劳作却忍饥受寒、而少数人游手好闲却占有着大量财富这一不平等的社会现象，从客观上说，作者的立场是站在工人阶级一边的。 </a:t>
            </a:r>
            <a:r>
              <a:rPr lang="zh-CN" altLang="en-US" sz="2000" b="1" strike="noStrike" noProof="1">
                <a:solidFill>
                  <a:schemeClr val="tx2"/>
                </a:solidFill>
              </a:rPr>
              <a:t>《套中人》</a:t>
            </a:r>
            <a:r>
              <a:rPr lang="ru-RU" altLang="zh-CN" sz="2000" b="1" strike="noStrike" noProof="1">
                <a:solidFill>
                  <a:schemeClr val="tx2"/>
                </a:solidFill>
              </a:rPr>
              <a:t>(Человек в футляре)</a:t>
            </a:r>
            <a:r>
              <a:rPr lang="zh-CN" altLang="en-US" sz="2000" strike="noStrike" noProof="1">
                <a:solidFill>
                  <a:srgbClr val="080808"/>
                </a:solidFill>
              </a:rPr>
              <a:t>将 “小人物”的悲剧推向了极其典型化的程度。“套中人”别里科夫是个顽固、保守、束缚自己也禁锢别人的人，他把一切都装进“套子”里，是黑暗、停滞的社会生活的产物。他表现了八十年代俄国那种令人窒息的社会气氛。  </a:t>
            </a:r>
            <a:endParaRPr lang="zh-CN" altLang="en-US" sz="2000" strike="noStrike" noProof="1">
              <a:solidFill>
                <a:srgbClr val="080808"/>
              </a:solidFill>
            </a:endParaRPr>
          </a:p>
        </p:txBody>
      </p:sp>
    </p:spTree>
  </p:cSld>
  <p:clrMapOvr>
    <a:masterClrMapping/>
  </p:clrMapOvr>
  <p:transition>
    <p:blinds dir="vert"/>
  </p:transition>
</p:sld>
</file>

<file path=ppt/slides/slide3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标题 149505"/>
          <p:cNvSpPr>
            <a:spLocks noGrp="1"/>
          </p:cNvSpPr>
          <p:nvPr>
            <p:ph type="title"/>
          </p:nvPr>
        </p:nvSpPr>
        <p:spPr>
          <a:xfrm>
            <a:off x="457200" y="151130"/>
            <a:ext cx="8229600" cy="680085"/>
          </a:xfrm>
        </p:spPr>
        <p:txBody>
          <a:bodyPr anchor="ctr"/>
          <a:lstStyle/>
          <a:p>
            <a:pPr fontAlgn="base"/>
            <a:r>
              <a:rPr lang="zh-CN" altLang="en-US" sz="4000" b="1" strike="noStrike" noProof="1">
                <a:solidFill>
                  <a:schemeClr val="tx2"/>
                </a:solidFill>
              </a:rPr>
              <a:t>生平与创作</a:t>
            </a:r>
            <a:r>
              <a:rPr lang="zh-CN" altLang="en-US" strike="noStrike" noProof="1"/>
              <a:t> </a:t>
            </a:r>
            <a:endParaRPr lang="zh-CN" altLang="en-US" strike="noStrike" noProof="1"/>
          </a:p>
        </p:txBody>
      </p:sp>
      <p:sp>
        <p:nvSpPr>
          <p:cNvPr id="149507" name="文本占位符 149506"/>
          <p:cNvSpPr>
            <a:spLocks noGrp="1"/>
          </p:cNvSpPr>
          <p:nvPr>
            <p:ph idx="1"/>
          </p:nvPr>
        </p:nvSpPr>
        <p:spPr>
          <a:xfrm>
            <a:off x="526415" y="1196340"/>
            <a:ext cx="8229600" cy="3118485"/>
          </a:xfrm>
        </p:spPr>
        <p:txBody>
          <a:bodyPr/>
          <a:lstStyle/>
          <a:p>
            <a:pPr marL="0" indent="0" fontAlgn="base">
              <a:lnSpc>
                <a:spcPts val="2800"/>
              </a:lnSpc>
              <a:spcBef>
                <a:spcPts val="0"/>
              </a:spcBef>
              <a:buNone/>
            </a:pPr>
            <a:r>
              <a:rPr lang="zh-CN" altLang="en-US" sz="2000" strike="noStrike" noProof="1">
                <a:solidFill>
                  <a:schemeClr val="accent1"/>
                </a:solidFill>
              </a:rPr>
              <a:t>         剧本 </a:t>
            </a:r>
            <a:r>
              <a:rPr lang="zh-CN" altLang="en-US" sz="2000" b="1" strike="noStrike" noProof="1">
                <a:solidFill>
                  <a:schemeClr val="tx2"/>
                </a:solidFill>
              </a:rPr>
              <a:t>《海鸥》</a:t>
            </a:r>
            <a:r>
              <a:rPr lang="zh-CN" altLang="en-US" sz="2000" strike="noStrike" noProof="1">
                <a:solidFill>
                  <a:schemeClr val="accent1"/>
                </a:solidFill>
              </a:rPr>
              <a:t>是契诃夫对艺术与社会关系问题的探索。女演员尼娜经过生活中的种种磨难，最后懂得了艺术家的使命。作家特里戈林因对未来的悲观思想而放弃了自己追求的艺术。而青年作家特里勃列夫因为缺乏信仰，最后只能导致自己的艺术革新失败。</a:t>
            </a:r>
            <a:endParaRPr lang="zh-CN" altLang="en-US" sz="2000" strike="noStrike" noProof="1">
              <a:solidFill>
                <a:schemeClr val="accent1"/>
              </a:solidFill>
            </a:endParaRPr>
          </a:p>
          <a:p>
            <a:pPr marL="0" indent="0" fontAlgn="base">
              <a:lnSpc>
                <a:spcPts val="2800"/>
              </a:lnSpc>
              <a:spcBef>
                <a:spcPts val="0"/>
              </a:spcBef>
              <a:buNone/>
            </a:pPr>
            <a:r>
              <a:rPr lang="zh-CN" altLang="en-US" sz="2000" b="1" strike="noStrike" noProof="1">
                <a:solidFill>
                  <a:schemeClr val="tx2"/>
                </a:solidFill>
              </a:rPr>
              <a:t>       《万尼亚舅舅》</a:t>
            </a:r>
            <a:r>
              <a:rPr lang="zh-CN" altLang="en-US" sz="2000" strike="noStrike" noProof="1">
                <a:solidFill>
                  <a:schemeClr val="accent1"/>
                </a:solidFill>
              </a:rPr>
              <a:t>则描写了知识分子阶层中小人物心灵上遭受的摧残和他们在现实中的悲惨处境。万尼亚舅舅和他的外甥女索尼娅虽然辛勤工作，却没有崇高的理想和生活目标，最后变得十分悲观和消沉。</a:t>
            </a:r>
            <a:endParaRPr lang="zh-CN" altLang="en-US" sz="2000" strike="noStrike" noProof="1">
              <a:solidFill>
                <a:schemeClr val="accent1"/>
              </a:solidFill>
            </a:endParaRPr>
          </a:p>
          <a:p>
            <a:pPr marL="0" indent="0" fontAlgn="base">
              <a:lnSpc>
                <a:spcPts val="2800"/>
              </a:lnSpc>
              <a:spcBef>
                <a:spcPts val="0"/>
              </a:spcBef>
              <a:buNone/>
            </a:pPr>
            <a:r>
              <a:rPr lang="zh-CN" altLang="en-US" sz="2000" b="1" strike="noStrike" noProof="1">
                <a:solidFill>
                  <a:schemeClr val="tx2"/>
                </a:solidFill>
              </a:rPr>
              <a:t>       </a:t>
            </a:r>
            <a:endParaRPr lang="zh-CN" altLang="en-US" sz="2000" strike="noStrike" noProof="1">
              <a:solidFill>
                <a:schemeClr val="accent1"/>
              </a:solidFill>
            </a:endParaRPr>
          </a:p>
        </p:txBody>
      </p:sp>
    </p:spTree>
  </p:cSld>
  <p:clrMapOvr>
    <a:masterClrMapping/>
  </p:clrMapOvr>
  <p:transition>
    <p:blinds dir="vert"/>
  </p:transition>
</p:sld>
</file>

<file path=ppt/slides/slide3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标题 149505"/>
          <p:cNvSpPr>
            <a:spLocks noGrp="1"/>
          </p:cNvSpPr>
          <p:nvPr>
            <p:ph type="title"/>
          </p:nvPr>
        </p:nvSpPr>
        <p:spPr>
          <a:xfrm>
            <a:off x="457200" y="151368"/>
            <a:ext cx="8229600" cy="857250"/>
          </a:xfrm>
        </p:spPr>
        <p:txBody>
          <a:bodyPr anchor="ctr"/>
          <a:lstStyle/>
          <a:p>
            <a:pPr fontAlgn="base"/>
            <a:r>
              <a:rPr lang="zh-CN" altLang="en-US" sz="4000" b="1" strike="noStrike" noProof="1">
                <a:solidFill>
                  <a:schemeClr val="tx2"/>
                </a:solidFill>
              </a:rPr>
              <a:t>生平与创作</a:t>
            </a:r>
            <a:r>
              <a:rPr lang="zh-CN" altLang="en-US" strike="noStrike" noProof="1"/>
              <a:t> </a:t>
            </a:r>
            <a:endParaRPr lang="zh-CN" altLang="en-US" strike="noStrike" noProof="1"/>
          </a:p>
        </p:txBody>
      </p:sp>
      <p:sp>
        <p:nvSpPr>
          <p:cNvPr id="149507" name="文本占位符 149506"/>
          <p:cNvSpPr>
            <a:spLocks noGrp="1"/>
          </p:cNvSpPr>
          <p:nvPr>
            <p:ph idx="1"/>
          </p:nvPr>
        </p:nvSpPr>
        <p:spPr>
          <a:xfrm>
            <a:off x="457200" y="1092201"/>
            <a:ext cx="8229600" cy="3394472"/>
          </a:xfrm>
        </p:spPr>
        <p:txBody>
          <a:bodyPr/>
          <a:lstStyle/>
          <a:p>
            <a:pPr marL="0" indent="0" fontAlgn="base">
              <a:lnSpc>
                <a:spcPts val="2800"/>
              </a:lnSpc>
              <a:spcBef>
                <a:spcPts val="0"/>
              </a:spcBef>
              <a:buNone/>
            </a:pPr>
            <a:r>
              <a:rPr lang="zh-CN" altLang="en-US" sz="2000" strike="noStrike" noProof="1">
                <a:solidFill>
                  <a:schemeClr val="accent1"/>
                </a:solidFill>
              </a:rPr>
              <a:t>        </a:t>
            </a:r>
            <a:r>
              <a:rPr lang="zh-CN" altLang="en-US" sz="2000" b="1">
                <a:solidFill>
                  <a:schemeClr val="tx2"/>
                </a:solidFill>
                <a:sym typeface="+mn-ea"/>
              </a:rPr>
              <a:t>《三姊妹》</a:t>
            </a:r>
            <a:r>
              <a:rPr lang="zh-CN" altLang="en-US" sz="2000">
                <a:solidFill>
                  <a:schemeClr val="accent1"/>
                </a:solidFill>
                <a:sym typeface="+mn-ea"/>
              </a:rPr>
              <a:t>是契诃夫创作于1905年革命前夕的作品，它通过三姊妹的命运和性格冲突，表现了“美被无辜毁灭”的主题，在该剧中，契诃夫还表达了主人公不满现实，向往新生活的情绪，但因为他们找不到实际斗争的方法，所以，他们的议论多是空洞的。在契诃夫的最后一部戏剧作品</a:t>
            </a:r>
            <a:r>
              <a:rPr lang="zh-CN" altLang="en-US" sz="2000" b="1">
                <a:solidFill>
                  <a:schemeClr val="tx2"/>
                </a:solidFill>
                <a:sym typeface="+mn-ea"/>
              </a:rPr>
              <a:t>《樱桃园》</a:t>
            </a:r>
            <a:r>
              <a:rPr lang="zh-CN" altLang="en-US" sz="2000">
                <a:solidFill>
                  <a:schemeClr val="accent1"/>
                </a:solidFill>
                <a:sym typeface="+mn-ea"/>
              </a:rPr>
              <a:t>中，这种对“新生活”的呼唤才有了进一步的体现。 </a:t>
            </a:r>
            <a:endParaRPr lang="zh-CN" altLang="en-US" sz="2000" strike="noStrike" noProof="1">
              <a:solidFill>
                <a:schemeClr val="accent1"/>
              </a:solidFill>
            </a:endParaRPr>
          </a:p>
          <a:p>
            <a:pPr marL="0" indent="0" fontAlgn="base">
              <a:lnSpc>
                <a:spcPts val="2800"/>
              </a:lnSpc>
              <a:spcBef>
                <a:spcPts val="0"/>
              </a:spcBef>
              <a:buNone/>
            </a:pPr>
            <a:endParaRPr lang="zh-CN" altLang="en-US" sz="2000" strike="noStrike" noProof="1">
              <a:solidFill>
                <a:schemeClr val="accent1"/>
              </a:solidFill>
            </a:endParaRPr>
          </a:p>
          <a:p>
            <a:pPr marL="0" indent="0" fontAlgn="base">
              <a:lnSpc>
                <a:spcPts val="2800"/>
              </a:lnSpc>
              <a:spcBef>
                <a:spcPts val="0"/>
              </a:spcBef>
              <a:buNone/>
            </a:pPr>
            <a:r>
              <a:rPr lang="zh-CN" altLang="en-US" sz="2000" strike="noStrike" noProof="1">
                <a:solidFill>
                  <a:schemeClr val="accent1"/>
                </a:solidFill>
              </a:rPr>
              <a:t>          契诃夫晚年病魔缠身，创作时时中断，1904年6月，契诃夫病情恶化，7月15日在德国的巴敦维勒逝世。</a:t>
            </a:r>
            <a:endParaRPr lang="zh-CN" altLang="en-US" sz="2000" strike="noStrike" noProof="1">
              <a:solidFill>
                <a:schemeClr val="accent1"/>
              </a:solidFill>
            </a:endParaRPr>
          </a:p>
        </p:txBody>
      </p:sp>
    </p:spTree>
  </p:cSld>
  <p:clrMapOvr>
    <a:masterClrMapping/>
  </p:clrMapOvr>
  <p:transition>
    <p:blinds dir="vert"/>
  </p:transition>
</p:sld>
</file>

<file path=ppt/slides/slide3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标题 149505"/>
          <p:cNvSpPr>
            <a:spLocks noGrp="1"/>
          </p:cNvSpPr>
          <p:nvPr>
            <p:ph type="title"/>
          </p:nvPr>
        </p:nvSpPr>
        <p:spPr>
          <a:xfrm>
            <a:off x="457200" y="81915"/>
            <a:ext cx="8229600" cy="699770"/>
          </a:xfrm>
        </p:spPr>
        <p:txBody>
          <a:bodyPr anchor="ctr"/>
          <a:lstStyle/>
          <a:p>
            <a:pPr fontAlgn="base"/>
            <a:r>
              <a:rPr lang="zh-CN" altLang="en-US" sz="4000" b="1" strike="noStrike" noProof="1">
                <a:solidFill>
                  <a:schemeClr val="tx2"/>
                </a:solidFill>
              </a:rPr>
              <a:t>《樱桃园》</a:t>
            </a:r>
            <a:r>
              <a:rPr lang="zh-CN" altLang="en-US" sz="4000" strike="noStrike" noProof="1"/>
              <a:t> </a:t>
            </a:r>
            <a:endParaRPr lang="zh-CN" altLang="en-US" sz="4000" strike="noStrike" noProof="1"/>
          </a:p>
        </p:txBody>
      </p:sp>
      <p:sp>
        <p:nvSpPr>
          <p:cNvPr id="149507" name="文本占位符 149506"/>
          <p:cNvSpPr>
            <a:spLocks noGrp="1"/>
          </p:cNvSpPr>
          <p:nvPr>
            <p:ph idx="1"/>
          </p:nvPr>
        </p:nvSpPr>
        <p:spPr>
          <a:xfrm>
            <a:off x="328930" y="1038225"/>
            <a:ext cx="8486140" cy="3394710"/>
          </a:xfrm>
        </p:spPr>
        <p:txBody>
          <a:bodyPr/>
          <a:lstStyle/>
          <a:p>
            <a:pPr marL="0" indent="0" fontAlgn="base">
              <a:lnSpc>
                <a:spcPts val="2800"/>
              </a:lnSpc>
              <a:spcBef>
                <a:spcPts val="0"/>
              </a:spcBef>
              <a:buNone/>
            </a:pPr>
            <a:r>
              <a:rPr lang="en-US" altLang="zh-CN" sz="2000" strike="noStrike" noProof="1">
                <a:solidFill>
                  <a:schemeClr val="accent1"/>
                </a:solidFill>
              </a:rPr>
              <a:t>          </a:t>
            </a:r>
            <a:r>
              <a:rPr lang="zh-CN" altLang="en-US" sz="2000" strike="noStrike" noProof="1">
                <a:solidFill>
                  <a:schemeClr val="accent1"/>
                </a:solidFill>
              </a:rPr>
              <a:t>《樱桃园》这是契诃夫去世前的最后一部杰作。剧本描写了一个破落的地主家庭在走投无路的情况下拍卖樱桃园的故事，反映了旧的制度必将为新兴的资产阶级制度所代替这一主题。</a:t>
            </a:r>
            <a:r>
              <a:rPr lang="zh-CN" altLang="en-US" sz="2000" b="1" strike="noStrike" noProof="1">
                <a:solidFill>
                  <a:schemeClr val="tx2"/>
                </a:solidFill>
              </a:rPr>
              <a:t>朗涅夫斯卡娅</a:t>
            </a:r>
            <a:r>
              <a:rPr lang="zh-CN" altLang="en-US" sz="2000" strike="noStrike" noProof="1">
                <a:solidFill>
                  <a:schemeClr val="accent1"/>
                </a:solidFill>
              </a:rPr>
              <a:t>和她的哥哥</a:t>
            </a:r>
            <a:r>
              <a:rPr lang="zh-CN" altLang="en-US" sz="2000" b="1" strike="noStrike" noProof="1">
                <a:solidFill>
                  <a:schemeClr val="tx2"/>
                </a:solidFill>
              </a:rPr>
              <a:t>戛耶夫</a:t>
            </a:r>
            <a:r>
              <a:rPr lang="zh-CN" altLang="en-US" sz="2000" strike="noStrike" noProof="1">
                <a:solidFill>
                  <a:schemeClr val="accent1"/>
                </a:solidFill>
              </a:rPr>
              <a:t>是地主贵族阶级的代表人物，他们虽然很善良，但他们身上的地主阶级恶习却使他们在与新兴资产阶级的较量中必然失败。因为他们除了过挥霍享受、寻欢作乐的寄生生活外，已没有什么创造能力了。</a:t>
            </a:r>
            <a:endParaRPr lang="zh-CN" altLang="en-US" sz="2000" strike="noStrike" noProof="1">
              <a:solidFill>
                <a:schemeClr val="accent1"/>
              </a:solidFill>
            </a:endParaRPr>
          </a:p>
        </p:txBody>
      </p:sp>
    </p:spTree>
  </p:cSld>
  <p:clrMapOvr>
    <a:masterClrMapping/>
  </p:clrMapOvr>
  <p:transition>
    <p:blinds dir="vert"/>
  </p:transition>
</p:sld>
</file>

<file path=ppt/slides/slide3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标题 149505"/>
          <p:cNvSpPr>
            <a:spLocks noGrp="1"/>
          </p:cNvSpPr>
          <p:nvPr>
            <p:ph type="title"/>
          </p:nvPr>
        </p:nvSpPr>
        <p:spPr>
          <a:xfrm>
            <a:off x="457200" y="81915"/>
            <a:ext cx="8229600" cy="699770"/>
          </a:xfrm>
        </p:spPr>
        <p:txBody>
          <a:bodyPr anchor="ctr"/>
          <a:lstStyle/>
          <a:p>
            <a:pPr fontAlgn="base"/>
            <a:r>
              <a:rPr lang="zh-CN" altLang="en-US" sz="4000" b="1" strike="noStrike" noProof="1">
                <a:solidFill>
                  <a:schemeClr val="tx2"/>
                </a:solidFill>
              </a:rPr>
              <a:t>《樱桃园》</a:t>
            </a:r>
            <a:r>
              <a:rPr lang="zh-CN" altLang="en-US" sz="4000" strike="noStrike" noProof="1"/>
              <a:t> </a:t>
            </a:r>
            <a:endParaRPr lang="zh-CN" altLang="en-US" sz="4000" strike="noStrike" noProof="1"/>
          </a:p>
        </p:txBody>
      </p:sp>
      <p:sp>
        <p:nvSpPr>
          <p:cNvPr id="149507" name="文本占位符 149506"/>
          <p:cNvSpPr>
            <a:spLocks noGrp="1"/>
          </p:cNvSpPr>
          <p:nvPr>
            <p:ph idx="1"/>
          </p:nvPr>
        </p:nvSpPr>
        <p:spPr>
          <a:xfrm>
            <a:off x="391795" y="1057910"/>
            <a:ext cx="8486140" cy="3394710"/>
          </a:xfrm>
        </p:spPr>
        <p:txBody>
          <a:bodyPr/>
          <a:lstStyle/>
          <a:p>
            <a:pPr marL="0" indent="0" fontAlgn="base">
              <a:lnSpc>
                <a:spcPts val="2800"/>
              </a:lnSpc>
              <a:spcBef>
                <a:spcPts val="0"/>
              </a:spcBef>
              <a:buNone/>
            </a:pPr>
            <a:r>
              <a:rPr lang="en-US" altLang="zh-CN" sz="2000" strike="noStrike" noProof="1">
                <a:solidFill>
                  <a:schemeClr val="accent1"/>
                </a:solidFill>
              </a:rPr>
              <a:t>            </a:t>
            </a:r>
            <a:r>
              <a:rPr lang="zh-CN" altLang="en-US" sz="2000" b="1" strike="noStrike" noProof="1">
                <a:solidFill>
                  <a:schemeClr val="tx2"/>
                </a:solidFill>
              </a:rPr>
              <a:t>陆伯兴</a:t>
            </a:r>
            <a:r>
              <a:rPr lang="zh-CN" altLang="en-US" sz="2000" strike="noStrike" noProof="1">
                <a:solidFill>
                  <a:schemeClr val="accent1"/>
                </a:solidFill>
              </a:rPr>
              <a:t>是新兴资产阶级的代表人物，他具有资产者精明、强干、精力充沛、讲求实际而又冷酷无情的特点。他最后买下了樱桃园并砍伐了象征贵族统治的庄园。在青年知识分子</a:t>
            </a:r>
            <a:r>
              <a:rPr lang="zh-CN" altLang="en-US" sz="2000" b="1" strike="noStrike" noProof="1">
                <a:solidFill>
                  <a:schemeClr val="tx2"/>
                </a:solidFill>
              </a:rPr>
              <a:t>特罗菲莫夫</a:t>
            </a:r>
            <a:r>
              <a:rPr lang="zh-CN" altLang="en-US" sz="2000" strike="noStrike" noProof="1">
                <a:solidFill>
                  <a:schemeClr val="accent1"/>
                </a:solidFill>
              </a:rPr>
              <a:t>和</a:t>
            </a:r>
            <a:r>
              <a:rPr lang="zh-CN" altLang="en-US" sz="2000" b="1" strike="noStrike" noProof="1">
                <a:solidFill>
                  <a:schemeClr val="tx2"/>
                </a:solidFill>
              </a:rPr>
              <a:t>安娜</a:t>
            </a:r>
            <a:r>
              <a:rPr lang="zh-CN" altLang="en-US" sz="2000" strike="noStrike" noProof="1">
                <a:solidFill>
                  <a:schemeClr val="accent1"/>
                </a:solidFill>
              </a:rPr>
              <a:t>的身上，契诃夫看到了祖国未来的希望，他们充满朝气、充满理想，在砍伐声中快乐地告别了旧生活，以信心和勇气投向新生活的怀抱。在 “你好了新生活”的欢呼声中，饱含着契诃夫对革命、对光明未来的呼唤。 </a:t>
            </a:r>
            <a:endParaRPr lang="zh-CN" altLang="en-US" sz="2000" strike="noStrike" noProof="1">
              <a:solidFill>
                <a:schemeClr val="accent1"/>
              </a:solidFill>
            </a:endParaRPr>
          </a:p>
        </p:txBody>
      </p:sp>
    </p:spTree>
  </p:cSld>
  <p:clrMapOvr>
    <a:masterClrMapping/>
  </p:clrMapOvr>
  <p:transition>
    <p:blinds dir="vert"/>
  </p:transition>
</p:sld>
</file>

<file path=ppt/slides/slide3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标题 149505"/>
          <p:cNvSpPr>
            <a:spLocks noGrp="1"/>
          </p:cNvSpPr>
          <p:nvPr>
            <p:ph type="title"/>
          </p:nvPr>
        </p:nvSpPr>
        <p:spPr>
          <a:xfrm>
            <a:off x="457200" y="151368"/>
            <a:ext cx="8229600" cy="857250"/>
          </a:xfrm>
        </p:spPr>
        <p:txBody>
          <a:bodyPr anchor="ctr"/>
          <a:lstStyle/>
          <a:p>
            <a:pPr fontAlgn="base"/>
            <a:r>
              <a:rPr lang="zh-CN" altLang="en-US" sz="4000" b="1" strike="noStrike" noProof="1">
                <a:solidFill>
                  <a:schemeClr val="tx2"/>
                </a:solidFill>
              </a:rPr>
              <a:t>平淡中的深刻思想</a:t>
            </a:r>
            <a:r>
              <a:rPr lang="zh-CN" altLang="en-US" strike="noStrike" noProof="1"/>
              <a:t> </a:t>
            </a:r>
            <a:endParaRPr lang="zh-CN" altLang="en-US" strike="noStrike" noProof="1"/>
          </a:p>
        </p:txBody>
      </p:sp>
      <p:sp>
        <p:nvSpPr>
          <p:cNvPr id="149507" name="文本占位符 149506"/>
          <p:cNvSpPr>
            <a:spLocks noGrp="1"/>
          </p:cNvSpPr>
          <p:nvPr>
            <p:ph idx="1"/>
          </p:nvPr>
        </p:nvSpPr>
        <p:spPr>
          <a:xfrm>
            <a:off x="283210" y="953771"/>
            <a:ext cx="8229600" cy="3394472"/>
          </a:xfrm>
        </p:spPr>
        <p:txBody>
          <a:bodyPr/>
          <a:lstStyle/>
          <a:p>
            <a:pPr marL="0" indent="0" fontAlgn="base">
              <a:lnSpc>
                <a:spcPct val="80000"/>
              </a:lnSpc>
              <a:buNone/>
            </a:pPr>
            <a:endParaRPr lang="zh-CN" altLang="en-US" sz="2000" strike="noStrike" noProof="1">
              <a:solidFill>
                <a:srgbClr val="080808"/>
              </a:solidFill>
            </a:endParaRPr>
          </a:p>
          <a:p>
            <a:pPr fontAlgn="base">
              <a:lnSpc>
                <a:spcPts val="2800"/>
              </a:lnSpc>
              <a:spcBef>
                <a:spcPts val="0"/>
              </a:spcBef>
            </a:pPr>
            <a:r>
              <a:rPr lang="zh-CN" altLang="en-US" sz="2000" strike="noStrike" noProof="1">
                <a:solidFill>
                  <a:srgbClr val="080808"/>
                </a:solidFill>
              </a:rPr>
              <a:t>           契诃夫在戏剧方面的革新与在小说创作中所遵循的艺术原则是一致的。他的题材往往是平淡的日常生活，剧中人物也是平常的，在情节设计上，它没有传统戏剧中的冲突和高潮，情节发展平稳，但就在这种平静的、有着浓郁的抒情和象往意味的情节发展中，却透露出了人物性格和社会矛盾的尖锐冲突，表达了作者强烈的思想情绪。契诃夫的戏剧艺术探索为俄国现实主义戏剧的发展开辟了一条新的发展道路。在剧本的排演中，契诃夫与著名的导演斯坦尼斯拉夫斯基、涅米罗维奇—丹钦科结下了深厚的友谊，由他们所建立的现实主义戏剧艺术体系对当代的戏剧艺术发展仍有着很深远的影响。</a:t>
            </a:r>
            <a:r>
              <a:rPr lang="zh-CN" altLang="en-US" sz="2000" strike="noStrike" noProof="1">
                <a:solidFill>
                  <a:schemeClr val="accent1"/>
                </a:solidFill>
              </a:rPr>
              <a:t> </a:t>
            </a:r>
            <a:endParaRPr lang="zh-CN" altLang="en-US" sz="2000" strike="noStrike" noProof="1">
              <a:solidFill>
                <a:schemeClr val="accent1"/>
              </a:solidFill>
            </a:endParaRPr>
          </a:p>
        </p:txBody>
      </p:sp>
    </p:spTree>
  </p:cSld>
  <p:clrMapOvr>
    <a:masterClrMapping/>
  </p:clrMapOvr>
  <p:transition>
    <p:blinds dir="vert"/>
  </p:transition>
</p:sld>
</file>

<file path=ppt/slides/slide3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标题 149505"/>
          <p:cNvSpPr>
            <a:spLocks noGrp="1"/>
          </p:cNvSpPr>
          <p:nvPr>
            <p:ph type="title"/>
          </p:nvPr>
        </p:nvSpPr>
        <p:spPr>
          <a:xfrm>
            <a:off x="457200" y="151368"/>
            <a:ext cx="8229600" cy="857250"/>
          </a:xfrm>
        </p:spPr>
        <p:txBody>
          <a:bodyPr anchor="ctr"/>
          <a:lstStyle/>
          <a:p>
            <a:pPr fontAlgn="base"/>
            <a:r>
              <a:rPr lang="zh-CN" altLang="en-US" sz="4000" b="1" strike="noStrike" noProof="1">
                <a:solidFill>
                  <a:schemeClr val="tx2"/>
                </a:solidFill>
              </a:rPr>
              <a:t>艺术成就</a:t>
            </a:r>
            <a:r>
              <a:rPr lang="zh-CN" altLang="en-US" strike="noStrike" noProof="1"/>
              <a:t> </a:t>
            </a:r>
            <a:endParaRPr lang="zh-CN" altLang="en-US" strike="noStrike" noProof="1"/>
          </a:p>
        </p:txBody>
      </p:sp>
      <p:sp>
        <p:nvSpPr>
          <p:cNvPr id="149507" name="文本占位符 149506"/>
          <p:cNvSpPr>
            <a:spLocks noGrp="1"/>
          </p:cNvSpPr>
          <p:nvPr>
            <p:ph idx="1"/>
          </p:nvPr>
        </p:nvSpPr>
        <p:spPr>
          <a:xfrm>
            <a:off x="283210" y="953771"/>
            <a:ext cx="8229600" cy="3394472"/>
          </a:xfrm>
        </p:spPr>
        <p:txBody>
          <a:bodyPr/>
          <a:lstStyle/>
          <a:p>
            <a:pPr marL="0" indent="0" fontAlgn="base">
              <a:lnSpc>
                <a:spcPct val="80000"/>
              </a:lnSpc>
              <a:buNone/>
            </a:pPr>
            <a:endParaRPr lang="zh-CN" altLang="en-US" sz="2000" strike="noStrike" noProof="1">
              <a:solidFill>
                <a:srgbClr val="080808"/>
              </a:solidFill>
            </a:endParaRPr>
          </a:p>
          <a:p>
            <a:pPr fontAlgn="base">
              <a:lnSpc>
                <a:spcPts val="2800"/>
              </a:lnSpc>
              <a:spcBef>
                <a:spcPts val="0"/>
              </a:spcBef>
            </a:pPr>
            <a:r>
              <a:rPr lang="zh-CN" altLang="en-US" sz="2000" strike="noStrike" noProof="1">
                <a:solidFill>
                  <a:srgbClr val="080808"/>
                </a:solidFill>
              </a:rPr>
              <a:t>       契诃夫生活在农奴制最黑暗和1905年革命的前夕，在他的作品中，不仅充满了对旧生活的批判，更弃满对新生活的向往。他的创作在继承前辈文学传统的基础上具有开拓性的意义，对二十世纪的文学有着深远的影响。</a:t>
            </a:r>
            <a:endParaRPr lang="zh-CN" altLang="en-US" sz="2000" strike="noStrike" noProof="1">
              <a:solidFill>
                <a:srgbClr val="080808"/>
              </a:solidFill>
            </a:endParaRPr>
          </a:p>
          <a:p>
            <a:pPr fontAlgn="base">
              <a:lnSpc>
                <a:spcPts val="2800"/>
              </a:lnSpc>
              <a:spcBef>
                <a:spcPts val="0"/>
              </a:spcBef>
            </a:pPr>
            <a:r>
              <a:rPr lang="zh-CN" altLang="en-US" sz="2000" strike="noStrike" noProof="1">
                <a:solidFill>
                  <a:srgbClr val="080808"/>
                </a:solidFill>
              </a:rPr>
              <a:t>       契诃夫是十九世纪具有世界影响的俄国作家，他是俄罗斯文学中唯一以</a:t>
            </a:r>
            <a:r>
              <a:rPr lang="zh-CN" altLang="en-US" sz="2000" b="1" strike="noStrike" noProof="1">
                <a:solidFill>
                  <a:srgbClr val="080808"/>
                </a:solidFill>
              </a:rPr>
              <a:t>短篇体裁</a:t>
            </a:r>
            <a:r>
              <a:rPr lang="zh-CN" altLang="en-US" sz="2000" strike="noStrike" noProof="1">
                <a:solidFill>
                  <a:srgbClr val="080808"/>
                </a:solidFill>
              </a:rPr>
              <a:t>创作为主登上世界文坛高峰的人，而他又以他那具有独特风格的戏剧作品，成为世界著名的剧作家。</a:t>
            </a:r>
            <a:endParaRPr lang="zh-CN" altLang="en-US" sz="2000" strike="noStrike" noProof="1">
              <a:solidFill>
                <a:srgbClr val="080808"/>
              </a:solidFill>
            </a:endParaRPr>
          </a:p>
        </p:txBody>
      </p:sp>
    </p:spTree>
  </p:cSld>
  <p:clrMapOvr>
    <a:masterClrMapping/>
  </p:clrMapOvr>
  <p:transition>
    <p:blinds dir="vert"/>
  </p:transition>
</p:sld>
</file>

<file path=ppt/slides/slide3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2078990" y="1391920"/>
            <a:ext cx="5223510" cy="1198880"/>
          </a:xfrm>
          <a:prstGeom prst="rect">
            <a:avLst/>
          </a:prstGeom>
          <a:noFill/>
          <a:ln>
            <a:noFill/>
          </a:ln>
        </p:spPr>
        <p:txBody>
          <a:bodyPr wrap="square" rtlCol="0" anchor="t">
            <a:spAutoFit/>
            <a:scene3d>
              <a:camera prst="obliqueBottomLeft"/>
              <a:lightRig rig="threePt" dir="t"/>
            </a:scene3d>
            <a:sp3d extrusionH="285750">
              <a:extrusionClr>
                <a:srgbClr val="A0D0F2"/>
              </a:extrusionClr>
            </a:sp3d>
          </a:bodyPr>
          <a:lstStyle/>
          <a:p>
            <a:pPr algn="ctr"/>
            <a:r>
              <a:rPr lang="zh-CN" altLang="en-US" sz="7200" b="1">
                <a:blipFill>
                  <a:blip r:embed="rId1"/>
                  <a:tile tx="0" ty="0" sx="100000" sy="100000" flip="none" algn="b"/>
                </a:blipFill>
                <a:effectLst>
                  <a:outerShdw blurRad="38100" dist="25400" dir="5400000" algn="ctr" rotWithShape="0">
                    <a:srgbClr val="6E747A">
                      <a:alpha val="43000"/>
                    </a:srgbClr>
                  </a:outerShdw>
                </a:effectLst>
              </a:rPr>
              <a:t>谢谢聆听！</a:t>
            </a:r>
            <a:endParaRPr lang="zh-CN" altLang="en-US" sz="7200" b="1">
              <a:blipFill>
                <a:blip r:embed="rId1"/>
                <a:tile tx="0" ty="0" sx="100000" sy="100000" flip="none" algn="b"/>
              </a:blipFill>
              <a:effectLst>
                <a:outerShdw blurRad="38100" dist="25400" dir="5400000" algn="ctr" rotWithShape="0">
                  <a:srgbClr val="6E747A">
                    <a:alpha val="43000"/>
                  </a:srgbClr>
                </a:outerShdw>
              </a:effectLst>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theme/theme1.xml><?xml version="1.0" encoding="utf-8"?>
<a:theme xmlns:a="http://schemas.openxmlformats.org/drawingml/2006/main" name="Office 主题​​">
  <a:themeElements>
    <a:clrScheme name="自定义 3209">
      <a:dk1>
        <a:srgbClr val="C8A843"/>
      </a:dk1>
      <a:lt1>
        <a:srgbClr val="00BDC6"/>
      </a:lt1>
      <a:dk2>
        <a:srgbClr val="C276B8"/>
      </a:dk2>
      <a:lt2>
        <a:srgbClr val="8DC21F"/>
      </a:lt2>
      <a:accent1>
        <a:srgbClr val="080808"/>
      </a:accent1>
      <a:accent2>
        <a:srgbClr val="FFFFFF"/>
      </a:accent2>
      <a:accent3>
        <a:srgbClr val="080808"/>
      </a:accent3>
      <a:accent4>
        <a:srgbClr val="080808"/>
      </a:accent4>
      <a:accent5>
        <a:srgbClr val="080808"/>
      </a:accent5>
      <a:accent6>
        <a:srgbClr val="080808"/>
      </a:accent6>
      <a:hlink>
        <a:srgbClr val="080808"/>
      </a:hlink>
      <a:folHlink>
        <a:srgbClr val="080808"/>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76351</Words>
  <Application>WPS 演示</Application>
  <PresentationFormat>全屏显示(16:9)</PresentationFormat>
  <Paragraphs>1884</Paragraphs>
  <Slides>306</Slides>
  <Notes>44</Notes>
  <HiddenSlides>0</HiddenSlides>
  <MMClips>5</MMClips>
  <ScaleCrop>false</ScaleCrop>
  <HeadingPairs>
    <vt:vector size="8" baseType="variant">
      <vt:variant>
        <vt:lpstr>已用的字体</vt:lpstr>
      </vt:variant>
      <vt:variant>
        <vt:i4>21</vt:i4>
      </vt:variant>
      <vt:variant>
        <vt:lpstr>主题</vt:lpstr>
      </vt:variant>
      <vt:variant>
        <vt:i4>1</vt:i4>
      </vt:variant>
      <vt:variant>
        <vt:lpstr>嵌入 OLE 服务器</vt:lpstr>
      </vt:variant>
      <vt:variant>
        <vt:i4>0</vt:i4>
      </vt:variant>
      <vt:variant>
        <vt:lpstr>幻灯片标题</vt:lpstr>
      </vt:variant>
      <vt:variant>
        <vt:i4>306</vt:i4>
      </vt:variant>
    </vt:vector>
  </HeadingPairs>
  <TitlesOfParts>
    <vt:vector size="328" baseType="lpstr">
      <vt:lpstr>Arial</vt:lpstr>
      <vt:lpstr>宋体</vt:lpstr>
      <vt:lpstr>Wingdings</vt:lpstr>
      <vt:lpstr>微软雅黑</vt:lpstr>
      <vt:lpstr>华文中宋</vt:lpstr>
      <vt:lpstr>Arial</vt:lpstr>
      <vt:lpstr>Calibri</vt:lpstr>
      <vt:lpstr>站酷高端黑</vt:lpstr>
      <vt:lpstr>黑体</vt:lpstr>
      <vt:lpstr>Times New Roman</vt:lpstr>
      <vt:lpstr>Impact</vt:lpstr>
      <vt:lpstr>Arial Unicode MS</vt:lpstr>
      <vt:lpstr>华文楷体</vt:lpstr>
      <vt:lpstr>方正中等线简体</vt:lpstr>
      <vt:lpstr>华文彩云</vt:lpstr>
      <vt:lpstr>方正大标宋简体</vt:lpstr>
      <vt:lpstr>Verdana</vt:lpstr>
      <vt:lpstr>经典粗黑简</vt:lpstr>
      <vt:lpstr>方正超粗黑简体</vt:lpstr>
      <vt:lpstr>楷体_GB2312</vt:lpstr>
      <vt:lpstr>新宋体</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Какими были в Древней Руси боги? </vt:lpstr>
      <vt:lpstr>PowerPoint 演示文稿</vt:lpstr>
      <vt:lpstr>PowerPoint 演示文稿</vt:lpstr>
      <vt:lpstr>PowerPoint 演示文稿</vt:lpstr>
      <vt:lpstr>PowerPoint 演示文稿</vt:lpstr>
      <vt:lpstr>PowerPoint 演示文稿</vt:lpstr>
      <vt:lpstr>俄国古典主义的知识背景</vt:lpstr>
      <vt:lpstr>PowerPoint 演示文稿</vt:lpstr>
      <vt:lpstr>PowerPoint 演示文稿</vt:lpstr>
      <vt:lpstr>PowerPoint 演示文稿</vt:lpstr>
      <vt:lpstr>《瀑布》片断欣赏</vt:lpstr>
      <vt:lpstr>PowerPoint 演示文稿</vt:lpstr>
      <vt:lpstr>PowerPoint 演示文稿</vt:lpstr>
      <vt:lpstr>PowerPoint 演示文稿</vt:lpstr>
      <vt:lpstr>PowerPoint 演示文稿</vt:lpstr>
      <vt:lpstr>PowerPoint 演示文稿</vt:lpstr>
      <vt:lpstr>PowerPoint 演示文稿</vt:lpstr>
      <vt:lpstr>俄国感伤主义的主要代表人物 Главный представитель русского сентиментализма </vt:lpstr>
      <vt:lpstr>PowerPoint 演示文稿</vt:lpstr>
      <vt:lpstr>讽刺杂志和批判性作品</vt:lpstr>
      <vt:lpstr>PowerPoint 演示文稿</vt:lpstr>
      <vt:lpstr>PowerPoint 演示文稿</vt:lpstr>
      <vt:lpstr>PowerPoint 演示文稿</vt:lpstr>
      <vt:lpstr>PowerPoint 演示文稿</vt:lpstr>
      <vt:lpstr>Басня Крестьянин и Овца</vt:lpstr>
      <vt:lpstr>Басня Крестьянин и Овца</vt:lpstr>
      <vt:lpstr>Басня Крестьянин и Овца</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诗歌欣赏</vt:lpstr>
      <vt:lpstr>诗歌欣赏</vt:lpstr>
      <vt:lpstr>PowerPoint 演示文稿</vt:lpstr>
      <vt:lpstr>普希金 （ Александр Сергеевич Пушкин 1799—1837)</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莱蒙托夫 （ Михаил Юрьевич Лермонтов 1814—1841)</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 Фетор Иванович Тютчев 1803—1873)</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 Николай Васильевич Гоголь 1809—1852)</vt:lpstr>
      <vt:lpstr>生平与创作</vt:lpstr>
      <vt:lpstr>生平与创作</vt:lpstr>
      <vt:lpstr>《狄康卡近乡夜话》</vt:lpstr>
      <vt:lpstr>《小品集》和《密尔格拉得》</vt:lpstr>
      <vt:lpstr>《塔拉斯·布尔巴》</vt:lpstr>
      <vt:lpstr>《旧式地主》</vt:lpstr>
      <vt:lpstr>《两个伊凡吵架的故事》</vt:lpstr>
      <vt:lpstr>《彼得堡的故事》</vt:lpstr>
      <vt:lpstr>《外套》</vt:lpstr>
      <vt:lpstr>《鼻子》</vt:lpstr>
      <vt:lpstr>《钦差大臣》</vt:lpstr>
      <vt:lpstr>故事梗概</vt:lpstr>
      <vt:lpstr>群丑图</vt:lpstr>
      <vt:lpstr>形象分析</vt:lpstr>
      <vt:lpstr>PowerPoint 演示文稿</vt:lpstr>
      <vt:lpstr>果戈里的精神危机</vt:lpstr>
      <vt:lpstr>PowerPoint 演示文稿</vt:lpstr>
      <vt:lpstr>焚稿悲剧</vt:lpstr>
      <vt:lpstr>《死魂灵》</vt:lpstr>
      <vt:lpstr>形象分析</vt:lpstr>
      <vt:lpstr>玛尼洛夫</vt:lpstr>
      <vt:lpstr>科罗包奇卡</vt:lpstr>
      <vt:lpstr>罗斯特莱夫</vt:lpstr>
      <vt:lpstr>索巴凯维奇</vt:lpstr>
      <vt:lpstr>泼溜希金</vt:lpstr>
      <vt:lpstr>乞乞科夫</vt:lpstr>
      <vt:lpstr>PowerPoint 演示文稿</vt:lpstr>
      <vt:lpstr>PowerPoint 演示文稿</vt:lpstr>
      <vt:lpstr>19世纪俄国文学发展脉络</vt:lpstr>
      <vt:lpstr>PowerPoint 演示文稿</vt:lpstr>
      <vt:lpstr>19世纪下半期 平民知识分子革命时期（1861——1895）</vt:lpstr>
      <vt:lpstr>19世纪下半期 平民知识分子革命时期（1861——1895）</vt:lpstr>
      <vt:lpstr>19世纪后半期文学的四个阶段</vt:lpstr>
      <vt:lpstr>1860年代</vt:lpstr>
      <vt:lpstr>1860年代</vt:lpstr>
      <vt:lpstr>70年代</vt:lpstr>
      <vt:lpstr>70年代</vt:lpstr>
      <vt:lpstr>80年代</vt:lpstr>
      <vt:lpstr>80年代</vt:lpstr>
      <vt:lpstr>90年代</vt:lpstr>
      <vt:lpstr> 屠格涅夫 （Иван Сергеевич Тургенев  1818—1883） </vt:lpstr>
      <vt:lpstr>《猎人笔记》</vt:lpstr>
      <vt:lpstr>长篇小说</vt:lpstr>
      <vt:lpstr>长篇小说</vt:lpstr>
      <vt:lpstr>纠葛与决裂</vt:lpstr>
      <vt:lpstr>纠葛与决裂</vt:lpstr>
      <vt:lpstr>《父与子》</vt:lpstr>
      <vt:lpstr>“新人”形象</vt:lpstr>
      <vt:lpstr>	新人形象 </vt:lpstr>
      <vt:lpstr>最后的长篇</vt:lpstr>
      <vt:lpstr>散文诗</vt:lpstr>
      <vt:lpstr>《门槛》</vt:lpstr>
      <vt:lpstr>《门槛》</vt:lpstr>
      <vt:lpstr>艺术风格</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萨尔蒂科夫-谢德林 （Салтыков-Щедрин  1826—1889） </vt:lpstr>
      <vt:lpstr>《戈洛夫廖夫一家》</vt:lpstr>
      <vt:lpstr>波尔费利</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冈察洛夫 （Александр Иванович Гончаров  1812-1891）</vt:lpstr>
      <vt:lpstr>奥勃洛莫夫</vt:lpstr>
      <vt:lpstr>PowerPoint 演示文稿</vt:lpstr>
      <vt:lpstr>PowerPoint 演示文稿</vt:lpstr>
      <vt:lpstr>PowerPoint 演示文稿</vt:lpstr>
      <vt:lpstr>论“多余人”</vt:lpstr>
      <vt:lpstr>奥涅金</vt:lpstr>
      <vt:lpstr>毕巧林</vt:lpstr>
      <vt:lpstr>别里托夫</vt:lpstr>
      <vt:lpstr>罗  亭</vt:lpstr>
      <vt:lpstr>奥勃洛莫夫</vt:lpstr>
      <vt:lpstr>革命民主主义美学</vt:lpstr>
      <vt:lpstr>革命民主主义美学</vt:lpstr>
      <vt:lpstr>别林斯基 （Виссарион Григорьевич Белинский 1811-1848）</vt:lpstr>
      <vt:lpstr>平民知识分子的先驱</vt:lpstr>
      <vt:lpstr>思想转变</vt:lpstr>
      <vt:lpstr>文学评论</vt:lpstr>
      <vt:lpstr>捍卫果戈理</vt:lpstr>
      <vt:lpstr>《给果戈理的信》</vt:lpstr>
      <vt:lpstr>美学贡献</vt:lpstr>
      <vt:lpstr>美学贡献</vt:lpstr>
      <vt:lpstr>车尔尼雪夫斯基 （Николай Гаврилович Чернышевский 1828-1889）</vt:lpstr>
      <vt:lpstr>PowerPoint 演示文稿</vt:lpstr>
      <vt:lpstr>PowerPoint 演示文稿</vt:lpstr>
      <vt:lpstr>PowerPoint 演示文稿</vt:lpstr>
      <vt:lpstr>PowerPoint 演示文稿</vt:lpstr>
      <vt:lpstr>基本美学观点</vt:lpstr>
      <vt:lpstr>基本美学观点</vt:lpstr>
      <vt:lpstr>PowerPoint 演示文稿</vt:lpstr>
      <vt:lpstr>故事梗概</vt:lpstr>
      <vt:lpstr>“多余人”和“新人”之比较</vt:lpstr>
      <vt:lpstr>杜勃罗留波夫 （Николай Александрович Добролюбов  1838—1861）</vt:lpstr>
      <vt:lpstr>论奥斯特罗洛夫斯基</vt:lpstr>
      <vt:lpstr>论冈察洛夫</vt:lpstr>
      <vt:lpstr>论屠格涅夫</vt:lpstr>
      <vt:lpstr>别车杜的文化史地位</vt:lpstr>
      <vt:lpstr>别车杜的历史局限性</vt:lpstr>
      <vt:lpstr>奥斯特洛夫斯基 （Александр Николаевич Островский   1823—1886）</vt:lpstr>
      <vt:lpstr>生平与创作</vt:lpstr>
      <vt:lpstr>生平与创作</vt:lpstr>
      <vt:lpstr>生平与创作</vt:lpstr>
      <vt:lpstr>生平与创作</vt:lpstr>
      <vt:lpstr>生平与创作</vt:lpstr>
      <vt:lpstr>生平与创作</vt:lpstr>
      <vt:lpstr>生平与创作</vt:lpstr>
      <vt:lpstr>戏剧革新家</vt:lpstr>
      <vt:lpstr>《大雷雨》</vt:lpstr>
      <vt:lpstr>《大雷雨》</vt:lpstr>
      <vt:lpstr>《大雷雨》</vt:lpstr>
      <vt:lpstr>卡捷琳娜</vt:lpstr>
      <vt:lpstr>《大雷雨》艺术风格</vt:lpstr>
      <vt:lpstr>PowerPoint 演示文稿</vt:lpstr>
      <vt:lpstr>陀思妥耶夫斯基 （Федор Михайлович Достоевский  1821-1881）</vt:lpstr>
      <vt:lpstr>评价</vt:lpstr>
      <vt:lpstr>生平与创作</vt:lpstr>
      <vt:lpstr>早期创作</vt:lpstr>
      <vt:lpstr>早期创作</vt:lpstr>
      <vt:lpstr>早期创作</vt:lpstr>
      <vt:lpstr>（一）成名作《穷人》</vt:lpstr>
      <vt:lpstr>（一）成名作《穷人》</vt:lpstr>
      <vt:lpstr>（二）《双重人》</vt:lpstr>
      <vt:lpstr>（二）《双重人》</vt:lpstr>
      <vt:lpstr>思想转变</vt:lpstr>
      <vt:lpstr>后期作品</vt:lpstr>
      <vt:lpstr>《被欺凌和被侮辱的》</vt:lpstr>
      <vt:lpstr>（三）《死屋手记》和《地下室手记》</vt:lpstr>
      <vt:lpstr>PowerPoint 演示文稿</vt:lpstr>
      <vt:lpstr>PowerPoint 演示文稿</vt:lpstr>
      <vt:lpstr>（四）《罪与罚》、《卡拉玛佐夫兄弟》、《群魔》、《白痴》</vt:lpstr>
      <vt:lpstr>（四）《罪与罚》、《卡拉玛佐夫兄弟》、《群魔》、《白痴》</vt:lpstr>
      <vt:lpstr>（四）《罪与罚》、《卡拉玛佐夫兄弟》、《群魔》、《白痴》</vt:lpstr>
      <vt:lpstr>代表作《罪与罚》</vt:lpstr>
      <vt:lpstr>PowerPoint 演示文稿</vt:lpstr>
      <vt:lpstr>PowerPoint 演示文稿</vt:lpstr>
      <vt:lpstr>非凡艺术成就</vt:lpstr>
      <vt:lpstr>PowerPoint 演示文稿</vt:lpstr>
      <vt:lpstr>PowerPoint 演示文稿</vt:lpstr>
      <vt:lpstr>生平与创作 </vt:lpstr>
      <vt:lpstr>生平与创作 </vt:lpstr>
      <vt:lpstr>生平与创作 </vt:lpstr>
      <vt:lpstr>生平与创作 </vt:lpstr>
      <vt:lpstr>生平与创作 </vt:lpstr>
      <vt:lpstr>生平与创作 </vt:lpstr>
      <vt:lpstr>生平与创作 </vt:lpstr>
      <vt:lpstr>生平与创作 </vt:lpstr>
      <vt:lpstr>生平与创作 </vt:lpstr>
      <vt:lpstr>生平与创作 </vt:lpstr>
      <vt:lpstr>PowerPoint 演示文稿</vt:lpstr>
      <vt:lpstr> 托尔斯泰主义 (Толстовство) </vt:lpstr>
      <vt:lpstr>PowerPoint 演示文稿</vt:lpstr>
      <vt:lpstr>“心灵辩证法”</vt:lpstr>
      <vt:lpstr>《一个地主的早晨》（1856）</vt:lpstr>
      <vt:lpstr>《哥萨克》（1863）</vt:lpstr>
      <vt:lpstr>《战争与和平》（1864—69）</vt:lpstr>
      <vt:lpstr>作品的内部人物结构</vt:lpstr>
      <vt:lpstr>主题思想</vt:lpstr>
      <vt:lpstr>PowerPoint 演示文稿</vt:lpstr>
      <vt:lpstr>PowerPoint 演示文稿</vt:lpstr>
      <vt:lpstr>PowerPoint 演示文稿</vt:lpstr>
      <vt:lpstr>PowerPoint 演示文稿</vt:lpstr>
      <vt:lpstr>《安娜·卡列尼娜》（1873-1877）</vt:lpstr>
      <vt:lpstr>情节结构</vt:lpstr>
      <vt:lpstr>形象分析 </vt:lpstr>
      <vt:lpstr>PowerPoint 演示文稿</vt:lpstr>
      <vt:lpstr>安娜与塔吉雅娜 </vt:lpstr>
      <vt:lpstr>渥伦斯基</vt:lpstr>
      <vt:lpstr>卡列宁</vt:lpstr>
      <vt:lpstr>列文</vt:lpstr>
      <vt:lpstr>《复活》</vt:lpstr>
      <vt:lpstr>故事情节</vt:lpstr>
      <vt:lpstr>主题</vt:lpstr>
      <vt:lpstr>PowerPoint 演示文稿</vt:lpstr>
      <vt:lpstr>同情与局限</vt:lpstr>
      <vt:lpstr>同情与局限</vt:lpstr>
      <vt:lpstr>形象分析</vt:lpstr>
      <vt:lpstr>形象分析</vt:lpstr>
      <vt:lpstr>玛丝洛娃</vt:lpstr>
      <vt:lpstr>玛丝洛娃</vt:lpstr>
      <vt:lpstr>PowerPoint 演示文稿</vt:lpstr>
      <vt:lpstr>PowerPoint 演示文稿</vt:lpstr>
      <vt:lpstr>托尔斯泰式主人公</vt:lpstr>
      <vt:lpstr>托尔斯泰艺术总结</vt:lpstr>
      <vt:lpstr> 契诃夫 （Антон Павлович Чехов   1860-1904）  </vt:lpstr>
      <vt:lpstr>生平与创作 </vt:lpstr>
      <vt:lpstr>生平与创作 </vt:lpstr>
      <vt:lpstr>生平与创作 </vt:lpstr>
      <vt:lpstr>生平与创作 </vt:lpstr>
      <vt:lpstr>生平与创作 </vt:lpstr>
      <vt:lpstr>生平与创作 </vt:lpstr>
      <vt:lpstr>生平与创作 </vt:lpstr>
      <vt:lpstr>生平与创作 </vt:lpstr>
      <vt:lpstr>生平与创作 </vt:lpstr>
      <vt:lpstr>生平与创作 </vt:lpstr>
      <vt:lpstr>《樱桃园》 </vt:lpstr>
      <vt:lpstr>《樱桃园》 </vt:lpstr>
      <vt:lpstr>平淡中的深刻思想 </vt:lpstr>
      <vt:lpstr>艺术成就 </vt:lpstr>
      <vt:lpstr>PowerPoint 演示文稿</vt:lpstr>
    </vt:vector>
  </TitlesOfParts>
  <Company>微软中国</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ddd</dc:creator>
  <cp:lastModifiedBy>斯影</cp:lastModifiedBy>
  <cp:revision>2024</cp:revision>
  <dcterms:created xsi:type="dcterms:W3CDTF">2014-06-06T07:22:00Z</dcterms:created>
  <dcterms:modified xsi:type="dcterms:W3CDTF">2018-11-28T04:43:46Z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2052-10.1.0.7697</vt:lpwstr>
  </property>
  <property fmtid="{D5CDD505-2E9C-101B-9397-08002B2CF9AE}" pid="3" name="KSORubyTemplateID">
    <vt:lpwstr>21</vt:lpwstr>
  </property>
</Properties>
</file>